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16"/>
  </p:notesMasterIdLst>
  <p:sldIdLst>
    <p:sldId id="256" r:id="rId2"/>
    <p:sldId id="257" r:id="rId3"/>
    <p:sldId id="258" r:id="rId4"/>
    <p:sldId id="262" r:id="rId5"/>
    <p:sldId id="264" r:id="rId6"/>
    <p:sldId id="259" r:id="rId7"/>
    <p:sldId id="265" r:id="rId8"/>
    <p:sldId id="346" r:id="rId9"/>
    <p:sldId id="350" r:id="rId10"/>
    <p:sldId id="369" r:id="rId11"/>
    <p:sldId id="364" r:id="rId12"/>
    <p:sldId id="370" r:id="rId13"/>
    <p:sldId id="361" r:id="rId14"/>
    <p:sldId id="3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537D4A-FC10-4212-BA28-94835C3790BA}">
          <p14:sldIdLst>
            <p14:sldId id="256"/>
            <p14:sldId id="257"/>
            <p14:sldId id="258"/>
            <p14:sldId id="262"/>
            <p14:sldId id="264"/>
            <p14:sldId id="259"/>
          </p14:sldIdLst>
        </p14:section>
        <p14:section name="basketball" id="{EB54E680-F849-4EEF-B9C3-04E5E9BE3B70}">
          <p14:sldIdLst>
            <p14:sldId id="265"/>
            <p14:sldId id="346"/>
            <p14:sldId id="350"/>
            <p14:sldId id="369"/>
            <p14:sldId id="364"/>
            <p14:sldId id="370"/>
            <p14:sldId id="361"/>
            <p14:sldId id="36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Foster" initials="KF" lastIdx="1" clrIdx="0">
    <p:extLst>
      <p:ext uri="{19B8F6BF-5375-455C-9EA6-DF929625EA0E}">
        <p15:presenceInfo xmlns:p15="http://schemas.microsoft.com/office/powerpoint/2012/main" userId="Kelly Fo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86" d="100"/>
          <a:sy n="86" d="100"/>
        </p:scale>
        <p:origin x="5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2631C-0B5A-467E-97D2-E144913B5E5B}"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3CC8A-E7B4-460C-AE7F-AFEDA782C727}" type="slidenum">
              <a:rPr lang="en-US" smtClean="0"/>
              <a:t>‹#›</a:t>
            </a:fld>
            <a:endParaRPr lang="en-US"/>
          </a:p>
        </p:txBody>
      </p:sp>
    </p:spTree>
    <p:extLst>
      <p:ext uri="{BB962C8B-B14F-4D97-AF65-F5344CB8AC3E}">
        <p14:creationId xmlns:p14="http://schemas.microsoft.com/office/powerpoint/2010/main" val="113500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Basketball Contingency Group September 8</a:t>
            </a:r>
          </a:p>
        </p:txBody>
      </p:sp>
      <p:sp>
        <p:nvSpPr>
          <p:cNvPr id="5" name="Date Placeholder 4"/>
          <p:cNvSpPr>
            <a:spLocks noGrp="1"/>
          </p:cNvSpPr>
          <p:nvPr>
            <p:ph type="dt" idx="11"/>
          </p:nvPr>
        </p:nvSpPr>
        <p:spPr/>
        <p:txBody>
          <a:bodyPr/>
          <a:lstStyle/>
          <a:p>
            <a:fld id="{C1A75DCC-CE7D-446A-AAA2-42610AC8C5E5}" type="datetime1">
              <a:rPr lang="en-US" smtClean="0"/>
              <a:t>9/10/2020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7</a:t>
            </a:fld>
            <a:endParaRPr lang="en-US"/>
          </a:p>
        </p:txBody>
      </p:sp>
    </p:spTree>
    <p:extLst>
      <p:ext uri="{BB962C8B-B14F-4D97-AF65-F5344CB8AC3E}">
        <p14:creationId xmlns:p14="http://schemas.microsoft.com/office/powerpoint/2010/main" val="127311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Basketball Contingency Group September 8</a:t>
            </a:r>
          </a:p>
        </p:txBody>
      </p:sp>
      <p:sp>
        <p:nvSpPr>
          <p:cNvPr id="5" name="Date Placeholder 4"/>
          <p:cNvSpPr>
            <a:spLocks noGrp="1"/>
          </p:cNvSpPr>
          <p:nvPr>
            <p:ph type="dt" idx="11"/>
          </p:nvPr>
        </p:nvSpPr>
        <p:spPr/>
        <p:txBody>
          <a:bodyPr/>
          <a:lstStyle/>
          <a:p>
            <a:fld id="{264B9EB4-DA53-417F-8787-2886BB266A27}" type="datetime1">
              <a:rPr lang="en-US" smtClean="0"/>
              <a:t>9/10/2020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8</a:t>
            </a:fld>
            <a:endParaRPr lang="en-US"/>
          </a:p>
        </p:txBody>
      </p:sp>
    </p:spTree>
    <p:extLst>
      <p:ext uri="{BB962C8B-B14F-4D97-AF65-F5344CB8AC3E}">
        <p14:creationId xmlns:p14="http://schemas.microsoft.com/office/powerpoint/2010/main" val="416504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Basketball Contingency Group September 8</a:t>
            </a:r>
          </a:p>
        </p:txBody>
      </p:sp>
      <p:sp>
        <p:nvSpPr>
          <p:cNvPr id="5" name="Date Placeholder 4"/>
          <p:cNvSpPr>
            <a:spLocks noGrp="1"/>
          </p:cNvSpPr>
          <p:nvPr>
            <p:ph type="dt" idx="11"/>
          </p:nvPr>
        </p:nvSpPr>
        <p:spPr/>
        <p:txBody>
          <a:bodyPr/>
          <a:lstStyle/>
          <a:p>
            <a:fld id="{71D9F7B7-8422-4341-B71D-CED1E17E326E}" type="datetime1">
              <a:rPr lang="en-US" smtClean="0"/>
              <a:t>9/10/2020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9</a:t>
            </a:fld>
            <a:endParaRPr lang="en-US"/>
          </a:p>
        </p:txBody>
      </p:sp>
    </p:spTree>
    <p:extLst>
      <p:ext uri="{BB962C8B-B14F-4D97-AF65-F5344CB8AC3E}">
        <p14:creationId xmlns:p14="http://schemas.microsoft.com/office/powerpoint/2010/main" val="109665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Basketball Contingency Group September 8</a:t>
            </a:r>
          </a:p>
        </p:txBody>
      </p:sp>
      <p:sp>
        <p:nvSpPr>
          <p:cNvPr id="5" name="Date Placeholder 4"/>
          <p:cNvSpPr>
            <a:spLocks noGrp="1"/>
          </p:cNvSpPr>
          <p:nvPr>
            <p:ph type="dt" idx="11"/>
          </p:nvPr>
        </p:nvSpPr>
        <p:spPr/>
        <p:txBody>
          <a:bodyPr/>
          <a:lstStyle/>
          <a:p>
            <a:fld id="{15B28AE9-6CCA-4951-B114-4D19C68FF47A}" type="datetime1">
              <a:rPr lang="en-US" smtClean="0"/>
              <a:t>9/10/2020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10</a:t>
            </a:fld>
            <a:endParaRPr lang="en-US"/>
          </a:p>
        </p:txBody>
      </p:sp>
    </p:spTree>
    <p:extLst>
      <p:ext uri="{BB962C8B-B14F-4D97-AF65-F5344CB8AC3E}">
        <p14:creationId xmlns:p14="http://schemas.microsoft.com/office/powerpoint/2010/main" val="166220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Basketball Contingency Group September 8</a:t>
            </a:r>
          </a:p>
        </p:txBody>
      </p:sp>
      <p:sp>
        <p:nvSpPr>
          <p:cNvPr id="5" name="Date Placeholder 4"/>
          <p:cNvSpPr>
            <a:spLocks noGrp="1"/>
          </p:cNvSpPr>
          <p:nvPr>
            <p:ph type="dt" idx="11"/>
          </p:nvPr>
        </p:nvSpPr>
        <p:spPr/>
        <p:txBody>
          <a:bodyPr/>
          <a:lstStyle/>
          <a:p>
            <a:fld id="{43E2B889-832D-4B4B-B668-6E65BADE5E16}" type="datetime1">
              <a:rPr lang="en-US" smtClean="0"/>
              <a:t>9/10/2020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11</a:t>
            </a:fld>
            <a:endParaRPr lang="en-US"/>
          </a:p>
        </p:txBody>
      </p:sp>
    </p:spTree>
    <p:extLst>
      <p:ext uri="{BB962C8B-B14F-4D97-AF65-F5344CB8AC3E}">
        <p14:creationId xmlns:p14="http://schemas.microsoft.com/office/powerpoint/2010/main" val="312383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Basketball Contingency Group September 8</a:t>
            </a:r>
          </a:p>
        </p:txBody>
      </p:sp>
      <p:sp>
        <p:nvSpPr>
          <p:cNvPr id="5" name="Date Placeholder 4"/>
          <p:cNvSpPr>
            <a:spLocks noGrp="1"/>
          </p:cNvSpPr>
          <p:nvPr>
            <p:ph type="dt" idx="11"/>
          </p:nvPr>
        </p:nvSpPr>
        <p:spPr/>
        <p:txBody>
          <a:bodyPr/>
          <a:lstStyle/>
          <a:p>
            <a:fld id="{2E9B5A5C-60C5-4C15-B100-C9684E9267D8}" type="datetime1">
              <a:rPr lang="en-US" smtClean="0"/>
              <a:t>9/10/2020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12</a:t>
            </a:fld>
            <a:endParaRPr lang="en-US"/>
          </a:p>
        </p:txBody>
      </p:sp>
    </p:spTree>
    <p:extLst>
      <p:ext uri="{BB962C8B-B14F-4D97-AF65-F5344CB8AC3E}">
        <p14:creationId xmlns:p14="http://schemas.microsoft.com/office/powerpoint/2010/main" val="333156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Basketball Contingency Group September 8</a:t>
            </a:r>
          </a:p>
        </p:txBody>
      </p:sp>
      <p:sp>
        <p:nvSpPr>
          <p:cNvPr id="5" name="Date Placeholder 4"/>
          <p:cNvSpPr>
            <a:spLocks noGrp="1"/>
          </p:cNvSpPr>
          <p:nvPr>
            <p:ph type="dt" idx="11"/>
          </p:nvPr>
        </p:nvSpPr>
        <p:spPr/>
        <p:txBody>
          <a:bodyPr/>
          <a:lstStyle/>
          <a:p>
            <a:fld id="{5E3A52F7-6667-40ED-9B8C-1E909123DD52}" type="datetime1">
              <a:rPr lang="en-US" smtClean="0"/>
              <a:t>9/10/2020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13</a:t>
            </a:fld>
            <a:endParaRPr lang="en-US"/>
          </a:p>
        </p:txBody>
      </p:sp>
    </p:spTree>
    <p:extLst>
      <p:ext uri="{BB962C8B-B14F-4D97-AF65-F5344CB8AC3E}">
        <p14:creationId xmlns:p14="http://schemas.microsoft.com/office/powerpoint/2010/main" val="255624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Basketball Contingency Group September 8</a:t>
            </a:r>
          </a:p>
        </p:txBody>
      </p:sp>
      <p:sp>
        <p:nvSpPr>
          <p:cNvPr id="5" name="Date Placeholder 4"/>
          <p:cNvSpPr>
            <a:spLocks noGrp="1"/>
          </p:cNvSpPr>
          <p:nvPr>
            <p:ph type="dt" idx="11"/>
          </p:nvPr>
        </p:nvSpPr>
        <p:spPr/>
        <p:txBody>
          <a:bodyPr/>
          <a:lstStyle/>
          <a:p>
            <a:fld id="{67AB2E39-052F-426A-BA96-FD8930E4CBC4}" type="datetime1">
              <a:rPr lang="en-US" smtClean="0"/>
              <a:t>9/10/2020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14</a:t>
            </a:fld>
            <a:endParaRPr lang="en-US"/>
          </a:p>
        </p:txBody>
      </p:sp>
    </p:spTree>
    <p:extLst>
      <p:ext uri="{BB962C8B-B14F-4D97-AF65-F5344CB8AC3E}">
        <p14:creationId xmlns:p14="http://schemas.microsoft.com/office/powerpoint/2010/main" val="305318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srcRect/>
          <a:stretch/>
        </p:blipFill>
        <p:spPr>
          <a:xfrm>
            <a:off x="7850508" y="210917"/>
            <a:ext cx="3962244" cy="3962244"/>
          </a:xfrm>
          <a:prstGeom prst="rect">
            <a:avLst/>
          </a:prstGeom>
        </p:spPr>
      </p:pic>
    </p:spTree>
    <p:extLst>
      <p:ext uri="{BB962C8B-B14F-4D97-AF65-F5344CB8AC3E}">
        <p14:creationId xmlns:p14="http://schemas.microsoft.com/office/powerpoint/2010/main" val="102422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AB80EE-9CEE-5242-9D00-BC77E763A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2809875"/>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2743200" y="4416425"/>
            <a:ext cx="9448800"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9" name="TextBox 8"/>
          <p:cNvSpPr txBox="1"/>
          <p:nvPr userDrawn="1"/>
        </p:nvSpPr>
        <p:spPr>
          <a:xfrm>
            <a:off x="650951" y="4646730"/>
            <a:ext cx="1385316" cy="43088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Oregon School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Activities Association</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1798" y="5287402"/>
            <a:ext cx="1235909" cy="1235909"/>
          </a:xfrm>
          <a:prstGeom prst="rect">
            <a:avLst/>
          </a:prstGeom>
        </p:spPr>
      </p:pic>
    </p:spTree>
    <p:extLst>
      <p:ext uri="{BB962C8B-B14F-4D97-AF65-F5344CB8AC3E}">
        <p14:creationId xmlns:p14="http://schemas.microsoft.com/office/powerpoint/2010/main" val="146438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65EBA3-2557-714C-9290-D92DFE1C108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142" y="-11922"/>
            <a:ext cx="12480284" cy="3050557"/>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2743200" y="4416425"/>
            <a:ext cx="9448800"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650952" y="4646730"/>
            <a:ext cx="1385315" cy="43088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Oregon School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Activities Association</a:t>
            </a:r>
          </a:p>
        </p:txBody>
      </p:sp>
      <p:pic>
        <p:nvPicPr>
          <p:cNvPr id="13" name="Picture 12">
            <a:extLst>
              <a:ext uri="{FF2B5EF4-FFF2-40B4-BE49-F238E27FC236}">
                <a16:creationId xmlns:a16="http://schemas.microsoft.com/office/drawing/2014/main" id="{FA5DAA2C-5AE1-49C9-9B6D-8287738C73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1798" y="5287402"/>
            <a:ext cx="1235909" cy="1235909"/>
          </a:xfrm>
          <a:prstGeom prst="rect">
            <a:avLst/>
          </a:prstGeom>
        </p:spPr>
      </p:pic>
    </p:spTree>
    <p:extLst>
      <p:ext uri="{BB962C8B-B14F-4D97-AF65-F5344CB8AC3E}">
        <p14:creationId xmlns:p14="http://schemas.microsoft.com/office/powerpoint/2010/main" val="106747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ED58DB-0473-49E7-8FCF-E3C60A592785}"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9/10/2020</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www.osaa.org</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1C6EB7-24C7-4ADB-A469-6D576C7B8402}"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Tree>
    <p:extLst>
      <p:ext uri="{BB962C8B-B14F-4D97-AF65-F5344CB8AC3E}">
        <p14:creationId xmlns:p14="http://schemas.microsoft.com/office/powerpoint/2010/main" val="123235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0354" y="4957446"/>
            <a:ext cx="1260256" cy="1260256"/>
          </a:xfrm>
          <a:prstGeom prst="rect">
            <a:avLst/>
          </a:prstGeom>
        </p:spPr>
      </p:pic>
    </p:spTree>
    <p:extLst>
      <p:ext uri="{BB962C8B-B14F-4D97-AF65-F5344CB8AC3E}">
        <p14:creationId xmlns:p14="http://schemas.microsoft.com/office/powerpoint/2010/main" val="89903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7713DC-30C4-4EB6-933B-B35831C7F715}"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9/10/2020</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14B56"/>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31FA01-9D33-4534-80B3-5D3504E709E0}"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Tree>
    <p:extLst>
      <p:ext uri="{BB962C8B-B14F-4D97-AF65-F5344CB8AC3E}">
        <p14:creationId xmlns:p14="http://schemas.microsoft.com/office/powerpoint/2010/main" val="169340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1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4895850" y="1143000"/>
            <a:ext cx="6181090" cy="4572000"/>
          </a:xfrm>
        </p:spPr>
        <p:txBody>
          <a:bodyPr anchor="ctr" anchorCtr="0">
            <a:normAutofit/>
          </a:bodyPr>
          <a:lstStyle>
            <a:lvl1pPr algn="ctr">
              <a:lnSpc>
                <a:spcPct val="85000"/>
              </a:lnSpc>
              <a:defRPr sz="7200" b="0" cap="all"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9/10/2020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rot="5400000">
            <a:off x="2207260" y="34290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88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095B79-01CE-4ED0-989F-2DE6BB02611A}"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9/10/2020</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www.osaa.org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EB5F1B-DC25-41F9-B0A8-DDD82FCDFBFF}"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874185" y="0"/>
            <a:ext cx="4023783"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1C2858"/>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32A48D90-DD2B-46BD-B85A-7510DDBBAC4E}"/>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446242" y="5817335"/>
            <a:ext cx="813855" cy="813855"/>
          </a:xfrm>
          <a:prstGeom prst="rect">
            <a:avLst/>
          </a:prstGeom>
        </p:spPr>
      </p:pic>
    </p:spTree>
    <p:extLst>
      <p:ext uri="{BB962C8B-B14F-4D97-AF65-F5344CB8AC3E}">
        <p14:creationId xmlns:p14="http://schemas.microsoft.com/office/powerpoint/2010/main" val="406921195"/>
      </p:ext>
    </p:extLst>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 id="2147483714" r:id="rId5"/>
    <p:sldLayoutId id="2147483715" r:id="rId6"/>
    <p:sldLayoutId id="2147483716" r:id="rId7"/>
    <p:sldLayoutId id="2147483718" r:id="rId8"/>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osaa.org/docs/osaainfo/OSAA_Media_Release_August_5.pdf" TargetMode="External"/><Relationship Id="rId2" Type="http://schemas.openxmlformats.org/officeDocument/2006/relationships/hyperlink" Target="http://www.osaa.org/docs/osaainfo/OSAA%20K-12%20School%20Sports%20Memo.pdf" TargetMode="Externa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B7C0C4E-5DFC-444D-8335-DF81A95CC35F}"/>
              </a:ext>
            </a:extLst>
          </p:cNvPr>
          <p:cNvSpPr>
            <a:spLocks noGrp="1"/>
          </p:cNvSpPr>
          <p:nvPr>
            <p:ph type="title"/>
          </p:nvPr>
        </p:nvSpPr>
        <p:spPr/>
        <p:txBody>
          <a:bodyPr>
            <a:normAutofit/>
          </a:bodyPr>
          <a:lstStyle/>
          <a:p>
            <a:r>
              <a:rPr lang="en-US" dirty="0"/>
              <a:t>Season Two </a:t>
            </a:r>
            <a:br>
              <a:rPr lang="en-US" dirty="0"/>
            </a:br>
            <a:r>
              <a:rPr lang="en-US" dirty="0"/>
              <a:t>contingency groups</a:t>
            </a:r>
          </a:p>
        </p:txBody>
      </p:sp>
      <p:sp>
        <p:nvSpPr>
          <p:cNvPr id="3" name="Subtitle 2">
            <a:extLst>
              <a:ext uri="{FF2B5EF4-FFF2-40B4-BE49-F238E27FC236}">
                <a16:creationId xmlns:a16="http://schemas.microsoft.com/office/drawing/2014/main" id="{1F0D761C-CED7-4065-BC26-6D712CD52A81}"/>
              </a:ext>
            </a:extLst>
          </p:cNvPr>
          <p:cNvSpPr>
            <a:spLocks noGrp="1"/>
          </p:cNvSpPr>
          <p:nvPr>
            <p:ph type="body" idx="1"/>
          </p:nvPr>
        </p:nvSpPr>
        <p:spPr/>
        <p:txBody>
          <a:bodyPr>
            <a:normAutofit/>
          </a:bodyPr>
          <a:lstStyle/>
          <a:p>
            <a:r>
              <a:rPr lang="en-US" dirty="0"/>
              <a:t>OREGON SCHOOL ACTIVITIES ASSOCIATION</a:t>
            </a:r>
          </a:p>
        </p:txBody>
      </p:sp>
    </p:spTree>
    <p:extLst>
      <p:ext uri="{BB962C8B-B14F-4D97-AF65-F5344CB8AC3E}">
        <p14:creationId xmlns:p14="http://schemas.microsoft.com/office/powerpoint/2010/main" val="303877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45657" y="3145113"/>
            <a:ext cx="7081300" cy="5074684"/>
          </a:xfrm>
        </p:spPr>
        <p:txBody>
          <a:bodyPr lIns="0" rIns="0">
            <a:normAutofit fontScale="90000"/>
          </a:bodyPr>
          <a:lstStyle/>
          <a:p>
            <a:pPr algn="l"/>
            <a:br>
              <a:rPr lang="en-US" sz="3600" cap="none" dirty="0"/>
            </a:br>
            <a:br>
              <a:rPr lang="en-US" sz="3600" cap="none" dirty="0"/>
            </a:br>
            <a:r>
              <a:rPr lang="en-US" sz="3600" cap="none" dirty="0"/>
              <a:t>• What are schools in your area planning for Season 1?</a:t>
            </a:r>
            <a:br>
              <a:rPr lang="en-US" sz="3600" cap="none" dirty="0"/>
            </a:br>
            <a:br>
              <a:rPr lang="en-US" sz="3600" cap="none" dirty="0"/>
            </a:br>
            <a:r>
              <a:rPr lang="en-US" sz="3600" cap="none" dirty="0"/>
              <a:t>What specific modifications are you considering for practices/training in order to comply with state directives?</a:t>
            </a:r>
            <a:br>
              <a:rPr lang="en-US" sz="3600" cap="none" dirty="0"/>
            </a:br>
            <a:br>
              <a:rPr lang="en-US" sz="3600" cap="none" dirty="0"/>
            </a:br>
            <a:br>
              <a:rPr lang="en-US" sz="3600" cap="none" dirty="0"/>
            </a:br>
            <a:br>
              <a:rPr lang="en-US" sz="2200" cap="none" dirty="0"/>
            </a:br>
            <a:br>
              <a:rPr lang="en-US" sz="2200"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6679930" cy="707886"/>
          </a:xfrm>
          <a:prstGeom prst="rect">
            <a:avLst/>
          </a:prstGeom>
          <a:noFill/>
        </p:spPr>
        <p:txBody>
          <a:bodyPr wrap="square" rtlCol="0">
            <a:spAutoFit/>
          </a:bodyPr>
          <a:lstStyle/>
          <a:p>
            <a:r>
              <a:rPr lang="en-US" sz="4000" dirty="0"/>
              <a:t>Meeting #1 Focus Question:</a:t>
            </a:r>
          </a:p>
        </p:txBody>
      </p:sp>
      <p:pic>
        <p:nvPicPr>
          <p:cNvPr id="10" name="Picture 9">
            <a:extLst>
              <a:ext uri="{FF2B5EF4-FFF2-40B4-BE49-F238E27FC236}">
                <a16:creationId xmlns:a16="http://schemas.microsoft.com/office/drawing/2014/main" id="{569A48D0-3A58-4343-86D1-94FC0B8838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69" y="3976553"/>
            <a:ext cx="183335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73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45657" y="3145113"/>
            <a:ext cx="7081300" cy="5074684"/>
          </a:xfrm>
        </p:spPr>
        <p:txBody>
          <a:bodyPr lIns="0" rIns="0">
            <a:normAutofit fontScale="90000"/>
          </a:bodyPr>
          <a:lstStyle/>
          <a:p>
            <a:pPr algn="l"/>
            <a:br>
              <a:rPr lang="en-US" sz="3100" cap="none" dirty="0"/>
            </a:br>
            <a:br>
              <a:rPr lang="en-US" sz="3100" cap="none" dirty="0"/>
            </a:br>
            <a:r>
              <a:rPr lang="en-US" sz="3100" cap="none" dirty="0"/>
              <a:t>•Ideas for looking at schedules for Season 2 with basketball having a Participation limitation of 14 contests maximum?</a:t>
            </a:r>
            <a:br>
              <a:rPr lang="en-US" sz="2200" cap="none" dirty="0"/>
            </a:br>
            <a:br>
              <a:rPr lang="en-US" sz="2200"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6679930" cy="707886"/>
          </a:xfrm>
          <a:prstGeom prst="rect">
            <a:avLst/>
          </a:prstGeom>
          <a:noFill/>
        </p:spPr>
        <p:txBody>
          <a:bodyPr wrap="square" rtlCol="0">
            <a:spAutoFit/>
          </a:bodyPr>
          <a:lstStyle/>
          <a:p>
            <a:r>
              <a:rPr lang="en-US" sz="4000" dirty="0"/>
              <a:t>Meeting #1 Focus Question:</a:t>
            </a:r>
          </a:p>
        </p:txBody>
      </p:sp>
      <p:pic>
        <p:nvPicPr>
          <p:cNvPr id="9" name="Picture 8">
            <a:extLst>
              <a:ext uri="{FF2B5EF4-FFF2-40B4-BE49-F238E27FC236}">
                <a16:creationId xmlns:a16="http://schemas.microsoft.com/office/drawing/2014/main" id="{8F90EEA5-7A8B-4D4E-81F5-6E3698E9F5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69" y="3976553"/>
            <a:ext cx="183335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76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45657" y="3145113"/>
            <a:ext cx="7081300" cy="5074684"/>
          </a:xfrm>
        </p:spPr>
        <p:txBody>
          <a:bodyPr lIns="0" rIns="0">
            <a:normAutofit fontScale="90000"/>
          </a:bodyPr>
          <a:lstStyle/>
          <a:p>
            <a:pPr algn="l"/>
            <a:br>
              <a:rPr lang="en-US" sz="3100" cap="none" dirty="0"/>
            </a:br>
            <a:br>
              <a:rPr lang="en-US" sz="3100" cap="none" dirty="0"/>
            </a:br>
            <a:r>
              <a:rPr lang="en-US" sz="3100" cap="none" dirty="0"/>
              <a:t>•Culminating week</a:t>
            </a:r>
            <a:br>
              <a:rPr lang="en-US" sz="3100" cap="none" dirty="0"/>
            </a:br>
            <a:br>
              <a:rPr lang="en-US" sz="3100" cap="none" dirty="0"/>
            </a:br>
            <a:r>
              <a:rPr lang="en-US" sz="3100" cap="none" dirty="0"/>
              <a:t>	What are your priorities when thinking about what the OSAA Culminating Week could look like?</a:t>
            </a:r>
            <a:br>
              <a:rPr lang="en-US" sz="2200" cap="none" dirty="0"/>
            </a:br>
            <a:br>
              <a:rPr lang="en-US" sz="2200"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6679930" cy="707886"/>
          </a:xfrm>
          <a:prstGeom prst="rect">
            <a:avLst/>
          </a:prstGeom>
          <a:noFill/>
        </p:spPr>
        <p:txBody>
          <a:bodyPr wrap="square" rtlCol="0">
            <a:spAutoFit/>
          </a:bodyPr>
          <a:lstStyle/>
          <a:p>
            <a:r>
              <a:rPr lang="en-US" sz="4000" dirty="0"/>
              <a:t>Meeting #1 Focus Question:</a:t>
            </a:r>
          </a:p>
        </p:txBody>
      </p:sp>
      <p:pic>
        <p:nvPicPr>
          <p:cNvPr id="9" name="Picture 8">
            <a:extLst>
              <a:ext uri="{FF2B5EF4-FFF2-40B4-BE49-F238E27FC236}">
                <a16:creationId xmlns:a16="http://schemas.microsoft.com/office/drawing/2014/main" id="{F482CEC8-82A1-41DF-AC40-ECFFF88D84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69" y="3976553"/>
            <a:ext cx="183335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0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39639" y="2991265"/>
            <a:ext cx="7081300" cy="5074684"/>
          </a:xfrm>
        </p:spPr>
        <p:txBody>
          <a:bodyPr lIns="0" rIns="0">
            <a:normAutofit fontScale="90000"/>
          </a:bodyPr>
          <a:lstStyle/>
          <a:p>
            <a:pPr algn="l"/>
            <a:br>
              <a:rPr lang="en-US" sz="3600" cap="none" dirty="0"/>
            </a:br>
            <a:br>
              <a:rPr lang="en-US" sz="3600" cap="none" dirty="0"/>
            </a:br>
            <a:r>
              <a:rPr lang="en-US" sz="3600" cap="none" dirty="0"/>
              <a:t>• </a:t>
            </a:r>
            <a:r>
              <a:rPr lang="en-US" sz="3100" cap="none" dirty="0"/>
              <a:t>Wednesday, September 23 (6:30pm – 7:45pm)</a:t>
            </a:r>
            <a:br>
              <a:rPr lang="en-US" sz="3100" cap="none" dirty="0"/>
            </a:br>
            <a:br>
              <a:rPr lang="en-US" sz="3600" cap="none" dirty="0"/>
            </a:br>
            <a:r>
              <a:rPr lang="en-US" sz="3600" cap="none" dirty="0"/>
              <a:t>• </a:t>
            </a:r>
            <a:r>
              <a:rPr lang="en-US" sz="3100" cap="none" dirty="0"/>
              <a:t>Wednesday, October 7 (6:30pm – 7:45pm) 	</a:t>
            </a:r>
            <a:br>
              <a:rPr lang="en-US" sz="3100" cap="none" dirty="0"/>
            </a:br>
            <a:br>
              <a:rPr lang="en-US" sz="3100" cap="none" dirty="0"/>
            </a:br>
            <a:br>
              <a:rPr lang="en-US" sz="3100" cap="none" dirty="0"/>
            </a:br>
            <a:br>
              <a:rPr lang="en-US" sz="3100" cap="none" dirty="0"/>
            </a:br>
            <a:r>
              <a:rPr lang="en-US" sz="3600" cap="none" dirty="0"/>
              <a:t>Will send you the focused questions for the meeting when I send you the invitation.</a:t>
            </a: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6679930" cy="707886"/>
          </a:xfrm>
          <a:prstGeom prst="rect">
            <a:avLst/>
          </a:prstGeom>
          <a:noFill/>
        </p:spPr>
        <p:txBody>
          <a:bodyPr wrap="square" rtlCol="0">
            <a:spAutoFit/>
          </a:bodyPr>
          <a:lstStyle/>
          <a:p>
            <a:r>
              <a:rPr lang="en-US" sz="4000" dirty="0"/>
              <a:t>Future Meeting Dates:</a:t>
            </a:r>
          </a:p>
        </p:txBody>
      </p:sp>
      <p:pic>
        <p:nvPicPr>
          <p:cNvPr id="9" name="Picture 8">
            <a:extLst>
              <a:ext uri="{FF2B5EF4-FFF2-40B4-BE49-F238E27FC236}">
                <a16:creationId xmlns:a16="http://schemas.microsoft.com/office/drawing/2014/main" id="{9DEC1C60-56F7-4336-8241-E738343A88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69" y="3976553"/>
            <a:ext cx="183335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4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39639" y="2991265"/>
            <a:ext cx="7081300" cy="5074684"/>
          </a:xfrm>
        </p:spPr>
        <p:txBody>
          <a:bodyPr lIns="0" rIns="0">
            <a:normAutofit/>
          </a:bodyPr>
          <a:lstStyle/>
          <a:p>
            <a:pPr algn="l"/>
            <a:r>
              <a:rPr lang="en-US" sz="3600" cap="none" dirty="0"/>
              <a:t>• THANK YOU for participating!!!</a:t>
            </a: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B81242A-0AF0-49DF-B06B-ED9C5A42D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69" y="3976553"/>
            <a:ext cx="183335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9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C404CF-1FCB-4FB8-A7D3-D7AFFEA88209}"/>
              </a:ext>
            </a:extLst>
          </p:cNvPr>
          <p:cNvSpPr>
            <a:spLocks noGrp="1"/>
          </p:cNvSpPr>
          <p:nvPr>
            <p:ph type="title"/>
          </p:nvPr>
        </p:nvSpPr>
        <p:spPr/>
        <p:txBody>
          <a:bodyPr/>
          <a:lstStyle/>
          <a:p>
            <a:r>
              <a:rPr lang="en-US" dirty="0"/>
              <a:t>Reminders</a:t>
            </a:r>
          </a:p>
        </p:txBody>
      </p:sp>
      <p:sp>
        <p:nvSpPr>
          <p:cNvPr id="9" name="Content Placeholder 8">
            <a:extLst>
              <a:ext uri="{FF2B5EF4-FFF2-40B4-BE49-F238E27FC236}">
                <a16:creationId xmlns:a16="http://schemas.microsoft.com/office/drawing/2014/main" id="{39E4BB08-17B4-4ADA-AEB2-AE2D53861227}"/>
              </a:ext>
            </a:extLst>
          </p:cNvPr>
          <p:cNvSpPr>
            <a:spLocks noGrp="1"/>
          </p:cNvSpPr>
          <p:nvPr>
            <p:ph idx="1"/>
          </p:nvPr>
        </p:nvSpPr>
        <p:spPr/>
        <p:txBody>
          <a:bodyPr/>
          <a:lstStyle/>
          <a:p>
            <a:r>
              <a:rPr lang="en-US" dirty="0"/>
              <a:t>Everyone in attendance will be muted once the meeting starts.</a:t>
            </a:r>
          </a:p>
          <a:p>
            <a:pPr marL="0" indent="0">
              <a:buNone/>
            </a:pPr>
            <a:endParaRPr lang="en-US" dirty="0"/>
          </a:p>
          <a:p>
            <a:r>
              <a:rPr lang="en-US" dirty="0"/>
              <a:t>If you want to comment, you will need to unmute yourself.  We will try to manage the conversations to make sure everyone has the opportunity to speak.</a:t>
            </a:r>
          </a:p>
          <a:p>
            <a:pPr marL="0" indent="0">
              <a:buNone/>
            </a:pPr>
            <a:endParaRPr lang="en-US" dirty="0"/>
          </a:p>
          <a:p>
            <a:r>
              <a:rPr lang="en-US" dirty="0"/>
              <a:t>Feel free to submit thoughts via the chat, OSAA staff members will be monitoring.</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67878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C641-17B8-4711-8E5F-0096575CECF9}"/>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C6AE0EA-3DAC-488C-823A-17B821206108}"/>
              </a:ext>
            </a:extLst>
          </p:cNvPr>
          <p:cNvSpPr>
            <a:spLocks noGrp="1"/>
          </p:cNvSpPr>
          <p:nvPr>
            <p:ph idx="1"/>
          </p:nvPr>
        </p:nvSpPr>
        <p:spPr/>
        <p:txBody>
          <a:bodyPr/>
          <a:lstStyle/>
          <a:p>
            <a:r>
              <a:rPr lang="en-US" sz="2800" cap="none" dirty="0"/>
              <a:t>To develop a set of recommendations that can </a:t>
            </a:r>
            <a:r>
              <a:rPr lang="en-US" sz="2800" dirty="0"/>
              <a:t>be presented </a:t>
            </a:r>
            <a:r>
              <a:rPr lang="en-US" sz="2800" cap="none" dirty="0"/>
              <a:t>to the OSAA Executive Board to help our member schools with guidance and a comprehensive set of guidelines specific to the activity.</a:t>
            </a:r>
          </a:p>
          <a:p>
            <a:endParaRPr lang="en-US" sz="2800" dirty="0"/>
          </a:p>
          <a:p>
            <a:r>
              <a:rPr lang="en-US" sz="2800" cap="none" dirty="0"/>
              <a:t>What we develop and recommend will be impacted by the decisions of other entities - the situation continues to evolve and we should be prepared for changes to occur. </a:t>
            </a:r>
            <a:br>
              <a:rPr lang="en-US" sz="2800" cap="none" dirty="0"/>
            </a:br>
            <a:endParaRPr lang="en-US" dirty="0"/>
          </a:p>
        </p:txBody>
      </p:sp>
      <p:sp>
        <p:nvSpPr>
          <p:cNvPr id="4" name="Footer Placeholder 3">
            <a:extLst>
              <a:ext uri="{FF2B5EF4-FFF2-40B4-BE49-F238E27FC236}">
                <a16:creationId xmlns:a16="http://schemas.microsoft.com/office/drawing/2014/main" id="{7264B2ED-EEE8-4FF8-8F6E-0898D6D7E16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87550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91B-1AD1-4380-A82D-2CEF2EE2E7EE}"/>
              </a:ext>
            </a:extLst>
          </p:cNvPr>
          <p:cNvSpPr>
            <a:spLocks noGrp="1"/>
          </p:cNvSpPr>
          <p:nvPr>
            <p:ph type="title"/>
          </p:nvPr>
        </p:nvSpPr>
        <p:spPr/>
        <p:txBody>
          <a:bodyPr/>
          <a:lstStyle/>
          <a:p>
            <a:r>
              <a:rPr lang="en-US" dirty="0"/>
              <a:t>What we know</a:t>
            </a:r>
          </a:p>
        </p:txBody>
      </p:sp>
      <p:sp>
        <p:nvSpPr>
          <p:cNvPr id="3" name="Content Placeholder 2">
            <a:extLst>
              <a:ext uri="{FF2B5EF4-FFF2-40B4-BE49-F238E27FC236}">
                <a16:creationId xmlns:a16="http://schemas.microsoft.com/office/drawing/2014/main" id="{C5F23474-6863-4140-B602-9F4F2B9F8A24}"/>
              </a:ext>
            </a:extLst>
          </p:cNvPr>
          <p:cNvSpPr>
            <a:spLocks noGrp="1"/>
          </p:cNvSpPr>
          <p:nvPr>
            <p:ph sz="half" idx="1"/>
          </p:nvPr>
        </p:nvSpPr>
        <p:spPr/>
        <p:txBody>
          <a:bodyPr/>
          <a:lstStyle/>
          <a:p>
            <a:r>
              <a:rPr lang="en-US" dirty="0"/>
              <a:t>Governor’s:</a:t>
            </a:r>
            <a:r>
              <a:rPr lang="en-US" dirty="0">
                <a:latin typeface="+mj-lt"/>
              </a:rPr>
              <a:t> </a:t>
            </a:r>
            <a:r>
              <a:rPr lang="en-US" dirty="0">
                <a:solidFill>
                  <a:srgbClr val="005FA9"/>
                </a:solidFill>
                <a:latin typeface="+mj-lt"/>
                <a:hlinkClick r:id="rId2"/>
              </a:rPr>
              <a:t>Statewide Reopening Guidance - K-12 School Sports, Limited Return to Play</a:t>
            </a:r>
          </a:p>
          <a:p>
            <a:pPr marL="0" indent="0">
              <a:buNone/>
            </a:pPr>
            <a:endParaRPr lang="en-US" dirty="0">
              <a:solidFill>
                <a:srgbClr val="005FA9"/>
              </a:solidFill>
              <a:latin typeface="+mj-lt"/>
              <a:hlinkClick r:id="rId2"/>
            </a:endParaRPr>
          </a:p>
          <a:p>
            <a:r>
              <a:rPr lang="en-US" dirty="0"/>
              <a:t>OSAA </a:t>
            </a:r>
            <a:r>
              <a:rPr lang="en-US" dirty="0">
                <a:hlinkClick r:id="rId2"/>
              </a:rPr>
              <a:t>K-12 School Sports/Activities Memo</a:t>
            </a:r>
            <a:endParaRPr lang="en-US" dirty="0"/>
          </a:p>
          <a:p>
            <a:endParaRPr lang="en-US" dirty="0"/>
          </a:p>
          <a:p>
            <a:r>
              <a:rPr lang="en-US" dirty="0"/>
              <a:t>OSAA 2020-21 </a:t>
            </a:r>
            <a:r>
              <a:rPr lang="en-US" dirty="0">
                <a:hlinkClick r:id="rId3"/>
              </a:rPr>
              <a:t>School Activities Calendar</a:t>
            </a: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4430D052-1A44-4E54-87F8-3E8FD07060F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E8D1D78-0119-4231-821D-D8E27D2A0251}"/>
              </a:ext>
            </a:extLst>
          </p:cNvPr>
          <p:cNvPicPr>
            <a:picLocks noChangeAspect="1"/>
          </p:cNvPicPr>
          <p:nvPr/>
        </p:nvPicPr>
        <p:blipFill>
          <a:blip r:embed="rId4"/>
          <a:stretch>
            <a:fillRect/>
          </a:stretch>
        </p:blipFill>
        <p:spPr>
          <a:xfrm>
            <a:off x="6096000" y="2733353"/>
            <a:ext cx="5920026" cy="2709107"/>
          </a:xfrm>
          <a:prstGeom prst="rect">
            <a:avLst/>
          </a:prstGeom>
        </p:spPr>
      </p:pic>
    </p:spTree>
    <p:extLst>
      <p:ext uri="{BB962C8B-B14F-4D97-AF65-F5344CB8AC3E}">
        <p14:creationId xmlns:p14="http://schemas.microsoft.com/office/powerpoint/2010/main" val="76516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91B-1AD1-4380-A82D-2CEF2EE2E7EE}"/>
              </a:ext>
            </a:extLst>
          </p:cNvPr>
          <p:cNvSpPr>
            <a:spLocks noGrp="1"/>
          </p:cNvSpPr>
          <p:nvPr>
            <p:ph type="title"/>
          </p:nvPr>
        </p:nvSpPr>
        <p:spPr/>
        <p:txBody>
          <a:bodyPr/>
          <a:lstStyle/>
          <a:p>
            <a:r>
              <a:rPr lang="en-US" dirty="0"/>
              <a:t>What we know</a:t>
            </a:r>
          </a:p>
        </p:txBody>
      </p:sp>
      <p:sp>
        <p:nvSpPr>
          <p:cNvPr id="3" name="Content Placeholder 2">
            <a:extLst>
              <a:ext uri="{FF2B5EF4-FFF2-40B4-BE49-F238E27FC236}">
                <a16:creationId xmlns:a16="http://schemas.microsoft.com/office/drawing/2014/main" id="{C5F23474-6863-4140-B602-9F4F2B9F8A24}"/>
              </a:ext>
            </a:extLst>
          </p:cNvPr>
          <p:cNvSpPr>
            <a:spLocks noGrp="1"/>
          </p:cNvSpPr>
          <p:nvPr>
            <p:ph idx="1"/>
          </p:nvPr>
        </p:nvSpPr>
        <p:spPr/>
        <p:txBody>
          <a:bodyPr/>
          <a:lstStyle/>
          <a:p>
            <a:r>
              <a:rPr lang="en-US" sz="2800" cap="none" dirty="0"/>
              <a:t>The 2020-21 Association </a:t>
            </a:r>
            <a:r>
              <a:rPr lang="en-US" sz="2800" dirty="0"/>
              <a:t>Year began August 31</a:t>
            </a:r>
          </a:p>
          <a:p>
            <a:pPr lvl="1"/>
            <a:endParaRPr lang="en-US" sz="2600" dirty="0"/>
          </a:p>
          <a:p>
            <a:r>
              <a:rPr lang="en-US" sz="2800" cap="none" dirty="0"/>
              <a:t>Season 1 (August 31 – December 27) will now allow schools to make decisions on offering athletic/activity participation in Minimal/Medium-Contact and Non-Contact activities.</a:t>
            </a:r>
            <a:endParaRPr lang="en-US" sz="2800" dirty="0"/>
          </a:p>
          <a:p>
            <a:pPr lvl="1"/>
            <a:r>
              <a:rPr lang="en-US" sz="2600" cap="none" dirty="0"/>
              <a:t>Coaches must be certified prior to giving direct athletic instruction</a:t>
            </a:r>
          </a:p>
          <a:p>
            <a:pPr lvl="1"/>
            <a:r>
              <a:rPr lang="en-US" sz="2600" cap="none" dirty="0"/>
              <a:t>Student-athletes must be eligible</a:t>
            </a:r>
          </a:p>
          <a:p>
            <a:pPr lvl="1"/>
            <a:r>
              <a:rPr lang="en-US" sz="2600" cap="none" dirty="0"/>
              <a:t>Certified officials must be used when competing against member schools</a:t>
            </a:r>
            <a:br>
              <a:rPr lang="en-US" sz="2600" cap="none" dirty="0"/>
            </a:br>
            <a:endParaRPr lang="en-US" dirty="0"/>
          </a:p>
        </p:txBody>
      </p:sp>
      <p:sp>
        <p:nvSpPr>
          <p:cNvPr id="4" name="Footer Placeholder 3">
            <a:extLst>
              <a:ext uri="{FF2B5EF4-FFF2-40B4-BE49-F238E27FC236}">
                <a16:creationId xmlns:a16="http://schemas.microsoft.com/office/drawing/2014/main" id="{4430D052-1A44-4E54-87F8-3E8FD07060F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69379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E4E-6E2C-43AD-9A90-F9C6E2A914A9}"/>
              </a:ext>
            </a:extLst>
          </p:cNvPr>
          <p:cNvSpPr>
            <a:spLocks noGrp="1"/>
          </p:cNvSpPr>
          <p:nvPr>
            <p:ph type="title"/>
          </p:nvPr>
        </p:nvSpPr>
        <p:spPr/>
        <p:txBody>
          <a:bodyPr/>
          <a:lstStyle/>
          <a:p>
            <a:r>
              <a:rPr lang="en-US" dirty="0"/>
              <a:t>What we can anticipate</a:t>
            </a:r>
          </a:p>
        </p:txBody>
      </p:sp>
      <p:sp>
        <p:nvSpPr>
          <p:cNvPr id="3" name="Content Placeholder 2">
            <a:extLst>
              <a:ext uri="{FF2B5EF4-FFF2-40B4-BE49-F238E27FC236}">
                <a16:creationId xmlns:a16="http://schemas.microsoft.com/office/drawing/2014/main" id="{903C3267-84E8-4F54-B61B-5905560FA254}"/>
              </a:ext>
            </a:extLst>
          </p:cNvPr>
          <p:cNvSpPr>
            <a:spLocks noGrp="1"/>
          </p:cNvSpPr>
          <p:nvPr>
            <p:ph idx="1"/>
          </p:nvPr>
        </p:nvSpPr>
        <p:spPr/>
        <p:txBody>
          <a:bodyPr/>
          <a:lstStyle/>
          <a:p>
            <a:r>
              <a:rPr lang="en-US" sz="2800" cap="none" dirty="0"/>
              <a:t>Things are going to change (medically and legislatively). </a:t>
            </a:r>
          </a:p>
          <a:p>
            <a:pPr marL="0" indent="0">
              <a:buNone/>
            </a:pPr>
            <a:endParaRPr lang="en-US" sz="2800" dirty="0"/>
          </a:p>
          <a:p>
            <a:r>
              <a:rPr lang="en-US" sz="2800" cap="none" dirty="0"/>
              <a:t>Postponements and cancellations will most likely occur due to outbreaks.</a:t>
            </a:r>
          </a:p>
          <a:p>
            <a:pPr marL="0" indent="0">
              <a:buNone/>
            </a:pPr>
            <a:endParaRPr lang="en-US" sz="2800" dirty="0"/>
          </a:p>
          <a:p>
            <a:r>
              <a:rPr lang="en-US" sz="2800" cap="none" dirty="0"/>
              <a:t>Not every activity will look the same.</a:t>
            </a:r>
          </a:p>
          <a:p>
            <a:pPr marL="0" indent="0">
              <a:buNone/>
            </a:pPr>
            <a:endParaRPr lang="en-US" sz="2800" cap="none" dirty="0"/>
          </a:p>
          <a:p>
            <a:r>
              <a:rPr lang="en-US" sz="2800" dirty="0">
                <a:latin typeface="Calibri" panose="020F0502020204030204" pitchFamily="34" charset="0"/>
                <a:cs typeface="Calibri" panose="020F0502020204030204" pitchFamily="34" charset="0"/>
              </a:rPr>
              <a:t>Potential travel restrictions (due to costs and availability). </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Continued restriction on group gathering sizes.</a:t>
            </a:r>
          </a:p>
          <a:p>
            <a:endParaRPr lang="en-US" sz="2800" dirty="0">
              <a:latin typeface="Calibri" panose="020F050202020403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B5DC4C9-A9AA-49F2-8AC5-2C5D48E2661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14480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14900" y="1171575"/>
            <a:ext cx="6819900" cy="4514850"/>
          </a:xfrm>
        </p:spPr>
        <p:txBody>
          <a:bodyPr lIns="0" rIns="0">
            <a:normAutofit/>
          </a:bodyPr>
          <a:lstStyle/>
          <a:p>
            <a:r>
              <a:rPr lang="en-US" sz="7000" cap="none" dirty="0"/>
              <a:t>Basketball</a:t>
            </a:r>
            <a:br>
              <a:rPr lang="en-US" sz="7000" cap="none" dirty="0"/>
            </a:br>
            <a:r>
              <a:rPr lang="en-US" sz="7000" cap="none" dirty="0"/>
              <a:t>Contingency Planning</a:t>
            </a: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sp>
        <p:nvSpPr>
          <p:cNvPr id="2" name="TextBox 1"/>
          <p:cNvSpPr txBox="1"/>
          <p:nvPr/>
        </p:nvSpPr>
        <p:spPr>
          <a:xfrm>
            <a:off x="6096000" y="5040094"/>
            <a:ext cx="4425950" cy="646331"/>
          </a:xfrm>
          <a:prstGeom prst="rect">
            <a:avLst/>
          </a:prstGeom>
          <a:noFill/>
        </p:spPr>
        <p:txBody>
          <a:bodyPr wrap="square" rtlCol="0">
            <a:spAutoFit/>
          </a:bodyPr>
          <a:lstStyle/>
          <a:p>
            <a:pPr algn="ctr"/>
            <a:r>
              <a:rPr lang="en-US" sz="3600" dirty="0">
                <a:latin typeface="Calibri" panose="020F0502020204030204" pitchFamily="34" charset="0"/>
              </a:rPr>
              <a:t>September 9, 2020</a:t>
            </a:r>
          </a:p>
        </p:txBody>
      </p:sp>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F42FBEF-01D5-474F-9740-D551821DB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69" y="3976553"/>
            <a:ext cx="183335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3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93992" y="541015"/>
            <a:ext cx="6819900" cy="1276891"/>
          </a:xfrm>
        </p:spPr>
        <p:txBody>
          <a:bodyPr lIns="0" rIns="0">
            <a:normAutofit fontScale="90000"/>
          </a:bodyPr>
          <a:lstStyle/>
          <a:p>
            <a:pPr algn="l"/>
            <a:r>
              <a:rPr lang="en-US" sz="4000" b="1" u="sng" cap="none" dirty="0"/>
              <a:t>BASKETBALL CONTINGENCY GROUP</a:t>
            </a: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sp>
        <p:nvSpPr>
          <p:cNvPr id="2" name="TextBox 1"/>
          <p:cNvSpPr txBox="1"/>
          <p:nvPr/>
        </p:nvSpPr>
        <p:spPr>
          <a:xfrm>
            <a:off x="4692850" y="944954"/>
            <a:ext cx="7385736" cy="6063198"/>
          </a:xfrm>
          <a:prstGeom prst="rect">
            <a:avLst/>
          </a:prstGeom>
          <a:noFill/>
        </p:spPr>
        <p:txBody>
          <a:bodyPr wrap="square" rtlCol="0">
            <a:spAutoFit/>
          </a:bodyPr>
          <a:lstStyle/>
          <a:p>
            <a:r>
              <a:rPr lang="en-US" sz="2600" b="1" dirty="0">
                <a:latin typeface="Calibri" panose="020F0502020204030204" pitchFamily="34" charset="0"/>
              </a:rPr>
              <a:t>OSAA Staff on the webinar</a:t>
            </a:r>
          </a:p>
          <a:p>
            <a:r>
              <a:rPr lang="en-US" sz="2600" b="1" dirty="0">
                <a:latin typeface="Calibri" panose="020F0502020204030204" pitchFamily="34" charset="0"/>
              </a:rPr>
              <a:t>Cam Rust</a:t>
            </a:r>
            <a:r>
              <a:rPr lang="en-US" sz="2400" dirty="0">
                <a:latin typeface="Calibri" panose="020F0502020204030204" pitchFamily="34" charset="0"/>
              </a:rPr>
              <a:t>, OAOA - Oregon SRI – Basketball</a:t>
            </a:r>
          </a:p>
          <a:p>
            <a:r>
              <a:rPr lang="en-US" sz="2600" b="1" dirty="0">
                <a:latin typeface="Calibri" panose="020F0502020204030204" pitchFamily="34" charset="0"/>
              </a:rPr>
              <a:t>Kelly Bokn</a:t>
            </a:r>
            <a:r>
              <a:rPr lang="en-US" sz="2400" dirty="0">
                <a:latin typeface="Calibri" panose="020F0502020204030204" pitchFamily="34" charset="0"/>
              </a:rPr>
              <a:t>, OADA – Churchill HS (5A)</a:t>
            </a:r>
          </a:p>
          <a:p>
            <a:r>
              <a:rPr lang="en-US" sz="2600" b="1" dirty="0">
                <a:latin typeface="Calibri" panose="020F0502020204030204" pitchFamily="34" charset="0"/>
              </a:rPr>
              <a:t>Craig Rothenberger</a:t>
            </a:r>
            <a:r>
              <a:rPr lang="en-US" sz="2400" dirty="0">
                <a:latin typeface="Calibri" panose="020F0502020204030204" pitchFamily="34" charset="0"/>
              </a:rPr>
              <a:t>, OADA – Junction City HS (4A)</a:t>
            </a:r>
          </a:p>
          <a:p>
            <a:r>
              <a:rPr lang="en-US" sz="2600" b="1" dirty="0">
                <a:latin typeface="Calibri" panose="020F0502020204030204" pitchFamily="34" charset="0"/>
              </a:rPr>
              <a:t>Josh Grotting</a:t>
            </a:r>
            <a:r>
              <a:rPr lang="en-US" sz="2400" dirty="0">
                <a:latin typeface="Calibri" panose="020F0502020204030204" pitchFamily="34" charset="0"/>
              </a:rPr>
              <a:t>, OADA – Sutherlin HS (3A)</a:t>
            </a:r>
          </a:p>
          <a:p>
            <a:r>
              <a:rPr lang="en-US" sz="2600" b="1" dirty="0">
                <a:latin typeface="Calibri" panose="020F0502020204030204" pitchFamily="34" charset="0"/>
              </a:rPr>
              <a:t>Gary Hull</a:t>
            </a:r>
            <a:r>
              <a:rPr lang="en-US" sz="2400" dirty="0">
                <a:latin typeface="Calibri" panose="020F0502020204030204" pitchFamily="34" charset="0"/>
              </a:rPr>
              <a:t>, OADA – Western Christian (2A)</a:t>
            </a:r>
          </a:p>
          <a:p>
            <a:r>
              <a:rPr lang="en-US" sz="2600" b="1" dirty="0">
                <a:latin typeface="Calibri" panose="020F0502020204030204" pitchFamily="34" charset="0"/>
              </a:rPr>
              <a:t>Allison Gardner</a:t>
            </a:r>
            <a:r>
              <a:rPr lang="en-US" sz="2400" dirty="0">
                <a:latin typeface="Calibri" panose="020F0502020204030204" pitchFamily="34" charset="0"/>
              </a:rPr>
              <a:t>, OACA – Bend HS (6A)</a:t>
            </a:r>
          </a:p>
          <a:p>
            <a:r>
              <a:rPr lang="en-US" sz="2600" b="1" dirty="0">
                <a:latin typeface="Calibri" panose="020F0502020204030204" pitchFamily="34" charset="0"/>
              </a:rPr>
              <a:t>Robert Key</a:t>
            </a:r>
            <a:r>
              <a:rPr lang="en-US" sz="2400" dirty="0">
                <a:latin typeface="Calibri" panose="020F0502020204030204" pitchFamily="34" charset="0"/>
              </a:rPr>
              <a:t>, OACA – Grant HS (6A)</a:t>
            </a:r>
          </a:p>
          <a:p>
            <a:r>
              <a:rPr lang="en-US" sz="2600" b="1" dirty="0">
                <a:latin typeface="Calibri" panose="020F0502020204030204" pitchFamily="34" charset="0"/>
              </a:rPr>
              <a:t>Travis Brown, </a:t>
            </a:r>
            <a:r>
              <a:rPr lang="en-US" sz="2400" dirty="0">
                <a:latin typeface="Calibri" panose="020F0502020204030204" pitchFamily="34" charset="0"/>
              </a:rPr>
              <a:t>OACA – South Salem HS (6A)</a:t>
            </a:r>
          </a:p>
          <a:p>
            <a:r>
              <a:rPr lang="en-US" sz="2600" b="1" dirty="0">
                <a:latin typeface="Calibri" panose="020F0502020204030204" pitchFamily="34" charset="0"/>
              </a:rPr>
              <a:t>Chris Roche</a:t>
            </a:r>
            <a:r>
              <a:rPr lang="en-US" sz="2400" dirty="0">
                <a:latin typeface="Calibri" panose="020F0502020204030204" pitchFamily="34" charset="0"/>
              </a:rPr>
              <a:t>, OACA – Wilsonville HS (5A)</a:t>
            </a:r>
          </a:p>
          <a:p>
            <a:r>
              <a:rPr lang="en-US" sz="2600" b="1" dirty="0">
                <a:latin typeface="Calibri" panose="020F0502020204030204" pitchFamily="34" charset="0"/>
              </a:rPr>
              <a:t>Mardy Benedict</a:t>
            </a:r>
            <a:r>
              <a:rPr lang="en-US" sz="2400" dirty="0">
                <a:latin typeface="Calibri" panose="020F0502020204030204" pitchFamily="34" charset="0"/>
              </a:rPr>
              <a:t>, OACA – Lebanon HS (5A)</a:t>
            </a:r>
          </a:p>
          <a:p>
            <a:r>
              <a:rPr lang="en-US" sz="2600" b="1" dirty="0">
                <a:latin typeface="Calibri" panose="020F0502020204030204" pitchFamily="34" charset="0"/>
              </a:rPr>
              <a:t>Joy Lease, </a:t>
            </a:r>
            <a:r>
              <a:rPr lang="en-US" sz="2400" dirty="0">
                <a:latin typeface="Calibri" panose="020F0502020204030204" pitchFamily="34" charset="0"/>
              </a:rPr>
              <a:t>OACA – Mazama HS (4A)</a:t>
            </a:r>
          </a:p>
          <a:p>
            <a:r>
              <a:rPr lang="en-US" sz="2600" b="1" dirty="0">
                <a:latin typeface="Calibri" panose="020F0502020204030204" pitchFamily="34" charset="0"/>
              </a:rPr>
              <a:t>Heather Roberts, </a:t>
            </a:r>
            <a:r>
              <a:rPr lang="en-US" sz="2400" dirty="0">
                <a:latin typeface="Calibri" panose="020F0502020204030204" pitchFamily="34" charset="0"/>
              </a:rPr>
              <a:t>OACA – Yamhill-Carlton HS (3A)</a:t>
            </a:r>
          </a:p>
          <a:p>
            <a:r>
              <a:rPr lang="en-US" sz="2600" b="1" dirty="0">
                <a:latin typeface="Calibri" panose="020F0502020204030204" pitchFamily="34" charset="0"/>
              </a:rPr>
              <a:t>Lance Homan, </a:t>
            </a:r>
            <a:r>
              <a:rPr lang="en-US" sz="2400" dirty="0">
                <a:latin typeface="Calibri" panose="020F0502020204030204" pitchFamily="34" charset="0"/>
              </a:rPr>
              <a:t>OACA – Joseph HS (1A)</a:t>
            </a:r>
          </a:p>
          <a:p>
            <a:endParaRPr lang="en-US" sz="2400" dirty="0">
              <a:latin typeface="Calibri" panose="020F0502020204030204" pitchFamily="34" charset="0"/>
            </a:endParaRPr>
          </a:p>
        </p:txBody>
      </p:sp>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A90AA8C-C668-40B9-9448-EAE0D6680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69" y="3976553"/>
            <a:ext cx="183335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3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0370" y="2302151"/>
            <a:ext cx="6819900" cy="5074684"/>
          </a:xfrm>
        </p:spPr>
        <p:txBody>
          <a:bodyPr lIns="0" rIns="0">
            <a:normAutofit fontScale="90000"/>
          </a:bodyPr>
          <a:lstStyle/>
          <a:p>
            <a:pPr algn="l"/>
            <a:r>
              <a:rPr lang="en-US" sz="3600" cap="none" dirty="0"/>
              <a:t>• To develop a set of recommendations that we can present to the OSAA Executive Board to help our membership schools with guidance and a comprehensive set of guidelines in the specific sport of basketball</a:t>
            </a:r>
            <a:br>
              <a:rPr lang="en-US" sz="3600" cap="none" dirty="0"/>
            </a:br>
            <a:br>
              <a:rPr lang="en-US" sz="3600" cap="none" dirty="0"/>
            </a:br>
            <a:r>
              <a:rPr lang="en-US" sz="3600" cap="none" dirty="0"/>
              <a:t>•We need to remember that we are dealing with 278 schools who offer basketball and are from all scopes, so we need to make it fairly simple (KISS method)</a:t>
            </a: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5181600" cy="707886"/>
          </a:xfrm>
          <a:prstGeom prst="rect">
            <a:avLst/>
          </a:prstGeom>
          <a:noFill/>
        </p:spPr>
        <p:txBody>
          <a:bodyPr wrap="square" rtlCol="0">
            <a:spAutoFit/>
          </a:bodyPr>
          <a:lstStyle/>
          <a:p>
            <a:r>
              <a:rPr lang="en-US" sz="4000" dirty="0"/>
              <a:t>Goals:</a:t>
            </a:r>
          </a:p>
        </p:txBody>
      </p:sp>
      <p:pic>
        <p:nvPicPr>
          <p:cNvPr id="9" name="Picture 8">
            <a:extLst>
              <a:ext uri="{FF2B5EF4-FFF2-40B4-BE49-F238E27FC236}">
                <a16:creationId xmlns:a16="http://schemas.microsoft.com/office/drawing/2014/main" id="{56064772-6780-4AF9-A567-104571D28D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769" y="3976553"/>
            <a:ext cx="183335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99702"/>
      </p:ext>
    </p:extLst>
  </p:cSld>
  <p:clrMapOvr>
    <a:masterClrMapping/>
  </p:clrMapOvr>
</p:sld>
</file>

<file path=ppt/theme/theme1.xml><?xml version="1.0" encoding="utf-8"?>
<a:theme xmlns:a="http://schemas.openxmlformats.org/drawingml/2006/main" name="OSAA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AA PPT Slide Master.pptx" id="{C7062AC6-BAA8-44BE-B292-39092F04B7FD}" vid="{E3A4541B-89FA-4A6F-8EC7-6FD0DD6DE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8095</TotalTime>
  <Words>790</Words>
  <Application>Microsoft Office PowerPoint</Application>
  <PresentationFormat>Widescreen</PresentationFormat>
  <Paragraphs>91</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Wingdings</vt:lpstr>
      <vt:lpstr>OSAA Theme</vt:lpstr>
      <vt:lpstr>Season Two  contingency groups</vt:lpstr>
      <vt:lpstr>Reminders</vt:lpstr>
      <vt:lpstr>purpose</vt:lpstr>
      <vt:lpstr>What we know</vt:lpstr>
      <vt:lpstr>What we know</vt:lpstr>
      <vt:lpstr>What we can anticipate</vt:lpstr>
      <vt:lpstr>Basketball Contingency Planning </vt:lpstr>
      <vt:lpstr>BASKETBALL CONTINGENCY GROUP </vt:lpstr>
      <vt:lpstr>• To develop a set of recommendations that we can present to the OSAA Executive Board to help our membership schools with guidance and a comprehensive set of guidelines in the specific sport of basketball  •We need to remember that we are dealing with 278 schools who offer basketball and are from all scopes, so we need to make it fairly simple (KISS method)     </vt:lpstr>
      <vt:lpstr>  • What are schools in your area planning for Season 1?  What specific modifications are you considering for practices/training in order to comply with state directives?               </vt:lpstr>
      <vt:lpstr>  •Ideas for looking at schedules for Season 2 with basketball having a Participation limitation of 14 contests maximum?            </vt:lpstr>
      <vt:lpstr>  •Culminating week   What are your priorities when thinking about what the OSAA Culminating Week could look like?            </vt:lpstr>
      <vt:lpstr>  • Wednesday, September 23 (6:30pm – 7:45pm)  • Wednesday, October 7 (6:30pm – 7:45pm)      Will send you the focused questions for the meeting when I send you the invitation.        </vt:lpstr>
      <vt:lpstr>• THANK YOU for participating!!!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Welcoming and Inclusive Environment for Students</dc:title>
  <dc:creator>Kelly Foster</dc:creator>
  <cp:lastModifiedBy>Kris Welch</cp:lastModifiedBy>
  <cp:revision>71</cp:revision>
  <dcterms:created xsi:type="dcterms:W3CDTF">2020-07-01T18:14:58Z</dcterms:created>
  <dcterms:modified xsi:type="dcterms:W3CDTF">2020-09-10T15:01:41Z</dcterms:modified>
</cp:coreProperties>
</file>