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0" r:id="rId3"/>
    <p:sldId id="286" r:id="rId4"/>
    <p:sldId id="287" r:id="rId5"/>
    <p:sldId id="291" r:id="rId6"/>
    <p:sldId id="292" r:id="rId7"/>
    <p:sldId id="293" r:id="rId8"/>
    <p:sldId id="295" r:id="rId9"/>
    <p:sldId id="304" r:id="rId10"/>
    <p:sldId id="300" r:id="rId11"/>
    <p:sldId id="301" r:id="rId12"/>
    <p:sldId id="303" r:id="rId13"/>
    <p:sldId id="302" r:id="rId14"/>
    <p:sldId id="298" r:id="rId15"/>
    <p:sldId id="299" r:id="rId16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86" d="100"/>
          <a:sy n="86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AF5B4F5-AB87-4F91-988B-74CC97C6D8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defTabSz="923026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FEFA512-DCD1-419F-8403-5720453D32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 defTabSz="923026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AFBFC68A-79EB-4112-B91E-86F0CE60A46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defTabSz="923026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0DF28F2D-AB3D-40A5-9BAC-06D0644804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 defTabSz="921669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C22D1CCE-C5CA-445D-B176-907767D00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8141448-ABE1-4191-9228-8292056479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defTabSz="923026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4881407-3CCC-4C8D-8B36-3DACCCDEB95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 defTabSz="923026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A35C47B-6B47-417F-88FC-79C8F16CEC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93ECC573-15B2-4D3B-8CBB-9B94974CC1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9354A474-F209-4DE3-BA14-C86AC6F496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defTabSz="923026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AD8870D5-6479-4F53-9CF7-31AEF7AB3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 defTabSz="921669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47B063CA-AF0D-48C0-B788-EBA140BEE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5CFAABE-DD41-49F6-8FCD-C69D8A0B64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08025" indent="-271463" defTabSz="920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090613" indent="-217488" defTabSz="920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527175" indent="-217488" defTabSz="920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1963738" indent="-217488" defTabSz="920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420938" indent="-217488" defTabSz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878138" indent="-217488" defTabSz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335338" indent="-217488" defTabSz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792538" indent="-217488" defTabSz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06F71A-95DC-40A2-B530-B61EC08204F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17075AA-3F57-40C3-ACA9-285F983DD0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1770CC9-4FE7-47C2-8805-FC6994CD8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>
            <a:extLst>
              <a:ext uri="{FF2B5EF4-FFF2-40B4-BE49-F238E27FC236}">
                <a16:creationId xmlns:a16="http://schemas.microsoft.com/office/drawing/2014/main" id="{A1046307-CDDF-469E-BCDD-80E9620C956B}"/>
              </a:ext>
            </a:extLst>
          </p:cNvPr>
          <p:cNvGrpSpPr>
            <a:grpSpLocks/>
          </p:cNvGrpSpPr>
          <p:nvPr/>
        </p:nvGrpSpPr>
        <p:grpSpPr bwMode="auto">
          <a:xfrm>
            <a:off x="4335463" y="1169988"/>
            <a:ext cx="4814887" cy="4994275"/>
            <a:chOff x="4334933" y="1169931"/>
            <a:chExt cx="4814835" cy="499380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CD0791C-B784-421E-8824-3E9F777FFE7D}"/>
                </a:ext>
              </a:extLst>
            </p:cNvPr>
            <p:cNvCxnSpPr/>
            <p:nvPr/>
          </p:nvCxnSpPr>
          <p:spPr>
            <a:xfrm flipH="1">
              <a:off x="6009727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D243C31-8F99-478F-A63F-99F9865537AE}"/>
                </a:ext>
              </a:extLst>
            </p:cNvPr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227C461-D3C6-484B-A539-F40DB1E28B17}"/>
                </a:ext>
              </a:extLst>
            </p:cNvPr>
            <p:cNvCxnSpPr/>
            <p:nvPr/>
          </p:nvCxnSpPr>
          <p:spPr>
            <a:xfrm flipH="1">
              <a:off x="5225510" y="1469940"/>
              <a:ext cx="3911558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18EA340-BC20-4455-A510-89089E1FFD19}"/>
                </a:ext>
              </a:extLst>
            </p:cNvPr>
            <p:cNvCxnSpPr/>
            <p:nvPr/>
          </p:nvCxnSpPr>
          <p:spPr>
            <a:xfrm flipH="1">
              <a:off x="5304885" y="1308030"/>
              <a:ext cx="383853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AFCCCC3-B39C-4A04-95DA-DD506ED2C881}"/>
                </a:ext>
              </a:extLst>
            </p:cNvPr>
            <p:cNvCxnSpPr/>
            <p:nvPr/>
          </p:nvCxnSpPr>
          <p:spPr>
            <a:xfrm flipH="1">
              <a:off x="5706518" y="1769949"/>
              <a:ext cx="3430550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/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86661B5-BA8C-41F7-9FE4-C056F55B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746F85B-D9B3-4990-AB6B-FC50248F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609C65C-9CF1-4BB5-A00B-20CEEF18C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A0437-A4ED-498F-8FC6-6628C39E9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73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78EFBB-00F0-4209-927C-EC1FC44A187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45D90DF-3B6C-4337-81B4-0F04EA332D8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F8AA2F1-024E-4BD5-B42B-1D8BB73245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4CAC-F699-441C-A519-1CF4D3419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/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7F655-36E7-41CD-9A66-80503981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2691C-8817-4C01-941D-7983501E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1CE2D-B8C5-4DDF-B68F-1C7BC5C7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1CF9-9199-4A47-AACD-1A7807CBE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755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>
            <a:extLst>
              <a:ext uri="{FF2B5EF4-FFF2-40B4-BE49-F238E27FC236}">
                <a16:creationId xmlns:a16="http://schemas.microsoft.com/office/drawing/2014/main" id="{B03CDB2F-A709-47A2-B9C9-A890D311B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/>
              <a:t>“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3AFAE705-82BC-4C1A-B436-6CBB77929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B16039B-CEE6-42DD-9E8F-742B28E98BD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182692-692B-4337-A6A8-0A57F58E977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D9730C-E21C-4C32-83C1-A6AA8E34AE3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1A45B-E741-413A-A27B-0192AE051F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136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/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D141A-8098-4248-BB08-96F78902B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3A810-F87A-4181-B354-E479D37F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53786-A17C-46B3-921F-15CA49A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1D05-B275-45A5-B9BD-8A6BC82B4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180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>
            <a:extLst>
              <a:ext uri="{FF2B5EF4-FFF2-40B4-BE49-F238E27FC236}">
                <a16:creationId xmlns:a16="http://schemas.microsoft.com/office/drawing/2014/main" id="{B5E3FDAF-29CA-4B04-8A0A-ECFEAEE98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/>
              <a:t>“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1C308069-E836-45FD-8DFE-8513B7D0C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16CB17E-9BA3-4CBB-8C68-C6B04792E28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0F7887B-C458-4DF6-AF92-4E01CE603F3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F58B8B1-AAF1-4BBE-8C12-9EB0BC36453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7755-8E77-4BCE-A733-9D6D11874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162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90E08-33D7-416C-9939-2C7C85ECD68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4F36F2-4268-4E92-8CD2-3B213DC77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DD8479-A2A6-4473-8758-00EED7BBB7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3B10-5E14-4CA5-8694-7074D6815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311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28D21-01F5-4749-8DE4-FED872932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71053-78CF-42F3-A4D0-66DE89EF2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2E819-8303-48CE-AF4B-E7EDC346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5BDD-A630-47C8-A099-291F17E6C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021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CC474-97A1-41B9-946F-8555C89C1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8A10C-7F8B-455C-B5FD-D53B592E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6E55C-9B90-4744-9778-3CCB787B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054DB-29F7-45BB-B5D9-172528B6E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17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AD944-4169-4389-ABED-69E5F461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2C07D-7EAE-48D7-A5BB-95EBCE98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2443E-4D29-495F-9E1D-DE756812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376A-5E78-4E7D-BE0F-DE03EF305A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11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58A9B-7F93-4FF4-86A7-40B1FA57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40170-22C1-48CF-A7F8-08DCC6313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C4F0D-1A14-4F23-8451-276D0D5C1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3DA3-88E2-4E08-8793-21C72960B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45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3696D6-BAEA-49D7-BBDF-E42137F6AAE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6BD790-BC04-4F6D-AB4E-16AF1C31288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1E8DC2-A118-4092-B868-45B73DB9869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30F3-54FF-4B38-B357-578D1BB32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72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2E0FB8-652C-4C09-8E07-21E5D648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1C1F76-D146-4AEC-8171-583AF90D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081AEA-AEB8-4671-9862-CE5406C1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95AB-A387-44C6-8F54-6D5BEA4DD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10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8A5889D-2CB8-408B-AEA0-62111780C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848960-5D2B-4820-83AB-C96FF84C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69A538B-5C43-4DBE-8DB1-FD1CF0A8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F98B-DC4E-446A-B4CD-E45EC07904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4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3003CD-E5AD-4044-B689-8986B978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B910F95-B678-403A-B6FA-E7D9CE9E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21BC1FA-8492-41FB-83D8-EE8E54C7E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FC9CE-A80E-4EE4-9156-61502736D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9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72CDC5-C118-489A-9E5F-43E171E2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FD0830-5C94-4B87-B685-25A873AA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6E3924-FCB6-419D-86DB-4A6029D1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D9E1-DABE-4D02-AF21-FA55FB2F6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4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251148-5938-4D14-AC50-FACC90A115C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BFD523E-D73B-4A4A-BE1A-76DFA599424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B7E3F8-66D8-46A8-933F-957AE59CA56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F455C-994B-4873-A8C0-039CE3CC8E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05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2D2698FF-95E3-4654-A819-023A5FF11B7C}"/>
              </a:ext>
            </a:extLst>
          </p:cNvPr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DFC701B-3681-4CD5-AF0E-831B4CD17BAF}"/>
                </a:ext>
              </a:extLst>
            </p:cNvPr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7D2D61-DF41-476F-87B6-4A042E3FCDA4}"/>
                </a:ext>
              </a:extLst>
            </p:cNvPr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B70093-19E4-4103-B214-08D52BA93B41}"/>
                </a:ext>
              </a:extLst>
            </p:cNvPr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11AB427-83A7-4190-B204-867EE625F02A}"/>
                </a:ext>
              </a:extLst>
            </p:cNvPr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EC7D722-EF1A-404C-8118-E5A874FE1584}"/>
                </a:ext>
              </a:extLst>
            </p:cNvPr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B61D64-C224-43E7-9544-8699CFA1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02698ED-1CA8-4A3A-80DD-8EBB5E710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48624-3FF5-4DD7-92EB-1D1D75F9E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3CA6A-8C48-4DD0-B2B5-A68BBAD67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78296-7EEF-4C1D-83B6-113087376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59D29BA-D8A3-4377-B8E0-4CEC0B3940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4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5" r:id="rId12"/>
    <p:sldLayoutId id="2147483880" r:id="rId13"/>
    <p:sldLayoutId id="2147483886" r:id="rId14"/>
    <p:sldLayoutId id="2147483881" r:id="rId15"/>
    <p:sldLayoutId id="2147483882" r:id="rId16"/>
    <p:sldLayoutId id="2147483883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radg@osaa.org" TargetMode="External"/><Relationship Id="rId7" Type="http://schemas.openxmlformats.org/officeDocument/2006/relationships/hyperlink" Target="http://www.osaa.org/" TargetMode="External"/><Relationship Id="rId2" Type="http://schemas.openxmlformats.org/officeDocument/2006/relationships/hyperlink" Target="mailto:peterw@osa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risw@osaa.org" TargetMode="External"/><Relationship Id="rId5" Type="http://schemas.openxmlformats.org/officeDocument/2006/relationships/hyperlink" Target="mailto:kyles@osaa.org" TargetMode="External"/><Relationship Id="rId4" Type="http://schemas.openxmlformats.org/officeDocument/2006/relationships/hyperlink" Target="mailto:kte@osa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90917E-F4A5-4B85-B165-E0321A6635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7772400" cy="2133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</a:rPr>
              <a:t>OSAA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District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Committee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GUIDELINES</a:t>
            </a:r>
            <a:br>
              <a:rPr lang="en-US" dirty="0">
                <a:latin typeface="Arial" charset="0"/>
              </a:rPr>
            </a:br>
            <a:endParaRPr lang="en-US" dirty="0"/>
          </a:p>
        </p:txBody>
      </p:sp>
    </p:spTree>
  </p:cSld>
  <p:clrMapOvr>
    <a:masterClrMapping/>
  </p:clrMapOvr>
  <p:transition advTm="10689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3DD1CB5-8200-4458-9C44-171178B89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305800" cy="4846638"/>
          </a:xfrm>
        </p:spPr>
        <p:txBody>
          <a:bodyPr rtlCol="0">
            <a:normAutofit fontScale="77500" lnSpcReduction="20000"/>
          </a:bodyPr>
          <a:lstStyle/>
          <a:p>
            <a:pPr fontAlgn="auto">
              <a:defRPr/>
            </a:pPr>
            <a:r>
              <a:rPr lang="en-US" altLang="en-US" sz="2800" b="1" dirty="0">
                <a:solidFill>
                  <a:srgbClr val="002060"/>
                </a:solidFill>
              </a:rPr>
              <a:t>DC Chair:</a:t>
            </a:r>
          </a:p>
          <a:p>
            <a:pPr lvl="1" fontAlgn="auto">
              <a:defRPr/>
            </a:pPr>
            <a:r>
              <a:rPr lang="en-US" altLang="en-US" sz="2100" b="1" dirty="0">
                <a:solidFill>
                  <a:schemeClr val="bg2">
                    <a:lumMod val="75000"/>
                  </a:schemeClr>
                </a:solidFill>
              </a:rPr>
              <a:t>Distribute link to voting members when emailed that a hardship request has been submitted</a:t>
            </a:r>
          </a:p>
          <a:p>
            <a:pPr lvl="1" fontAlgn="auto">
              <a:defRPr/>
            </a:pPr>
            <a:r>
              <a:rPr lang="en-US" altLang="en-US" sz="2100" b="1" dirty="0">
                <a:solidFill>
                  <a:schemeClr val="bg2">
                    <a:lumMod val="75000"/>
                  </a:schemeClr>
                </a:solidFill>
              </a:rPr>
              <a:t>Finalize decision once voting members have input their decision; be sure to include rationale for the DC’s decision (especially for denials)</a:t>
            </a:r>
          </a:p>
          <a:p>
            <a:pPr lvl="1" fontAlgn="auto">
              <a:defRPr/>
            </a:pPr>
            <a:r>
              <a:rPr lang="en-US" altLang="en-US" sz="2100" b="1" u="sng" dirty="0">
                <a:solidFill>
                  <a:srgbClr val="FF0000"/>
                </a:solidFill>
              </a:rPr>
              <a:t>**If the final decision is a denial, there needs to be an explanation as to why the request was denied. This information is crucial if the family chooses to appeal. ** </a:t>
            </a:r>
          </a:p>
          <a:p>
            <a:pPr lvl="1" fontAlgn="auto">
              <a:defRPr/>
            </a:pPr>
            <a:r>
              <a:rPr lang="en-US" altLang="en-US" sz="2100" b="1" dirty="0">
                <a:solidFill>
                  <a:schemeClr val="bg2">
                    <a:lumMod val="75000"/>
                  </a:schemeClr>
                </a:solidFill>
              </a:rPr>
              <a:t>School is automatically notified once decision and rationale have been entered by DC Chair</a:t>
            </a:r>
          </a:p>
          <a:p>
            <a:pPr lvl="1" fontAlgn="auto">
              <a:defRPr/>
            </a:pPr>
            <a:endParaRPr lang="en-US" alt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defRPr/>
            </a:pPr>
            <a:r>
              <a:rPr lang="en-US" altLang="en-US" sz="2600" b="1" dirty="0">
                <a:solidFill>
                  <a:srgbClr val="002060"/>
                </a:solidFill>
              </a:rPr>
              <a:t>DC Voting Members:</a:t>
            </a:r>
          </a:p>
          <a:p>
            <a:pPr lvl="1" fontAlgn="auto">
              <a:defRPr/>
            </a:pPr>
            <a:r>
              <a:rPr lang="en-US" altLang="en-US" sz="2100" b="1" dirty="0">
                <a:solidFill>
                  <a:schemeClr val="bg2">
                    <a:lumMod val="75000"/>
                  </a:schemeClr>
                </a:solidFill>
              </a:rPr>
              <a:t>Access online form to review hardship request using link sent by DC Chair</a:t>
            </a:r>
          </a:p>
          <a:p>
            <a:pPr lvl="1" fontAlgn="auto">
              <a:defRPr/>
            </a:pPr>
            <a:r>
              <a:rPr lang="en-US" altLang="en-US" sz="2100" b="1" dirty="0">
                <a:solidFill>
                  <a:schemeClr val="bg2">
                    <a:lumMod val="75000"/>
                  </a:schemeClr>
                </a:solidFill>
              </a:rPr>
              <a:t>Input your information, decision, and rationale directly into the online form</a:t>
            </a:r>
            <a:br>
              <a:rPr lang="en-US" altLang="en-US" dirty="0">
                <a:solidFill>
                  <a:schemeClr val="bg2">
                    <a:lumMod val="75000"/>
                  </a:schemeClr>
                </a:solidFill>
              </a:rPr>
            </a:b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F1FE8B-FEEE-4901-AED7-4656FA17BC38}"/>
              </a:ext>
            </a:extLst>
          </p:cNvPr>
          <p:cNvSpPr txBox="1">
            <a:spLocks/>
          </p:cNvSpPr>
          <p:nvPr/>
        </p:nvSpPr>
        <p:spPr>
          <a:xfrm>
            <a:off x="1143000" y="457200"/>
            <a:ext cx="7239000" cy="625475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/>
              <a:t>Ruling on Eligibility Requests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504DC42-1DD0-46C0-B3E3-C87F1E0E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-228600"/>
            <a:ext cx="8610600" cy="1524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/>
              <a:t>Future Steps FOR Denied Requests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8FA0382-662D-411C-A5C1-2ABE7C4F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7467600" cy="4724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Denials by the DC may be appealed to the OSAA Eligibility Appeals Board (EAB),which meets once a month (see next slide for the dates)</a:t>
            </a:r>
          </a:p>
          <a:p>
            <a:pPr fontAlgn="auto">
              <a:buFont typeface="Arial" panose="020B0604020202020204" pitchFamily="34" charset="0"/>
              <a:buChar char="•"/>
              <a:defRPr/>
            </a:pPr>
            <a:endParaRPr lang="en-US" altLang="en-US" sz="2400" b="1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en-US" altLang="en-US" b="1" u="sng" dirty="0">
                <a:solidFill>
                  <a:srgbClr val="FF0000"/>
                </a:solidFill>
              </a:rPr>
              <a:t>**The DC Chair needs to submit an explanation as to why the request was denied. This information is crucial during the Eligibility Appeals Board hearing. ** </a:t>
            </a:r>
          </a:p>
          <a:p>
            <a:pPr fontAlgn="auto">
              <a:buFont typeface="Arial" panose="020B0604020202020204" pitchFamily="34" charset="0"/>
              <a:buChar char="•"/>
              <a:defRPr/>
            </a:pPr>
            <a:endParaRPr lang="en-US" altLang="en-US" b="1" u="sng" dirty="0">
              <a:solidFill>
                <a:srgbClr val="FF0000"/>
              </a:solidFill>
            </a:endParaRP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</a:rPr>
              <a:t>Three member group consisting of school administrator, school board member, and an Executive Board member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</a:rPr>
              <a:t>$100 non-refundable appeal filing fee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altLang="en-US" sz="2000" b="1" dirty="0">
                <a:solidFill>
                  <a:schemeClr val="bg2">
                    <a:lumMod val="75000"/>
                  </a:schemeClr>
                </a:solidFill>
              </a:rPr>
              <a:t>May be held in person at OSAA Office or via conference call</a:t>
            </a:r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Additional information may be presented to the EAB that wasn’t presented at the regular league/district level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F4E7A470-A006-463B-B9A4-FA8C3EB04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03763"/>
          </a:xfrm>
        </p:spPr>
        <p:txBody>
          <a:bodyPr rtlCol="0">
            <a:normAutofit fontScale="92500" lnSpcReduction="20000"/>
          </a:bodyPr>
          <a:lstStyle/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OSAA Eligibility Appeals Board (EAB) Dates: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August 26, 2020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September 16, 2020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October 14, 2020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November 18, 2020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December 9, 2020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January 13, 2021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February 17, 2021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March 17, 2021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April 14, 2021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Wednesday, May 12, 2021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50906F-DB20-4787-AE39-01F2B6CF8595}"/>
              </a:ext>
            </a:extLst>
          </p:cNvPr>
          <p:cNvSpPr txBox="1">
            <a:spLocks/>
          </p:cNvSpPr>
          <p:nvPr/>
        </p:nvSpPr>
        <p:spPr>
          <a:xfrm>
            <a:off x="266700" y="-228600"/>
            <a:ext cx="8610600" cy="1524000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b="1"/>
              <a:t>Future Steps FOR Denied Requests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31E7-3BE1-4D89-A7FE-673673685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1600"/>
            <a:ext cx="6554788" cy="3767138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Denials by the OSAA Eligibility Appeals Board may be appealed to a Hearings Officer: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Retired Oregon Supreme Court Justices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$250 non-refundable appeal filing fee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May be held in person or via conference call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endParaRPr lang="en-US" b="1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Appealing party must exhaust this administrative remedy prior to seeking relief in any other forum or by any other means</a:t>
            </a:r>
            <a:br>
              <a:rPr lang="en-US" b="1" dirty="0">
                <a:solidFill>
                  <a:schemeClr val="bg2">
                    <a:lumMod val="75000"/>
                  </a:schemeClr>
                </a:solidFill>
              </a:rPr>
            </a:b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Final order issued by the Hearings Officer may be appealed to a proper Circuit Court in the State of Oregon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F49E163-A0A5-487E-BC4B-56C7429B902F}"/>
              </a:ext>
            </a:extLst>
          </p:cNvPr>
          <p:cNvSpPr txBox="1">
            <a:spLocks/>
          </p:cNvSpPr>
          <p:nvPr/>
        </p:nvSpPr>
        <p:spPr>
          <a:xfrm>
            <a:off x="266700" y="-228600"/>
            <a:ext cx="8610600" cy="1524000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b="1"/>
              <a:t>Future Steps FOR Denied Requests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C101CE4-13C4-4FF0-8466-AEE85B0A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04800"/>
            <a:ext cx="7239000" cy="669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Frequently Asked 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CC9C2-CC8C-4BBD-9D56-2187A93D0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5400"/>
            <a:ext cx="6554788" cy="3767138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Is support from the school required to continue the appeals process to the Eligibility Appeals Board or Hearings Officer?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100" b="1" dirty="0">
              <a:solidFill>
                <a:schemeClr val="bg2">
                  <a:lumMod val="7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No, support from the school is only required for the initial appeal to the District Athletic Committee.  Further appeals may be made with or without support from the school.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endParaRPr lang="en-US" b="1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What is the proper procedure if the school of a DC member is requesting a hardship?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300" b="1" dirty="0">
              <a:solidFill>
                <a:schemeClr val="bg2">
                  <a:lumMod val="7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That DC member should be replaced by another school representative from the regular league/district.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A40E0B3-2A38-451C-AF03-8EA92D92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0"/>
            <a:ext cx="655478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Questions / Contacts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C167E90C-8B06-4BE1-A959-0624514CB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143000"/>
            <a:ext cx="7316788" cy="48768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If you have questions or need additional information, please contact one of these staff members at the OSAA </a:t>
            </a:r>
            <a:r>
              <a:rPr lang="en-US" sz="2100" b="1" dirty="0">
                <a:solidFill>
                  <a:schemeClr val="bg2">
                    <a:lumMod val="75000"/>
                  </a:schemeClr>
                </a:solidFill>
              </a:rPr>
              <a:t>(503.682.6722):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marL="521208" lvl="1" fontAlgn="auto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Peter Weber, Executive Director </a:t>
            </a:r>
          </a:p>
          <a:p>
            <a:pPr marL="758952" lvl="2" fontAlgn="auto">
              <a:buClr>
                <a:schemeClr val="accent4"/>
              </a:buClr>
              <a:buFont typeface="Wingdings"/>
              <a:buChar char="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hlinkClick r:id="rId2"/>
              </a:rPr>
              <a:t>peterw@osaa.org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, x231</a:t>
            </a:r>
          </a:p>
          <a:p>
            <a:pPr marL="521208" lvl="1" fontAlgn="auto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Brad Garrett, Assistant Executive Director</a:t>
            </a:r>
          </a:p>
          <a:p>
            <a:pPr marL="758952" lvl="2" fontAlgn="auto">
              <a:buClr>
                <a:schemeClr val="accent4"/>
              </a:buClr>
              <a:buFont typeface="Wingdings"/>
              <a:buChar char="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hlinkClick r:id="rId3"/>
              </a:rPr>
              <a:t>bradg@osaa.org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, x229</a:t>
            </a:r>
          </a:p>
          <a:p>
            <a:pPr marL="521208" lvl="1" fontAlgn="auto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K. T. Emerson, Assistant Executive Director </a:t>
            </a:r>
          </a:p>
          <a:p>
            <a:pPr marL="758952" lvl="2" fontAlgn="auto">
              <a:buClr>
                <a:schemeClr val="accent4"/>
              </a:buClr>
              <a:buFont typeface="Wingdings"/>
              <a:buChar char="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hlinkClick r:id="rId4"/>
              </a:rPr>
              <a:t>kte@osaa.org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, x227</a:t>
            </a:r>
          </a:p>
          <a:p>
            <a:pPr marL="521208" lvl="1" fontAlgn="auto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Kyle Stanfield, Assistant Executive Director </a:t>
            </a:r>
          </a:p>
          <a:p>
            <a:pPr marL="758952" lvl="2" fontAlgn="auto">
              <a:buClr>
                <a:schemeClr val="accent4"/>
              </a:buClr>
              <a:buFont typeface="Wingdings"/>
              <a:buChar char="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hlinkClick r:id="rId5"/>
              </a:rPr>
              <a:t>kyles@osaa.org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, x239</a:t>
            </a:r>
          </a:p>
          <a:p>
            <a:pPr marL="521208" lvl="1" fontAlgn="auto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Kris Welch, Assistant Executive Director </a:t>
            </a:r>
          </a:p>
          <a:p>
            <a:pPr marL="858838" lvl="2" indent="-346075" fontAlgn="auto">
              <a:buClr>
                <a:schemeClr val="accent4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  <a:hlinkClick r:id="rId6"/>
              </a:rPr>
              <a:t>krisw@osaa.org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, x230</a:t>
            </a:r>
          </a:p>
          <a:p>
            <a:pPr marL="521208" lvl="1" fontAlgn="auto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Additional information can be found at </a:t>
            </a:r>
            <a:r>
              <a:rPr lang="en-US" b="1" dirty="0">
                <a:solidFill>
                  <a:schemeClr val="tx1">
                    <a:tint val="85000"/>
                  </a:schemeClr>
                </a:solidFill>
                <a:hlinkClick r:id="rId7"/>
              </a:rPr>
              <a:t>www.osaa.org</a:t>
            </a: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5F703F9-11FE-40DE-ADBE-F7C43D353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7848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/>
              <a:t>OSAA District Committees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C443597-84C3-472E-8576-22ABDD740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76400"/>
            <a:ext cx="6554788" cy="37671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</a:rPr>
              <a:t>Who: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</a:rPr>
              <a:t>Three selected school representatives from the regular league/district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</a:rPr>
              <a:t>Role: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</a:rPr>
              <a:t>To rule on transfers within the regular league/district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</a:rPr>
              <a:t>Meeting Schedule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</a:rPr>
              <a:t>As needed, at least once per season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</a:rPr>
              <a:t>May meet via conference call and/or via email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7A199301-288B-4138-89A2-0F6C465F91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6554788" cy="3767138"/>
          </a:xfrm>
        </p:spPr>
        <p:txBody>
          <a:bodyPr/>
          <a:lstStyle/>
          <a:p>
            <a:r>
              <a:rPr lang="en-US" altLang="en-US" b="1" dirty="0"/>
              <a:t>Authority:</a:t>
            </a:r>
          </a:p>
          <a:p>
            <a:pPr lvl="1"/>
            <a:r>
              <a:rPr lang="en-US" altLang="en-US" b="1" dirty="0"/>
              <a:t>May, at its discretion, waive or modify eligibility rules regarding transfers</a:t>
            </a:r>
          </a:p>
          <a:p>
            <a:pPr lvl="1"/>
            <a:endParaRPr lang="en-US" altLang="en-US" b="1" dirty="0"/>
          </a:p>
          <a:p>
            <a:r>
              <a:rPr lang="en-US" altLang="en-US" b="1" dirty="0"/>
              <a:t>DC may rule on the following waivers:</a:t>
            </a:r>
          </a:p>
          <a:p>
            <a:pPr lvl="1"/>
            <a:r>
              <a:rPr lang="en-US" altLang="en-US" b="1" dirty="0"/>
              <a:t>Transfers without change of Joint Residence</a:t>
            </a:r>
          </a:p>
          <a:p>
            <a:pPr lvl="2"/>
            <a:r>
              <a:rPr lang="en-US" altLang="en-US" b="1" dirty="0"/>
              <a:t>Could include grade deficiency and/or not making Satisfactory Progress Toward Graduation</a:t>
            </a:r>
          </a:p>
          <a:p>
            <a:pPr lvl="1"/>
            <a:r>
              <a:rPr lang="en-US" altLang="en-US" b="1" dirty="0"/>
              <a:t>Transfers to a school with affiliation (Rule 8.6.5)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FE29C6-2057-4D2D-9003-9FA63E203156}"/>
              </a:ext>
            </a:extLst>
          </p:cNvPr>
          <p:cNvSpPr txBox="1">
            <a:spLocks/>
          </p:cNvSpPr>
          <p:nvPr/>
        </p:nvSpPr>
        <p:spPr>
          <a:xfrm>
            <a:off x="838200" y="381000"/>
            <a:ext cx="7848600" cy="1143000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b="1" dirty="0"/>
              <a:t>OSAA District Committees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9F0D380E-C8BD-4CCF-8650-5DBBAF724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6962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1" dirty="0"/>
              <a:t>DC may </a:t>
            </a:r>
            <a:r>
              <a:rPr lang="en-US" altLang="en-US" b="1" u="sng" dirty="0"/>
              <a:t>not</a:t>
            </a:r>
            <a:r>
              <a:rPr lang="en-US" altLang="en-US" b="1" dirty="0"/>
              <a:t> rule on the following waivers: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b="1" dirty="0"/>
              <a:t>Age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b="1" dirty="0"/>
              <a:t>Fifth Year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b="1" dirty="0"/>
              <a:t>Grade Deficiency </a:t>
            </a:r>
            <a:r>
              <a:rPr lang="en-US" altLang="en-US" sz="2200" b="1" dirty="0">
                <a:solidFill>
                  <a:schemeClr val="tx1"/>
                </a:solidFill>
              </a:rPr>
              <a:t>(without transfer)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b="1" dirty="0"/>
              <a:t>Satisfactory Progress Toward Graduation </a:t>
            </a:r>
            <a:r>
              <a:rPr lang="en-US" altLang="en-US" sz="2200" b="1" dirty="0">
                <a:solidFill>
                  <a:schemeClr val="tx1"/>
                </a:solidFill>
              </a:rPr>
              <a:t>(without transfer)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b="1" dirty="0"/>
              <a:t>All non-CSIET Foreign Students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b="1" dirty="0"/>
              <a:t>All CSIET students not meeting 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These types of waivers must be sent directly to the OSAA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en-US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78ED7A-EC81-4516-A3C4-98F7187B41E9}"/>
              </a:ext>
            </a:extLst>
          </p:cNvPr>
          <p:cNvSpPr txBox="1">
            <a:spLocks/>
          </p:cNvSpPr>
          <p:nvPr/>
        </p:nvSpPr>
        <p:spPr>
          <a:xfrm>
            <a:off x="838200" y="381000"/>
            <a:ext cx="7848600" cy="1143000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b="1" dirty="0"/>
              <a:t>OSAA District Committees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C6546EE-5DBF-468A-8BB2-C3214226C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00" y="152400"/>
            <a:ext cx="92202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/>
              <a:t>OSAA District Committee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6C7C-3C49-4015-9CA2-ED666EC93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8700"/>
            <a:ext cx="8001000" cy="480060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School submits Eligibility Request Form on behalf of a student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endParaRPr lang="en-US" sz="1000" b="1" dirty="0">
              <a:solidFill>
                <a:schemeClr val="tx1">
                  <a:tint val="8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Committees may not rule on future eligibility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Transfer student must have attended a class and/or a practice at the new school</a:t>
            </a:r>
            <a:br>
              <a:rPr lang="en-US" b="1" dirty="0">
                <a:solidFill>
                  <a:schemeClr val="tx1">
                    <a:tint val="85000"/>
                  </a:schemeClr>
                </a:solidFill>
              </a:rPr>
            </a:br>
            <a:endParaRPr lang="en-US" b="1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Form Requirements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Filled out in its entirety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Official transcript attached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Completed enrollment record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Letter from previous school principal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–"/>
              <a:defRPr/>
            </a:pPr>
            <a:r>
              <a:rPr lang="en-US" b="1" dirty="0">
                <a:solidFill>
                  <a:schemeClr val="tx1">
                    <a:tint val="85000"/>
                  </a:schemeClr>
                </a:solidFill>
              </a:rPr>
              <a:t>Necessary signatures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D82ADFE-2FBA-4A1B-803C-A7D84E868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4300" y="152400"/>
            <a:ext cx="9372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/>
              <a:t>OSAA District Committee Process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E0DFE73-B351-4086-8163-17AEA4CC09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1544638"/>
            <a:ext cx="8610600" cy="3768725"/>
          </a:xfrm>
        </p:spPr>
        <p:txBody>
          <a:bodyPr/>
          <a:lstStyle/>
          <a:p>
            <a:r>
              <a:rPr lang="en-US" altLang="en-US" b="1"/>
              <a:t>Examples of additional information that may accompany request:</a:t>
            </a:r>
          </a:p>
          <a:p>
            <a:pPr lvl="1"/>
            <a:endParaRPr lang="en-US" altLang="en-US" b="1"/>
          </a:p>
          <a:p>
            <a:pPr lvl="1"/>
            <a:r>
              <a:rPr lang="en-US" altLang="en-US" b="1"/>
              <a:t>Letters of Explanation</a:t>
            </a:r>
          </a:p>
          <a:p>
            <a:pPr lvl="2"/>
            <a:r>
              <a:rPr lang="en-US" altLang="en-US" b="1"/>
              <a:t>Student</a:t>
            </a:r>
          </a:p>
          <a:p>
            <a:pPr lvl="2"/>
            <a:r>
              <a:rPr lang="en-US" altLang="en-US" b="1"/>
              <a:t>Parents/Legal Guardians</a:t>
            </a:r>
          </a:p>
          <a:p>
            <a:pPr lvl="2"/>
            <a:r>
              <a:rPr lang="en-US" altLang="en-US" b="1"/>
              <a:t>School Representative</a:t>
            </a:r>
            <a:br>
              <a:rPr lang="en-US" altLang="en-US" b="1"/>
            </a:br>
            <a:endParaRPr lang="en-US" altLang="en-US" b="1"/>
          </a:p>
          <a:p>
            <a:pPr lvl="1"/>
            <a:r>
              <a:rPr lang="en-US" altLang="en-US" b="1"/>
              <a:t>Attendance Records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2796F68-AA5A-40FD-BA7B-CF1121649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6554788" cy="3767138"/>
          </a:xfrm>
        </p:spPr>
        <p:txBody>
          <a:bodyPr rtlCol="0">
            <a:normAutofit/>
          </a:bodyPr>
          <a:lstStyle/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en-US" altLang="en-US" sz="3000" b="1" dirty="0">
                <a:solidFill>
                  <a:srgbClr val="FF0000"/>
                </a:solidFill>
              </a:rPr>
              <a:t>Key Factors to Consider: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</a:rPr>
              <a:t>Are there circumstances beyond the control of both the student and the student’s parent(s) or other circumstances whereby enforcement of the rule would work an undue hardship upon the student?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</a:rPr>
              <a:t>What is the student’s transfer history?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57E7B5-0BDD-492C-BE7F-DED911E18E81}"/>
              </a:ext>
            </a:extLst>
          </p:cNvPr>
          <p:cNvSpPr txBox="1">
            <a:spLocks/>
          </p:cNvSpPr>
          <p:nvPr/>
        </p:nvSpPr>
        <p:spPr>
          <a:xfrm>
            <a:off x="1143000" y="457200"/>
            <a:ext cx="7239000" cy="625475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/>
              <a:t>Ruling on Eligibility Requests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AED3F812-AF2F-49F4-977C-99A4B5CF31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010400" cy="37671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b="1">
                <a:solidFill>
                  <a:srgbClr val="FF0000"/>
                </a:solidFill>
              </a:rPr>
              <a:t>Key Factors to Consider: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b="1"/>
              <a:t>If transferring for academic reasons, why is the transfer happening after initial enrollment in the 9</a:t>
            </a:r>
            <a:r>
              <a:rPr lang="en-US" altLang="en-US" b="1" baseline="30000"/>
              <a:t>th</a:t>
            </a:r>
            <a:r>
              <a:rPr lang="en-US" altLang="en-US" b="1"/>
              <a:t> grade?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en-US" b="1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b="1"/>
              <a:t>What factors contributed to the ineligibility that were outside the control of both the student and the student’s parent(s)?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b="1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b="1"/>
              <a:t>Is the transfer athletically motivated?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>
              <a:buFont typeface="Arial" panose="020B0604020202020204" pitchFamily="34" charset="0"/>
              <a:buChar char="–"/>
            </a:pPr>
            <a:endParaRPr lang="en-US" altLang="en-US"/>
          </a:p>
          <a:p>
            <a:pPr lvl="1">
              <a:buFont typeface="Arial" panose="020B0604020202020204" pitchFamily="34" charset="0"/>
              <a:buChar char="–"/>
            </a:pPr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830D86-F398-4E50-A089-829F0316DD4F}"/>
              </a:ext>
            </a:extLst>
          </p:cNvPr>
          <p:cNvSpPr txBox="1">
            <a:spLocks/>
          </p:cNvSpPr>
          <p:nvPr/>
        </p:nvSpPr>
        <p:spPr>
          <a:xfrm>
            <a:off x="1143000" y="457200"/>
            <a:ext cx="7239000" cy="625475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/>
              <a:t>Ruling on Eligibility Requests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043C33D7-062E-4597-A641-21EF528B7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7239000" cy="4848225"/>
          </a:xfrm>
        </p:spPr>
        <p:txBody>
          <a:bodyPr rtlCol="0">
            <a:normAutofit fontScale="92500"/>
          </a:bodyPr>
          <a:lstStyle/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en-US" altLang="en-US" sz="3000" b="1" dirty="0">
                <a:solidFill>
                  <a:srgbClr val="FF0000"/>
                </a:solidFill>
              </a:rPr>
              <a:t>Key Factors to Consider: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What is meant by “circumstances beyond the control of each of the student and the student’s parent(s)”?</a:t>
            </a: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b="1" dirty="0">
              <a:solidFill>
                <a:schemeClr val="bg2">
                  <a:lumMod val="75000"/>
                </a:schemeClr>
              </a:solidFill>
            </a:endParaRP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When considering a hardship request, it is always an integral part of the evaluation to determine whether the events are outside a student or student’s parent(s) control, or whether the choices/decisions/actions that created the eligibility problem included knowable / predictable eligibility outcomes or consequences.   Requests are denied when it appears the student’s eligibility situation has come about as a result of choices, decisions and/or actions made by the student, or the student’s parent(s), or both.</a:t>
            </a:r>
            <a:endParaRPr lang="en-US" altLang="en-US" sz="2000" b="1" dirty="0">
              <a:solidFill>
                <a:schemeClr val="bg2">
                  <a:lumMod val="75000"/>
                </a:schemeClr>
              </a:solidFill>
            </a:endParaRPr>
          </a:p>
          <a:p>
            <a:pPr marL="292100" lvl="1" indent="0" fontAlgn="auto">
              <a:buFont typeface="Wingdings 2" panose="05020102010507070707" pitchFamily="18" charset="2"/>
              <a:buNone/>
              <a:defRPr/>
            </a:pP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 fontAlgn="auto">
              <a:buFont typeface="Arial" panose="020B0604020202020204" pitchFamily="34" charset="0"/>
              <a:buChar char="–"/>
              <a:defRPr/>
            </a:pPr>
            <a:endParaRPr lang="en-US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41FE80-414B-4491-A7B2-31F9941C4852}"/>
              </a:ext>
            </a:extLst>
          </p:cNvPr>
          <p:cNvSpPr txBox="1">
            <a:spLocks/>
          </p:cNvSpPr>
          <p:nvPr/>
        </p:nvSpPr>
        <p:spPr>
          <a:xfrm>
            <a:off x="1143000" y="457200"/>
            <a:ext cx="7239000" cy="625475"/>
          </a:xfrm>
          <a:prstGeom prst="rect">
            <a:avLst/>
          </a:prstGeom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/>
              <a:t>Ruling on Eligibility Requests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834</TotalTime>
  <Words>1009</Words>
  <Application>Microsoft Office PowerPoint</Application>
  <PresentationFormat>On-screen Show (4:3)</PresentationFormat>
  <Paragraphs>130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Century Gothic</vt:lpstr>
      <vt:lpstr>Arial</vt:lpstr>
      <vt:lpstr>Wingdings 3</vt:lpstr>
      <vt:lpstr>Times New Roman</vt:lpstr>
      <vt:lpstr>Calibri</vt:lpstr>
      <vt:lpstr>Wingdings 2</vt:lpstr>
      <vt:lpstr>Wingdings</vt:lpstr>
      <vt:lpstr>Slice</vt:lpstr>
      <vt:lpstr>OSAA District  Committee GUIDELINES </vt:lpstr>
      <vt:lpstr>OSAA District Committees</vt:lpstr>
      <vt:lpstr>PowerPoint Presentation</vt:lpstr>
      <vt:lpstr>PowerPoint Presentation</vt:lpstr>
      <vt:lpstr>OSAA District Committee Process</vt:lpstr>
      <vt:lpstr>OSAA District Committee Process</vt:lpstr>
      <vt:lpstr>PowerPoint Presentation</vt:lpstr>
      <vt:lpstr>PowerPoint Presentation</vt:lpstr>
      <vt:lpstr>PowerPoint Presentation</vt:lpstr>
      <vt:lpstr>PowerPoint Presentation</vt:lpstr>
      <vt:lpstr>Future Steps FOR Denied Requests</vt:lpstr>
      <vt:lpstr>PowerPoint Presentation</vt:lpstr>
      <vt:lpstr>PowerPoint Presentation</vt:lpstr>
      <vt:lpstr>Frequently Asked  Questions</vt:lpstr>
      <vt:lpstr>Questions / Contacts</vt:lpstr>
    </vt:vector>
  </TitlesOfParts>
  <Company>Oregon School Activities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Oregon School Activities Association</dc:title>
  <dc:creator>Brad Garrett</dc:creator>
  <cp:lastModifiedBy>Kris Welch</cp:lastModifiedBy>
  <cp:revision>130</cp:revision>
  <cp:lastPrinted>2020-06-23T19:41:29Z</cp:lastPrinted>
  <dcterms:created xsi:type="dcterms:W3CDTF">2001-08-21T03:14:36Z</dcterms:created>
  <dcterms:modified xsi:type="dcterms:W3CDTF">2020-06-24T21:59:56Z</dcterms:modified>
</cp:coreProperties>
</file>