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20" r:id="rId2"/>
    <p:sldMasterId id="2147483730" r:id="rId3"/>
    <p:sldMasterId id="2147483736" r:id="rId4"/>
    <p:sldMasterId id="2147483769" r:id="rId5"/>
    <p:sldMasterId id="2147483781" r:id="rId6"/>
  </p:sldMasterIdLst>
  <p:notesMasterIdLst>
    <p:notesMasterId r:id="rId91"/>
  </p:notesMasterIdLst>
  <p:sldIdLst>
    <p:sldId id="296" r:id="rId7"/>
    <p:sldId id="731" r:id="rId8"/>
    <p:sldId id="732" r:id="rId9"/>
    <p:sldId id="735" r:id="rId10"/>
    <p:sldId id="734" r:id="rId11"/>
    <p:sldId id="257" r:id="rId12"/>
    <p:sldId id="336" r:id="rId13"/>
    <p:sldId id="297" r:id="rId14"/>
    <p:sldId id="348" r:id="rId15"/>
    <p:sldId id="261" r:id="rId16"/>
    <p:sldId id="317" r:id="rId17"/>
    <p:sldId id="328" r:id="rId18"/>
    <p:sldId id="304" r:id="rId19"/>
    <p:sldId id="376" r:id="rId20"/>
    <p:sldId id="331" r:id="rId21"/>
    <p:sldId id="299" r:id="rId22"/>
    <p:sldId id="330" r:id="rId23"/>
    <p:sldId id="302" r:id="rId24"/>
    <p:sldId id="303" r:id="rId25"/>
    <p:sldId id="301" r:id="rId26"/>
    <p:sldId id="333" r:id="rId27"/>
    <p:sldId id="256" r:id="rId28"/>
    <p:sldId id="412" r:id="rId29"/>
    <p:sldId id="258" r:id="rId30"/>
    <p:sldId id="259" r:id="rId31"/>
    <p:sldId id="260" r:id="rId32"/>
    <p:sldId id="413" r:id="rId33"/>
    <p:sldId id="262" r:id="rId34"/>
    <p:sldId id="263" r:id="rId35"/>
    <p:sldId id="264" r:id="rId36"/>
    <p:sldId id="265" r:id="rId37"/>
    <p:sldId id="266" r:id="rId38"/>
    <p:sldId id="327" r:id="rId39"/>
    <p:sldId id="316" r:id="rId40"/>
    <p:sldId id="332" r:id="rId41"/>
    <p:sldId id="392" r:id="rId42"/>
    <p:sldId id="337" r:id="rId43"/>
    <p:sldId id="411" r:id="rId44"/>
    <p:sldId id="729" r:id="rId45"/>
    <p:sldId id="728" r:id="rId46"/>
    <p:sldId id="730" r:id="rId47"/>
    <p:sldId id="339" r:id="rId48"/>
    <p:sldId id="341" r:id="rId49"/>
    <p:sldId id="342" r:id="rId50"/>
    <p:sldId id="343" r:id="rId51"/>
    <p:sldId id="344" r:id="rId52"/>
    <p:sldId id="345" r:id="rId53"/>
    <p:sldId id="393" r:id="rId54"/>
    <p:sldId id="346" r:id="rId55"/>
    <p:sldId id="324" r:id="rId56"/>
    <p:sldId id="322" r:id="rId57"/>
    <p:sldId id="349" r:id="rId58"/>
    <p:sldId id="325" r:id="rId59"/>
    <p:sldId id="326" r:id="rId60"/>
    <p:sldId id="395" r:id="rId61"/>
    <p:sldId id="394" r:id="rId62"/>
    <p:sldId id="719" r:id="rId63"/>
    <p:sldId id="727" r:id="rId64"/>
    <p:sldId id="718" r:id="rId65"/>
    <p:sldId id="716" r:id="rId66"/>
    <p:sldId id="726" r:id="rId67"/>
    <p:sldId id="725" r:id="rId68"/>
    <p:sldId id="334" r:id="rId69"/>
    <p:sldId id="335" r:id="rId70"/>
    <p:sldId id="271" r:id="rId71"/>
    <p:sldId id="410" r:id="rId72"/>
    <p:sldId id="272" r:id="rId73"/>
    <p:sldId id="396" r:id="rId74"/>
    <p:sldId id="397" r:id="rId75"/>
    <p:sldId id="398" r:id="rId76"/>
    <p:sldId id="319" r:id="rId77"/>
    <p:sldId id="399" r:id="rId78"/>
    <p:sldId id="400" r:id="rId79"/>
    <p:sldId id="401" r:id="rId80"/>
    <p:sldId id="318" r:id="rId81"/>
    <p:sldId id="402" r:id="rId82"/>
    <p:sldId id="403" r:id="rId83"/>
    <p:sldId id="404" r:id="rId84"/>
    <p:sldId id="405" r:id="rId85"/>
    <p:sldId id="406" r:id="rId86"/>
    <p:sldId id="407" r:id="rId87"/>
    <p:sldId id="408" r:id="rId88"/>
    <p:sldId id="409" r:id="rId89"/>
    <p:sldId id="375" r:id="rId9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Foster" initials="KF" lastIdx="1" clrIdx="0">
    <p:extLst>
      <p:ext uri="{19B8F6BF-5375-455C-9EA6-DF929625EA0E}">
        <p15:presenceInfo xmlns:p15="http://schemas.microsoft.com/office/powerpoint/2012/main" userId="Kelly Fos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88"/>
    <a:srgbClr val="FCFDFD"/>
    <a:srgbClr val="1C2858"/>
    <a:srgbClr val="070809"/>
    <a:srgbClr val="FFCC00"/>
    <a:srgbClr val="B318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131" autoAdjust="0"/>
  </p:normalViewPr>
  <p:slideViewPr>
    <p:cSldViewPr snapToGrid="0">
      <p:cViewPr varScale="1">
        <p:scale>
          <a:sx n="79" d="100"/>
          <a:sy n="79" d="100"/>
        </p:scale>
        <p:origin x="169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theme" Target="theme/theme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commentAuthors" Target="commentAuthor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CB13D8-1E87-4578-B22D-9DE4BBF91619}" type="doc">
      <dgm:prSet loTypeId="urn:microsoft.com/office/officeart/2005/8/layout/lProcess2" loCatId="relationship" qsTypeId="urn:microsoft.com/office/officeart/2005/8/quickstyle/simple1" qsCatId="simple" csTypeId="urn:microsoft.com/office/officeart/2005/8/colors/accent0_2" csCatId="mainScheme" phldr="1"/>
      <dgm:spPr/>
      <dgm:t>
        <a:bodyPr/>
        <a:lstStyle/>
        <a:p>
          <a:endParaRPr lang="en-US"/>
        </a:p>
      </dgm:t>
    </dgm:pt>
    <dgm:pt modelId="{465F6F97-2832-43AD-8D83-C0CEEAD5283B}">
      <dgm:prSet phldrT="[Text]"/>
      <dgm:spPr/>
      <dgm:t>
        <a:bodyPr/>
        <a:lstStyle/>
        <a:p>
          <a:r>
            <a:rPr lang="en-US" dirty="0"/>
            <a:t>Onboard</a:t>
          </a:r>
        </a:p>
      </dgm:t>
    </dgm:pt>
    <dgm:pt modelId="{5C8E5D41-6C82-425E-8AB0-0DE9DD1259D9}" type="parTrans" cxnId="{5B7571E9-E536-4C17-B707-4F9B743C8BCE}">
      <dgm:prSet/>
      <dgm:spPr/>
      <dgm:t>
        <a:bodyPr/>
        <a:lstStyle/>
        <a:p>
          <a:endParaRPr lang="en-US"/>
        </a:p>
      </dgm:t>
    </dgm:pt>
    <dgm:pt modelId="{E85BF6A2-C187-417F-A6DF-2DC4D45080D6}" type="sibTrans" cxnId="{5B7571E9-E536-4C17-B707-4F9B743C8BCE}">
      <dgm:prSet/>
      <dgm:spPr/>
      <dgm:t>
        <a:bodyPr/>
        <a:lstStyle/>
        <a:p>
          <a:endParaRPr lang="en-US"/>
        </a:p>
      </dgm:t>
    </dgm:pt>
    <dgm:pt modelId="{792FEE3E-0883-472B-A4CD-A58E15577CEB}">
      <dgm:prSet phldrT="[Text]"/>
      <dgm:spPr/>
      <dgm:t>
        <a:bodyPr/>
        <a:lstStyle/>
        <a:p>
          <a:r>
            <a:rPr lang="en-US" dirty="0"/>
            <a:t>Introductions</a:t>
          </a:r>
        </a:p>
      </dgm:t>
    </dgm:pt>
    <dgm:pt modelId="{C0EF8148-76A6-4BD1-95E3-2F239B5D4211}" type="parTrans" cxnId="{EA438FB0-C7DF-4636-B9AC-EB49F3BA9E2D}">
      <dgm:prSet/>
      <dgm:spPr/>
      <dgm:t>
        <a:bodyPr/>
        <a:lstStyle/>
        <a:p>
          <a:endParaRPr lang="en-US"/>
        </a:p>
      </dgm:t>
    </dgm:pt>
    <dgm:pt modelId="{0C6C56CF-5DFE-4895-A90F-5717B4D76ECE}" type="sibTrans" cxnId="{EA438FB0-C7DF-4636-B9AC-EB49F3BA9E2D}">
      <dgm:prSet/>
      <dgm:spPr/>
      <dgm:t>
        <a:bodyPr/>
        <a:lstStyle/>
        <a:p>
          <a:endParaRPr lang="en-US"/>
        </a:p>
      </dgm:t>
    </dgm:pt>
    <dgm:pt modelId="{F7AD24B6-BDB7-442E-B26E-B851F25DFB08}">
      <dgm:prSet phldrT="[Text]"/>
      <dgm:spPr/>
      <dgm:t>
        <a:bodyPr/>
        <a:lstStyle/>
        <a:p>
          <a:r>
            <a:rPr lang="en-US" dirty="0"/>
            <a:t>Application Training (post install)</a:t>
          </a:r>
        </a:p>
      </dgm:t>
    </dgm:pt>
    <dgm:pt modelId="{C807A460-BA5F-4486-BCCD-40D7FB573B6A}" type="parTrans" cxnId="{A4E7B769-BA72-4E09-B656-AD2415CA4A29}">
      <dgm:prSet/>
      <dgm:spPr/>
      <dgm:t>
        <a:bodyPr/>
        <a:lstStyle/>
        <a:p>
          <a:endParaRPr lang="en-US"/>
        </a:p>
      </dgm:t>
    </dgm:pt>
    <dgm:pt modelId="{F3C9BEE8-3F15-4513-B891-ACE4AED85C14}" type="sibTrans" cxnId="{A4E7B769-BA72-4E09-B656-AD2415CA4A29}">
      <dgm:prSet/>
      <dgm:spPr/>
      <dgm:t>
        <a:bodyPr/>
        <a:lstStyle/>
        <a:p>
          <a:endParaRPr lang="en-US"/>
        </a:p>
      </dgm:t>
    </dgm:pt>
    <dgm:pt modelId="{C22B3020-9C6E-4508-A052-58914E92C804}">
      <dgm:prSet phldrT="[Text]"/>
      <dgm:spPr/>
      <dgm:t>
        <a:bodyPr/>
        <a:lstStyle/>
        <a:p>
          <a:r>
            <a:rPr lang="en-US" dirty="0"/>
            <a:t>Education</a:t>
          </a:r>
        </a:p>
      </dgm:t>
    </dgm:pt>
    <dgm:pt modelId="{1F748B89-45E8-4320-A065-3B893C77ABC4}" type="parTrans" cxnId="{29AB9B55-FBCE-473A-AB8F-0923093A12B8}">
      <dgm:prSet/>
      <dgm:spPr/>
      <dgm:t>
        <a:bodyPr/>
        <a:lstStyle/>
        <a:p>
          <a:endParaRPr lang="en-US"/>
        </a:p>
      </dgm:t>
    </dgm:pt>
    <dgm:pt modelId="{ECE4BE59-1861-47CA-A497-F8011FC678D9}" type="sibTrans" cxnId="{29AB9B55-FBCE-473A-AB8F-0923093A12B8}">
      <dgm:prSet/>
      <dgm:spPr/>
      <dgm:t>
        <a:bodyPr/>
        <a:lstStyle/>
        <a:p>
          <a:endParaRPr lang="en-US"/>
        </a:p>
      </dgm:t>
    </dgm:pt>
    <dgm:pt modelId="{67F7D0FA-4F57-483C-93E4-FE13E5311E9E}">
      <dgm:prSet phldrT="[Text]"/>
      <dgm:spPr/>
      <dgm:t>
        <a:bodyPr/>
        <a:lstStyle/>
        <a:p>
          <a:r>
            <a:rPr lang="en-US" dirty="0"/>
            <a:t>Renewal</a:t>
          </a:r>
        </a:p>
      </dgm:t>
    </dgm:pt>
    <dgm:pt modelId="{8433B224-A122-4B64-9E74-2B535CECC531}" type="parTrans" cxnId="{82CFB5DD-5198-4F9F-B8EA-14D790322CA1}">
      <dgm:prSet/>
      <dgm:spPr/>
      <dgm:t>
        <a:bodyPr/>
        <a:lstStyle/>
        <a:p>
          <a:endParaRPr lang="en-US"/>
        </a:p>
      </dgm:t>
    </dgm:pt>
    <dgm:pt modelId="{84B9E98A-15CA-4B2C-92DD-1AD67A0649A4}" type="sibTrans" cxnId="{82CFB5DD-5198-4F9F-B8EA-14D790322CA1}">
      <dgm:prSet/>
      <dgm:spPr/>
      <dgm:t>
        <a:bodyPr/>
        <a:lstStyle/>
        <a:p>
          <a:endParaRPr lang="en-US"/>
        </a:p>
      </dgm:t>
    </dgm:pt>
    <dgm:pt modelId="{276B6BD3-5437-4782-8018-8D2C0EBF7995}">
      <dgm:prSet phldrT="[Text]"/>
      <dgm:spPr/>
      <dgm:t>
        <a:bodyPr/>
        <a:lstStyle/>
        <a:p>
          <a:r>
            <a:rPr lang="en-US" dirty="0"/>
            <a:t>Cancellation</a:t>
          </a:r>
        </a:p>
      </dgm:t>
    </dgm:pt>
    <dgm:pt modelId="{E5F84121-6807-4863-96A3-EDED8E3D79CF}" type="parTrans" cxnId="{A9774D8F-206C-456D-AA2E-D3E3D94EDC64}">
      <dgm:prSet/>
      <dgm:spPr/>
      <dgm:t>
        <a:bodyPr/>
        <a:lstStyle/>
        <a:p>
          <a:endParaRPr lang="en-US"/>
        </a:p>
      </dgm:t>
    </dgm:pt>
    <dgm:pt modelId="{A0D4CDF5-2EC5-4D2C-BF11-6810857C43C9}" type="sibTrans" cxnId="{A9774D8F-206C-456D-AA2E-D3E3D94EDC64}">
      <dgm:prSet/>
      <dgm:spPr/>
      <dgm:t>
        <a:bodyPr/>
        <a:lstStyle/>
        <a:p>
          <a:endParaRPr lang="en-US"/>
        </a:p>
      </dgm:t>
    </dgm:pt>
    <dgm:pt modelId="{B48A0F74-EFF1-4C53-817B-4EE022ED46D6}">
      <dgm:prSet phldrT="[Text]"/>
      <dgm:spPr/>
      <dgm:t>
        <a:bodyPr/>
        <a:lstStyle/>
        <a:p>
          <a:r>
            <a:rPr lang="en-US" dirty="0"/>
            <a:t>Expand</a:t>
          </a:r>
        </a:p>
      </dgm:t>
    </dgm:pt>
    <dgm:pt modelId="{E26D2B12-4401-48B4-A681-EACAF4363673}" type="parTrans" cxnId="{D3727073-FAE8-4BC0-A39A-7D3D46C00934}">
      <dgm:prSet/>
      <dgm:spPr/>
      <dgm:t>
        <a:bodyPr/>
        <a:lstStyle/>
        <a:p>
          <a:endParaRPr lang="en-US"/>
        </a:p>
      </dgm:t>
    </dgm:pt>
    <dgm:pt modelId="{929E370E-4255-49CE-B8ED-C2F1206C4AC0}" type="sibTrans" cxnId="{D3727073-FAE8-4BC0-A39A-7D3D46C00934}">
      <dgm:prSet/>
      <dgm:spPr/>
      <dgm:t>
        <a:bodyPr/>
        <a:lstStyle/>
        <a:p>
          <a:endParaRPr lang="en-US"/>
        </a:p>
      </dgm:t>
    </dgm:pt>
    <dgm:pt modelId="{6718EAF7-F4ED-4AB9-B65F-519D9B603803}">
      <dgm:prSet phldrT="[Text]"/>
      <dgm:spPr/>
      <dgm:t>
        <a:bodyPr/>
        <a:lstStyle/>
        <a:p>
          <a:r>
            <a:rPr lang="en-US" dirty="0"/>
            <a:t>Contractual</a:t>
          </a:r>
        </a:p>
      </dgm:t>
    </dgm:pt>
    <dgm:pt modelId="{0E57ABE7-EBBF-4D9C-B801-62F1D6BC84C2}" type="parTrans" cxnId="{ACF22ACA-366F-4D2B-8EED-F660791D2DF0}">
      <dgm:prSet/>
      <dgm:spPr/>
      <dgm:t>
        <a:bodyPr/>
        <a:lstStyle/>
        <a:p>
          <a:endParaRPr lang="en-US"/>
        </a:p>
      </dgm:t>
    </dgm:pt>
    <dgm:pt modelId="{8A94415F-981F-4E81-BCC8-AAD14C8E47B1}" type="sibTrans" cxnId="{ACF22ACA-366F-4D2B-8EED-F660791D2DF0}">
      <dgm:prSet/>
      <dgm:spPr/>
      <dgm:t>
        <a:bodyPr/>
        <a:lstStyle/>
        <a:p>
          <a:endParaRPr lang="en-US"/>
        </a:p>
      </dgm:t>
    </dgm:pt>
    <dgm:pt modelId="{AEDBF67F-DEF2-4390-8585-9EA9D8843681}">
      <dgm:prSet phldrT="[Text]"/>
      <dgm:spPr/>
      <dgm:t>
        <a:bodyPr/>
        <a:lstStyle/>
        <a:p>
          <a:r>
            <a:rPr lang="en-US" dirty="0"/>
            <a:t>Health</a:t>
          </a:r>
        </a:p>
      </dgm:t>
    </dgm:pt>
    <dgm:pt modelId="{A1391B48-5863-4E4A-A448-C9D5E4571363}" type="parTrans" cxnId="{3DA27324-9093-4291-8148-4DC10266643D}">
      <dgm:prSet/>
      <dgm:spPr/>
      <dgm:t>
        <a:bodyPr/>
        <a:lstStyle/>
        <a:p>
          <a:endParaRPr lang="en-US"/>
        </a:p>
      </dgm:t>
    </dgm:pt>
    <dgm:pt modelId="{CAF49DA9-9631-41F0-9B84-D813DBAE2B67}" type="sibTrans" cxnId="{3DA27324-9093-4291-8148-4DC10266643D}">
      <dgm:prSet/>
      <dgm:spPr/>
      <dgm:t>
        <a:bodyPr/>
        <a:lstStyle/>
        <a:p>
          <a:endParaRPr lang="en-US"/>
        </a:p>
      </dgm:t>
    </dgm:pt>
    <dgm:pt modelId="{73C1E950-2934-419E-BBC0-1FDBE3E7C2A8}">
      <dgm:prSet phldrT="[Text]"/>
      <dgm:spPr/>
      <dgm:t>
        <a:bodyPr/>
        <a:lstStyle/>
        <a:p>
          <a:r>
            <a:rPr lang="en-US" dirty="0"/>
            <a:t>Advertising</a:t>
          </a:r>
        </a:p>
      </dgm:t>
    </dgm:pt>
    <dgm:pt modelId="{1DABD947-0BB2-4D4E-908A-D00ACD5C6DAE}" type="parTrans" cxnId="{A244F3B3-46DB-4731-965C-DE335A55E65C}">
      <dgm:prSet/>
      <dgm:spPr/>
      <dgm:t>
        <a:bodyPr/>
        <a:lstStyle/>
        <a:p>
          <a:endParaRPr lang="en-US"/>
        </a:p>
      </dgm:t>
    </dgm:pt>
    <dgm:pt modelId="{7094B3C9-DCDE-4084-BE95-D5108C93644F}" type="sibTrans" cxnId="{A244F3B3-46DB-4731-965C-DE335A55E65C}">
      <dgm:prSet/>
      <dgm:spPr/>
      <dgm:t>
        <a:bodyPr/>
        <a:lstStyle/>
        <a:p>
          <a:endParaRPr lang="en-US"/>
        </a:p>
      </dgm:t>
    </dgm:pt>
    <dgm:pt modelId="{E4897E46-68A2-41ED-A010-E2B0877D9A89}">
      <dgm:prSet phldrT="[Text]"/>
      <dgm:spPr/>
      <dgm:t>
        <a:bodyPr/>
        <a:lstStyle/>
        <a:p>
          <a:r>
            <a:rPr lang="en-US" dirty="0"/>
            <a:t>Community Awareness</a:t>
          </a:r>
        </a:p>
      </dgm:t>
    </dgm:pt>
    <dgm:pt modelId="{2966D3A2-C18F-42B6-B966-26C7BFA98034}" type="parTrans" cxnId="{A287ECF3-7F41-408C-97B2-F409F8EFA9CE}">
      <dgm:prSet/>
      <dgm:spPr/>
      <dgm:t>
        <a:bodyPr/>
        <a:lstStyle/>
        <a:p>
          <a:endParaRPr lang="en-US"/>
        </a:p>
      </dgm:t>
    </dgm:pt>
    <dgm:pt modelId="{F0F72F84-D8B1-43DC-B9D5-1E62110A2F69}" type="sibTrans" cxnId="{A287ECF3-7F41-408C-97B2-F409F8EFA9CE}">
      <dgm:prSet/>
      <dgm:spPr/>
      <dgm:t>
        <a:bodyPr/>
        <a:lstStyle/>
        <a:p>
          <a:endParaRPr lang="en-US"/>
        </a:p>
      </dgm:t>
    </dgm:pt>
    <dgm:pt modelId="{5C693DBD-135A-417D-B3B3-76E0DDE56132}">
      <dgm:prSet phldrT="[Text]"/>
      <dgm:spPr/>
      <dgm:t>
        <a:bodyPr/>
        <a:lstStyle/>
        <a:p>
          <a:r>
            <a:rPr lang="en-US" dirty="0"/>
            <a:t>New user training</a:t>
          </a:r>
        </a:p>
      </dgm:t>
    </dgm:pt>
    <dgm:pt modelId="{262DC5C3-50A8-47BE-A28B-A063E8F3A431}" type="parTrans" cxnId="{9E98C853-2994-4344-A885-875D4075C6A4}">
      <dgm:prSet/>
      <dgm:spPr/>
      <dgm:t>
        <a:bodyPr/>
        <a:lstStyle/>
        <a:p>
          <a:endParaRPr lang="en-US"/>
        </a:p>
      </dgm:t>
    </dgm:pt>
    <dgm:pt modelId="{A5A9EC27-3419-4F6A-B208-99A6FC940CD6}" type="sibTrans" cxnId="{9E98C853-2994-4344-A885-875D4075C6A4}">
      <dgm:prSet/>
      <dgm:spPr/>
      <dgm:t>
        <a:bodyPr/>
        <a:lstStyle/>
        <a:p>
          <a:endParaRPr lang="en-US"/>
        </a:p>
      </dgm:t>
    </dgm:pt>
    <dgm:pt modelId="{D8DE4A0E-C30D-434F-AD85-858AD5EBD8AF}">
      <dgm:prSet phldrT="[Text]"/>
      <dgm:spPr/>
      <dgm:t>
        <a:bodyPr/>
        <a:lstStyle/>
        <a:p>
          <a:r>
            <a:rPr lang="en-US" dirty="0"/>
            <a:t>Best Practices</a:t>
          </a:r>
        </a:p>
      </dgm:t>
    </dgm:pt>
    <dgm:pt modelId="{D5D62772-854E-4D94-8C86-8071882030D8}" type="parTrans" cxnId="{F5B4F565-5B0F-49F2-AA61-A7C5D2BD10B8}">
      <dgm:prSet/>
      <dgm:spPr/>
      <dgm:t>
        <a:bodyPr/>
        <a:lstStyle/>
        <a:p>
          <a:endParaRPr lang="en-US"/>
        </a:p>
      </dgm:t>
    </dgm:pt>
    <dgm:pt modelId="{B15160AB-4F10-4ADB-AF5C-61F247EAC7DD}" type="sibTrans" cxnId="{F5B4F565-5B0F-49F2-AA61-A7C5D2BD10B8}">
      <dgm:prSet/>
      <dgm:spPr/>
      <dgm:t>
        <a:bodyPr/>
        <a:lstStyle/>
        <a:p>
          <a:endParaRPr lang="en-US"/>
        </a:p>
      </dgm:t>
    </dgm:pt>
    <dgm:pt modelId="{C1F5FC37-1086-4985-A9F9-559F2A1B89DE}">
      <dgm:prSet phldrT="[Text]"/>
      <dgm:spPr/>
      <dgm:t>
        <a:bodyPr/>
        <a:lstStyle/>
        <a:p>
          <a:r>
            <a:rPr lang="en-US" dirty="0"/>
            <a:t>Revenue Insights</a:t>
          </a:r>
        </a:p>
      </dgm:t>
    </dgm:pt>
    <dgm:pt modelId="{D1DBABCA-DE7F-4F92-93F9-3B7AE8241178}" type="parTrans" cxnId="{BA1659B8-3878-47CD-B14D-F67E29F618CC}">
      <dgm:prSet/>
      <dgm:spPr/>
      <dgm:t>
        <a:bodyPr/>
        <a:lstStyle/>
        <a:p>
          <a:endParaRPr lang="en-US"/>
        </a:p>
      </dgm:t>
    </dgm:pt>
    <dgm:pt modelId="{BA67EDAD-95B2-4A74-9A3C-C9088AFF863C}" type="sibTrans" cxnId="{BA1659B8-3878-47CD-B14D-F67E29F618CC}">
      <dgm:prSet/>
      <dgm:spPr/>
      <dgm:t>
        <a:bodyPr/>
        <a:lstStyle/>
        <a:p>
          <a:endParaRPr lang="en-US"/>
        </a:p>
      </dgm:t>
    </dgm:pt>
    <dgm:pt modelId="{54BBBA3B-7A74-47C0-A21A-FB09456886AE}">
      <dgm:prSet phldrT="[Text]"/>
      <dgm:spPr/>
      <dgm:t>
        <a:bodyPr/>
        <a:lstStyle/>
        <a:p>
          <a:r>
            <a:rPr lang="en-US" dirty="0"/>
            <a:t>Additional Events</a:t>
          </a:r>
        </a:p>
      </dgm:t>
    </dgm:pt>
    <dgm:pt modelId="{F2ECF44C-29C1-4DFE-AF16-7F31E3B6FDF2}" type="parTrans" cxnId="{6BD73032-1E19-46B8-BF86-641321BB48A2}">
      <dgm:prSet/>
      <dgm:spPr/>
      <dgm:t>
        <a:bodyPr/>
        <a:lstStyle/>
        <a:p>
          <a:endParaRPr lang="en-US"/>
        </a:p>
      </dgm:t>
    </dgm:pt>
    <dgm:pt modelId="{F0959CE7-0AC3-4013-B334-5EED3B764897}" type="sibTrans" cxnId="{6BD73032-1E19-46B8-BF86-641321BB48A2}">
      <dgm:prSet/>
      <dgm:spPr/>
      <dgm:t>
        <a:bodyPr/>
        <a:lstStyle/>
        <a:p>
          <a:endParaRPr lang="en-US"/>
        </a:p>
      </dgm:t>
    </dgm:pt>
    <dgm:pt modelId="{537ED57C-37A8-4C86-8AF2-566F86B46251}">
      <dgm:prSet phldrT="[Text]"/>
      <dgm:spPr/>
      <dgm:t>
        <a:bodyPr/>
        <a:lstStyle/>
        <a:p>
          <a:r>
            <a:rPr lang="en-US" dirty="0"/>
            <a:t>Additional Cameras</a:t>
          </a:r>
        </a:p>
      </dgm:t>
    </dgm:pt>
    <dgm:pt modelId="{18DDEBFC-A983-4D73-851F-FED373D594B1}" type="parTrans" cxnId="{34A95783-9C0C-4A16-893D-65A965F6D1D0}">
      <dgm:prSet/>
      <dgm:spPr/>
      <dgm:t>
        <a:bodyPr/>
        <a:lstStyle/>
        <a:p>
          <a:endParaRPr lang="en-US"/>
        </a:p>
      </dgm:t>
    </dgm:pt>
    <dgm:pt modelId="{7C34ED5D-7CDE-4BA8-8715-18B1E1EF34F9}" type="sibTrans" cxnId="{34A95783-9C0C-4A16-893D-65A965F6D1D0}">
      <dgm:prSet/>
      <dgm:spPr/>
      <dgm:t>
        <a:bodyPr/>
        <a:lstStyle/>
        <a:p>
          <a:endParaRPr lang="en-US"/>
        </a:p>
      </dgm:t>
    </dgm:pt>
    <dgm:pt modelId="{A8F208EB-B706-463B-9D23-5E821CB4C295}">
      <dgm:prSet phldrT="[Text]"/>
      <dgm:spPr/>
      <dgm:t>
        <a:bodyPr/>
        <a:lstStyle/>
        <a:p>
          <a:r>
            <a:rPr lang="en-US" dirty="0"/>
            <a:t>Vidswap</a:t>
          </a:r>
        </a:p>
      </dgm:t>
    </dgm:pt>
    <dgm:pt modelId="{90C0048A-8C27-4B3C-B23A-53166B52014E}" type="parTrans" cxnId="{3DF3167F-43DD-4EA7-BAE3-A5D9B63F6284}">
      <dgm:prSet/>
      <dgm:spPr/>
      <dgm:t>
        <a:bodyPr/>
        <a:lstStyle/>
        <a:p>
          <a:endParaRPr lang="en-US"/>
        </a:p>
      </dgm:t>
    </dgm:pt>
    <dgm:pt modelId="{9F7994EB-081E-48D6-B447-3B085C60A097}" type="sibTrans" cxnId="{3DF3167F-43DD-4EA7-BAE3-A5D9B63F6284}">
      <dgm:prSet/>
      <dgm:spPr/>
      <dgm:t>
        <a:bodyPr/>
        <a:lstStyle/>
        <a:p>
          <a:endParaRPr lang="en-US"/>
        </a:p>
      </dgm:t>
    </dgm:pt>
    <dgm:pt modelId="{12176A94-D806-4CDC-A74A-9C47D0950A8F}">
      <dgm:prSet phldrT="[Text]"/>
      <dgm:spPr/>
      <dgm:t>
        <a:bodyPr/>
        <a:lstStyle/>
        <a:p>
          <a:r>
            <a:rPr lang="en-US" dirty="0"/>
            <a:t>Feature Awareness</a:t>
          </a:r>
        </a:p>
      </dgm:t>
    </dgm:pt>
    <dgm:pt modelId="{BF0419AA-67E7-410C-B00E-C9448B9032E9}" type="parTrans" cxnId="{8546AD77-FC35-45D5-92C9-9929CDFA190B}">
      <dgm:prSet/>
      <dgm:spPr/>
      <dgm:t>
        <a:bodyPr/>
        <a:lstStyle/>
        <a:p>
          <a:endParaRPr lang="en-US"/>
        </a:p>
      </dgm:t>
    </dgm:pt>
    <dgm:pt modelId="{50907F42-51BB-41AA-9E96-107BE1BACFBB}" type="sibTrans" cxnId="{8546AD77-FC35-45D5-92C9-9929CDFA190B}">
      <dgm:prSet/>
      <dgm:spPr/>
      <dgm:t>
        <a:bodyPr/>
        <a:lstStyle/>
        <a:p>
          <a:endParaRPr lang="en-US"/>
        </a:p>
      </dgm:t>
    </dgm:pt>
    <dgm:pt modelId="{0E6214C1-250C-4A86-AE8E-F5AA0955F7B9}">
      <dgm:prSet phldrT="[Text]"/>
      <dgm:spPr/>
      <dgm:t>
        <a:bodyPr/>
        <a:lstStyle/>
        <a:p>
          <a:r>
            <a:rPr lang="en-US" dirty="0"/>
            <a:t>Viewership</a:t>
          </a:r>
        </a:p>
      </dgm:t>
    </dgm:pt>
    <dgm:pt modelId="{80B1C0CC-198D-4983-BC16-2422B1531E46}" type="parTrans" cxnId="{C82E9D2E-AB16-480D-BA35-55B80B3635C2}">
      <dgm:prSet/>
      <dgm:spPr/>
      <dgm:t>
        <a:bodyPr/>
        <a:lstStyle/>
        <a:p>
          <a:endParaRPr lang="en-US"/>
        </a:p>
      </dgm:t>
    </dgm:pt>
    <dgm:pt modelId="{E2252BC8-A892-422B-8876-13DBC03C0DB4}" type="sibTrans" cxnId="{C82E9D2E-AB16-480D-BA35-55B80B3635C2}">
      <dgm:prSet/>
      <dgm:spPr/>
      <dgm:t>
        <a:bodyPr/>
        <a:lstStyle/>
        <a:p>
          <a:endParaRPr lang="en-US"/>
        </a:p>
      </dgm:t>
    </dgm:pt>
    <dgm:pt modelId="{200BCDA1-7248-403C-82C0-F4A568CB2991}">
      <dgm:prSet phldrT="[Text]"/>
      <dgm:spPr/>
      <dgm:t>
        <a:bodyPr/>
        <a:lstStyle/>
        <a:p>
          <a:r>
            <a:rPr lang="en-US" dirty="0"/>
            <a:t>Account Review</a:t>
          </a:r>
        </a:p>
      </dgm:t>
    </dgm:pt>
    <dgm:pt modelId="{7269FBBC-649F-42AE-863C-F9455F39D273}" type="parTrans" cxnId="{549C21E1-9537-4F84-9CD6-1F63B81F68F4}">
      <dgm:prSet/>
      <dgm:spPr/>
      <dgm:t>
        <a:bodyPr/>
        <a:lstStyle/>
        <a:p>
          <a:endParaRPr lang="en-US"/>
        </a:p>
      </dgm:t>
    </dgm:pt>
    <dgm:pt modelId="{413810B9-50B1-4522-892D-1EEBEED58962}" type="sibTrans" cxnId="{549C21E1-9537-4F84-9CD6-1F63B81F68F4}">
      <dgm:prSet/>
      <dgm:spPr/>
      <dgm:t>
        <a:bodyPr/>
        <a:lstStyle/>
        <a:p>
          <a:endParaRPr lang="en-US"/>
        </a:p>
      </dgm:t>
    </dgm:pt>
    <dgm:pt modelId="{C20FA4C6-6882-4CD7-9DD8-8A81AA086C01}">
      <dgm:prSet phldrT="[Text]"/>
      <dgm:spPr/>
      <dgm:t>
        <a:bodyPr/>
        <a:lstStyle/>
        <a:p>
          <a:r>
            <a:rPr lang="en-US" dirty="0"/>
            <a:t>Feedback</a:t>
          </a:r>
        </a:p>
      </dgm:t>
    </dgm:pt>
    <dgm:pt modelId="{8EA71BD5-1E23-4A7D-A9A9-7DCB08E9F9CC}" type="parTrans" cxnId="{7DE2A066-0447-48EF-AAF9-5ED451A83C63}">
      <dgm:prSet/>
      <dgm:spPr/>
      <dgm:t>
        <a:bodyPr/>
        <a:lstStyle/>
        <a:p>
          <a:endParaRPr lang="en-US"/>
        </a:p>
      </dgm:t>
    </dgm:pt>
    <dgm:pt modelId="{E47A85FD-844D-456D-9617-2DC28816A946}" type="sibTrans" cxnId="{7DE2A066-0447-48EF-AAF9-5ED451A83C63}">
      <dgm:prSet/>
      <dgm:spPr/>
      <dgm:t>
        <a:bodyPr/>
        <a:lstStyle/>
        <a:p>
          <a:endParaRPr lang="en-US"/>
        </a:p>
      </dgm:t>
    </dgm:pt>
    <dgm:pt modelId="{4C5AE43D-A9BF-4313-BFB2-E2855B82E87F}">
      <dgm:prSet phldrT="[Text]"/>
      <dgm:spPr/>
      <dgm:t>
        <a:bodyPr/>
        <a:lstStyle/>
        <a:p>
          <a:r>
            <a:rPr lang="en-US" dirty="0"/>
            <a:t>Broadcast Quality</a:t>
          </a:r>
        </a:p>
      </dgm:t>
    </dgm:pt>
    <dgm:pt modelId="{1CACEAE5-6604-4222-9F98-BE3F85B679FA}" type="parTrans" cxnId="{C4FBEBFF-F0D7-4A48-BE36-4CA64B4F8E1A}">
      <dgm:prSet/>
      <dgm:spPr/>
      <dgm:t>
        <a:bodyPr/>
        <a:lstStyle/>
        <a:p>
          <a:endParaRPr lang="en-US"/>
        </a:p>
      </dgm:t>
    </dgm:pt>
    <dgm:pt modelId="{FA617EEB-9E43-4A78-BE31-4B0273093EAC}" type="sibTrans" cxnId="{C4FBEBFF-F0D7-4A48-BE36-4CA64B4F8E1A}">
      <dgm:prSet/>
      <dgm:spPr/>
      <dgm:t>
        <a:bodyPr/>
        <a:lstStyle/>
        <a:p>
          <a:endParaRPr lang="en-US"/>
        </a:p>
      </dgm:t>
    </dgm:pt>
    <dgm:pt modelId="{923DE535-19E3-4384-A572-01C0E90788B9}">
      <dgm:prSet phldrT="[Text]"/>
      <dgm:spPr/>
      <dgm:t>
        <a:bodyPr/>
        <a:lstStyle/>
        <a:p>
          <a:r>
            <a:rPr lang="en-US" dirty="0"/>
            <a:t>Middle Schools</a:t>
          </a:r>
        </a:p>
      </dgm:t>
    </dgm:pt>
    <dgm:pt modelId="{02F62CBF-C970-423E-8FDF-0057E047B130}" type="parTrans" cxnId="{3C764868-DF84-4D5D-942E-C5C21CA6B5FA}">
      <dgm:prSet/>
      <dgm:spPr/>
      <dgm:t>
        <a:bodyPr/>
        <a:lstStyle/>
        <a:p>
          <a:endParaRPr lang="en-US"/>
        </a:p>
      </dgm:t>
    </dgm:pt>
    <dgm:pt modelId="{7C952764-16BC-4D91-BA58-9659689D4901}" type="sibTrans" cxnId="{3C764868-DF84-4D5D-942E-C5C21CA6B5FA}">
      <dgm:prSet/>
      <dgm:spPr/>
      <dgm:t>
        <a:bodyPr/>
        <a:lstStyle/>
        <a:p>
          <a:endParaRPr lang="en-US"/>
        </a:p>
      </dgm:t>
    </dgm:pt>
    <dgm:pt modelId="{5B7336D5-91CD-43D7-AACA-B9DA9B50E95F}">
      <dgm:prSet phldrT="[Text]"/>
      <dgm:spPr/>
      <dgm:t>
        <a:bodyPr/>
        <a:lstStyle/>
        <a:p>
          <a:r>
            <a:rPr lang="en-US" dirty="0"/>
            <a:t>Goal Setting</a:t>
          </a:r>
        </a:p>
      </dgm:t>
    </dgm:pt>
    <dgm:pt modelId="{466284B5-3F56-49B6-ABD1-883A6166E1E2}" type="parTrans" cxnId="{1D2F3BB4-A7DE-4BC9-9662-090E45A8FF84}">
      <dgm:prSet/>
      <dgm:spPr/>
      <dgm:t>
        <a:bodyPr/>
        <a:lstStyle/>
        <a:p>
          <a:endParaRPr lang="en-US"/>
        </a:p>
      </dgm:t>
    </dgm:pt>
    <dgm:pt modelId="{F8AD4007-314A-4DAF-9FD7-7034CF0943AC}" type="sibTrans" cxnId="{1D2F3BB4-A7DE-4BC9-9662-090E45A8FF84}">
      <dgm:prSet/>
      <dgm:spPr/>
      <dgm:t>
        <a:bodyPr/>
        <a:lstStyle/>
        <a:p>
          <a:endParaRPr lang="en-US"/>
        </a:p>
      </dgm:t>
    </dgm:pt>
    <dgm:pt modelId="{1C5E74A8-849F-4B3B-ACA3-4979711F964E}">
      <dgm:prSet phldrT="[Text]"/>
      <dgm:spPr/>
      <dgm:t>
        <a:bodyPr/>
        <a:lstStyle/>
        <a:p>
          <a:r>
            <a:rPr lang="en-US" dirty="0"/>
            <a:t>General Questions</a:t>
          </a:r>
        </a:p>
      </dgm:t>
    </dgm:pt>
    <dgm:pt modelId="{30AAD6E3-C991-4209-B7C7-66100F932D51}" type="parTrans" cxnId="{C1869EB8-FEAB-4F03-B3B5-DC75B6820FF8}">
      <dgm:prSet/>
      <dgm:spPr/>
      <dgm:t>
        <a:bodyPr/>
        <a:lstStyle/>
        <a:p>
          <a:endParaRPr lang="en-US"/>
        </a:p>
      </dgm:t>
    </dgm:pt>
    <dgm:pt modelId="{ACA46468-5991-4341-B6B1-C4BBEF42F1F8}" type="sibTrans" cxnId="{C1869EB8-FEAB-4F03-B3B5-DC75B6820FF8}">
      <dgm:prSet/>
      <dgm:spPr/>
      <dgm:t>
        <a:bodyPr/>
        <a:lstStyle/>
        <a:p>
          <a:endParaRPr lang="en-US"/>
        </a:p>
      </dgm:t>
    </dgm:pt>
    <dgm:pt modelId="{F6878CA7-4F76-4BDD-A9C5-A1A9774015A0}" type="pres">
      <dgm:prSet presAssocID="{13CB13D8-1E87-4578-B22D-9DE4BBF91619}" presName="theList" presStyleCnt="0">
        <dgm:presLayoutVars>
          <dgm:dir/>
          <dgm:animLvl val="lvl"/>
          <dgm:resizeHandles val="exact"/>
        </dgm:presLayoutVars>
      </dgm:prSet>
      <dgm:spPr/>
    </dgm:pt>
    <dgm:pt modelId="{1CC45D86-3FA3-4C00-8574-C1A2C601B2CA}" type="pres">
      <dgm:prSet presAssocID="{465F6F97-2832-43AD-8D83-C0CEEAD5283B}" presName="compNode" presStyleCnt="0"/>
      <dgm:spPr/>
    </dgm:pt>
    <dgm:pt modelId="{7158EBA1-6C45-42DD-A9C2-14E043B5C163}" type="pres">
      <dgm:prSet presAssocID="{465F6F97-2832-43AD-8D83-C0CEEAD5283B}" presName="aNode" presStyleLbl="bgShp" presStyleIdx="0" presStyleCnt="5" custLinFactNeighborX="1755"/>
      <dgm:spPr/>
    </dgm:pt>
    <dgm:pt modelId="{B0093F54-5D7E-4201-9B50-3E39A07D8F9F}" type="pres">
      <dgm:prSet presAssocID="{465F6F97-2832-43AD-8D83-C0CEEAD5283B}" presName="textNode" presStyleLbl="bgShp" presStyleIdx="0" presStyleCnt="5"/>
      <dgm:spPr/>
    </dgm:pt>
    <dgm:pt modelId="{D1C74255-B9DB-4D47-94F6-EFB43E41E432}" type="pres">
      <dgm:prSet presAssocID="{465F6F97-2832-43AD-8D83-C0CEEAD5283B}" presName="compChildNode" presStyleCnt="0"/>
      <dgm:spPr/>
    </dgm:pt>
    <dgm:pt modelId="{C0033F56-ABAD-40C6-9171-926E4C0E13A5}" type="pres">
      <dgm:prSet presAssocID="{465F6F97-2832-43AD-8D83-C0CEEAD5283B}" presName="theInnerList" presStyleCnt="0"/>
      <dgm:spPr/>
    </dgm:pt>
    <dgm:pt modelId="{F3772605-71E7-4FB2-BED4-5BBF3774C601}" type="pres">
      <dgm:prSet presAssocID="{792FEE3E-0883-472B-A4CD-A58E15577CEB}" presName="childNode" presStyleLbl="node1" presStyleIdx="0" presStyleCnt="20">
        <dgm:presLayoutVars>
          <dgm:bulletEnabled val="1"/>
        </dgm:presLayoutVars>
      </dgm:prSet>
      <dgm:spPr/>
    </dgm:pt>
    <dgm:pt modelId="{0841D103-2436-4F2E-8915-37DF8CD4DDAF}" type="pres">
      <dgm:prSet presAssocID="{792FEE3E-0883-472B-A4CD-A58E15577CEB}" presName="aSpace2" presStyleCnt="0"/>
      <dgm:spPr/>
    </dgm:pt>
    <dgm:pt modelId="{ABB9F197-294C-47A4-9A29-13E251DF2E25}" type="pres">
      <dgm:prSet presAssocID="{5B7336D5-91CD-43D7-AACA-B9DA9B50E95F}" presName="childNode" presStyleLbl="node1" presStyleIdx="1" presStyleCnt="20">
        <dgm:presLayoutVars>
          <dgm:bulletEnabled val="1"/>
        </dgm:presLayoutVars>
      </dgm:prSet>
      <dgm:spPr/>
    </dgm:pt>
    <dgm:pt modelId="{9E4D0458-4DF5-4567-A078-308609EAC76D}" type="pres">
      <dgm:prSet presAssocID="{5B7336D5-91CD-43D7-AACA-B9DA9B50E95F}" presName="aSpace2" presStyleCnt="0"/>
      <dgm:spPr/>
    </dgm:pt>
    <dgm:pt modelId="{9CD5E9ED-D1F7-4E66-8497-1701B9332E44}" type="pres">
      <dgm:prSet presAssocID="{F7AD24B6-BDB7-442E-B26E-B851F25DFB08}" presName="childNode" presStyleLbl="node1" presStyleIdx="2" presStyleCnt="20">
        <dgm:presLayoutVars>
          <dgm:bulletEnabled val="1"/>
        </dgm:presLayoutVars>
      </dgm:prSet>
      <dgm:spPr/>
    </dgm:pt>
    <dgm:pt modelId="{6A7504C6-F022-45A8-B3C5-0F3DF5061ACB}" type="pres">
      <dgm:prSet presAssocID="{465F6F97-2832-43AD-8D83-C0CEEAD5283B}" presName="aSpace" presStyleCnt="0"/>
      <dgm:spPr/>
    </dgm:pt>
    <dgm:pt modelId="{F3514404-444C-4F2D-AC34-B63CEF2DF8DC}" type="pres">
      <dgm:prSet presAssocID="{C22B3020-9C6E-4508-A052-58914E92C804}" presName="compNode" presStyleCnt="0"/>
      <dgm:spPr/>
    </dgm:pt>
    <dgm:pt modelId="{E87F9F04-4266-49C6-A207-95288DDF2D62}" type="pres">
      <dgm:prSet presAssocID="{C22B3020-9C6E-4508-A052-58914E92C804}" presName="aNode" presStyleLbl="bgShp" presStyleIdx="1" presStyleCnt="5"/>
      <dgm:spPr/>
    </dgm:pt>
    <dgm:pt modelId="{725FBE30-EB93-4141-B449-5F62E00B948E}" type="pres">
      <dgm:prSet presAssocID="{C22B3020-9C6E-4508-A052-58914E92C804}" presName="textNode" presStyleLbl="bgShp" presStyleIdx="1" presStyleCnt="5"/>
      <dgm:spPr/>
    </dgm:pt>
    <dgm:pt modelId="{081B3683-4383-4481-B30A-28940A190669}" type="pres">
      <dgm:prSet presAssocID="{C22B3020-9C6E-4508-A052-58914E92C804}" presName="compChildNode" presStyleCnt="0"/>
      <dgm:spPr/>
    </dgm:pt>
    <dgm:pt modelId="{B4DB5FF6-71B1-4BEC-912E-31E0652B284D}" type="pres">
      <dgm:prSet presAssocID="{C22B3020-9C6E-4508-A052-58914E92C804}" presName="theInnerList" presStyleCnt="0"/>
      <dgm:spPr/>
    </dgm:pt>
    <dgm:pt modelId="{318BA850-F46B-415D-A502-6ECDABAC060F}" type="pres">
      <dgm:prSet presAssocID="{12176A94-D806-4CDC-A74A-9C47D0950A8F}" presName="childNode" presStyleLbl="node1" presStyleIdx="3" presStyleCnt="20">
        <dgm:presLayoutVars>
          <dgm:bulletEnabled val="1"/>
        </dgm:presLayoutVars>
      </dgm:prSet>
      <dgm:spPr/>
    </dgm:pt>
    <dgm:pt modelId="{E72C92E6-86BE-49C6-94B6-D7B1041695C5}" type="pres">
      <dgm:prSet presAssocID="{12176A94-D806-4CDC-A74A-9C47D0950A8F}" presName="aSpace2" presStyleCnt="0"/>
      <dgm:spPr/>
    </dgm:pt>
    <dgm:pt modelId="{C8CE96DC-07F9-4F49-AC79-37B1C6D8F1AC}" type="pres">
      <dgm:prSet presAssocID="{73C1E950-2934-419E-BBC0-1FDBE3E7C2A8}" presName="childNode" presStyleLbl="node1" presStyleIdx="4" presStyleCnt="20">
        <dgm:presLayoutVars>
          <dgm:bulletEnabled val="1"/>
        </dgm:presLayoutVars>
      </dgm:prSet>
      <dgm:spPr/>
    </dgm:pt>
    <dgm:pt modelId="{D7E4F8C4-2AA7-434C-962C-42BB500CD4D7}" type="pres">
      <dgm:prSet presAssocID="{73C1E950-2934-419E-BBC0-1FDBE3E7C2A8}" presName="aSpace2" presStyleCnt="0"/>
      <dgm:spPr/>
    </dgm:pt>
    <dgm:pt modelId="{0B79F14C-90BA-48B0-BC7B-14CD9CD6F130}" type="pres">
      <dgm:prSet presAssocID="{E4897E46-68A2-41ED-A010-E2B0877D9A89}" presName="childNode" presStyleLbl="node1" presStyleIdx="5" presStyleCnt="20">
        <dgm:presLayoutVars>
          <dgm:bulletEnabled val="1"/>
        </dgm:presLayoutVars>
      </dgm:prSet>
      <dgm:spPr/>
    </dgm:pt>
    <dgm:pt modelId="{E52F88EE-5E74-4AA6-99A3-577C42178E16}" type="pres">
      <dgm:prSet presAssocID="{E4897E46-68A2-41ED-A010-E2B0877D9A89}" presName="aSpace2" presStyleCnt="0"/>
      <dgm:spPr/>
    </dgm:pt>
    <dgm:pt modelId="{9AAD4EB7-9923-4851-AB20-E84AF2AB129F}" type="pres">
      <dgm:prSet presAssocID="{5C693DBD-135A-417D-B3B3-76E0DDE56132}" presName="childNode" presStyleLbl="node1" presStyleIdx="6" presStyleCnt="20">
        <dgm:presLayoutVars>
          <dgm:bulletEnabled val="1"/>
        </dgm:presLayoutVars>
      </dgm:prSet>
      <dgm:spPr/>
    </dgm:pt>
    <dgm:pt modelId="{3586CADA-8698-4412-A6D1-D0EB0CE94F30}" type="pres">
      <dgm:prSet presAssocID="{5C693DBD-135A-417D-B3B3-76E0DDE56132}" presName="aSpace2" presStyleCnt="0"/>
      <dgm:spPr/>
    </dgm:pt>
    <dgm:pt modelId="{A7C00881-ACC9-4692-A722-35B0CC63511E}" type="pres">
      <dgm:prSet presAssocID="{D8DE4A0E-C30D-434F-AD85-858AD5EBD8AF}" presName="childNode" presStyleLbl="node1" presStyleIdx="7" presStyleCnt="20">
        <dgm:presLayoutVars>
          <dgm:bulletEnabled val="1"/>
        </dgm:presLayoutVars>
      </dgm:prSet>
      <dgm:spPr/>
    </dgm:pt>
    <dgm:pt modelId="{09A31967-8EFA-4645-858D-D8CDA0FFB1B4}" type="pres">
      <dgm:prSet presAssocID="{C22B3020-9C6E-4508-A052-58914E92C804}" presName="aSpace" presStyleCnt="0"/>
      <dgm:spPr/>
    </dgm:pt>
    <dgm:pt modelId="{8284B1D1-CACF-47E5-8262-E6BA8E80144B}" type="pres">
      <dgm:prSet presAssocID="{AEDBF67F-DEF2-4390-8585-9EA9D8843681}" presName="compNode" presStyleCnt="0"/>
      <dgm:spPr/>
    </dgm:pt>
    <dgm:pt modelId="{F4CA1D03-A7C5-42E7-B370-ED5BAC90C4C8}" type="pres">
      <dgm:prSet presAssocID="{AEDBF67F-DEF2-4390-8585-9EA9D8843681}" presName="aNode" presStyleLbl="bgShp" presStyleIdx="2" presStyleCnt="5"/>
      <dgm:spPr/>
    </dgm:pt>
    <dgm:pt modelId="{23910DCE-751E-47B6-B9DF-81E753B01DF8}" type="pres">
      <dgm:prSet presAssocID="{AEDBF67F-DEF2-4390-8585-9EA9D8843681}" presName="textNode" presStyleLbl="bgShp" presStyleIdx="2" presStyleCnt="5"/>
      <dgm:spPr/>
    </dgm:pt>
    <dgm:pt modelId="{1B751FAE-4AC6-4020-B27A-3B3DE82982A4}" type="pres">
      <dgm:prSet presAssocID="{AEDBF67F-DEF2-4390-8585-9EA9D8843681}" presName="compChildNode" presStyleCnt="0"/>
      <dgm:spPr/>
    </dgm:pt>
    <dgm:pt modelId="{C1639ED0-DCD7-416B-A626-2246EB82EE91}" type="pres">
      <dgm:prSet presAssocID="{AEDBF67F-DEF2-4390-8585-9EA9D8843681}" presName="theInnerList" presStyleCnt="0"/>
      <dgm:spPr/>
    </dgm:pt>
    <dgm:pt modelId="{635C110D-BB55-4BC6-8720-EB88C85A0F91}" type="pres">
      <dgm:prSet presAssocID="{C1F5FC37-1086-4985-A9F9-559F2A1B89DE}" presName="childNode" presStyleLbl="node1" presStyleIdx="8" presStyleCnt="20">
        <dgm:presLayoutVars>
          <dgm:bulletEnabled val="1"/>
        </dgm:presLayoutVars>
      </dgm:prSet>
      <dgm:spPr/>
    </dgm:pt>
    <dgm:pt modelId="{82828CF6-648F-459D-82BC-A36BA957DE7D}" type="pres">
      <dgm:prSet presAssocID="{C1F5FC37-1086-4985-A9F9-559F2A1B89DE}" presName="aSpace2" presStyleCnt="0"/>
      <dgm:spPr/>
    </dgm:pt>
    <dgm:pt modelId="{8324E69D-2073-4247-81BD-A24D7D95D133}" type="pres">
      <dgm:prSet presAssocID="{4C5AE43D-A9BF-4313-BFB2-E2855B82E87F}" presName="childNode" presStyleLbl="node1" presStyleIdx="9" presStyleCnt="20">
        <dgm:presLayoutVars>
          <dgm:bulletEnabled val="1"/>
        </dgm:presLayoutVars>
      </dgm:prSet>
      <dgm:spPr/>
    </dgm:pt>
    <dgm:pt modelId="{3AA5E89E-9730-4052-9616-C30363BF9D43}" type="pres">
      <dgm:prSet presAssocID="{4C5AE43D-A9BF-4313-BFB2-E2855B82E87F}" presName="aSpace2" presStyleCnt="0"/>
      <dgm:spPr/>
    </dgm:pt>
    <dgm:pt modelId="{40BB4577-7A39-452D-A465-A07A77381C21}" type="pres">
      <dgm:prSet presAssocID="{0E6214C1-250C-4A86-AE8E-F5AA0955F7B9}" presName="childNode" presStyleLbl="node1" presStyleIdx="10" presStyleCnt="20">
        <dgm:presLayoutVars>
          <dgm:bulletEnabled val="1"/>
        </dgm:presLayoutVars>
      </dgm:prSet>
      <dgm:spPr/>
    </dgm:pt>
    <dgm:pt modelId="{D1A79227-14B2-47B5-918C-8D26F6AB372B}" type="pres">
      <dgm:prSet presAssocID="{0E6214C1-250C-4A86-AE8E-F5AA0955F7B9}" presName="aSpace2" presStyleCnt="0"/>
      <dgm:spPr/>
    </dgm:pt>
    <dgm:pt modelId="{641126F5-5160-4412-85D7-266D8076FDD1}" type="pres">
      <dgm:prSet presAssocID="{200BCDA1-7248-403C-82C0-F4A568CB2991}" presName="childNode" presStyleLbl="node1" presStyleIdx="11" presStyleCnt="20">
        <dgm:presLayoutVars>
          <dgm:bulletEnabled val="1"/>
        </dgm:presLayoutVars>
      </dgm:prSet>
      <dgm:spPr/>
    </dgm:pt>
    <dgm:pt modelId="{B3C85135-E7FF-4EDA-A07D-1B696DF1BD8A}" type="pres">
      <dgm:prSet presAssocID="{200BCDA1-7248-403C-82C0-F4A568CB2991}" presName="aSpace2" presStyleCnt="0"/>
      <dgm:spPr/>
    </dgm:pt>
    <dgm:pt modelId="{E382EC08-79B1-4629-A209-E892C609F74D}" type="pres">
      <dgm:prSet presAssocID="{C20FA4C6-6882-4CD7-9DD8-8A81AA086C01}" presName="childNode" presStyleLbl="node1" presStyleIdx="12" presStyleCnt="20">
        <dgm:presLayoutVars>
          <dgm:bulletEnabled val="1"/>
        </dgm:presLayoutVars>
      </dgm:prSet>
      <dgm:spPr/>
    </dgm:pt>
    <dgm:pt modelId="{6104D373-8F8E-4B25-84FE-1825A0A82DE5}" type="pres">
      <dgm:prSet presAssocID="{AEDBF67F-DEF2-4390-8585-9EA9D8843681}" presName="aSpace" presStyleCnt="0"/>
      <dgm:spPr/>
    </dgm:pt>
    <dgm:pt modelId="{3BD6A492-F473-473F-8B3F-8D37A8D046C4}" type="pres">
      <dgm:prSet presAssocID="{B48A0F74-EFF1-4C53-817B-4EE022ED46D6}" presName="compNode" presStyleCnt="0"/>
      <dgm:spPr/>
    </dgm:pt>
    <dgm:pt modelId="{06665A3D-E4C1-4657-AB73-F637D10B5A29}" type="pres">
      <dgm:prSet presAssocID="{B48A0F74-EFF1-4C53-817B-4EE022ED46D6}" presName="aNode" presStyleLbl="bgShp" presStyleIdx="3" presStyleCnt="5"/>
      <dgm:spPr/>
    </dgm:pt>
    <dgm:pt modelId="{7ACDF704-E197-4B01-8D1B-D449E5BC1928}" type="pres">
      <dgm:prSet presAssocID="{B48A0F74-EFF1-4C53-817B-4EE022ED46D6}" presName="textNode" presStyleLbl="bgShp" presStyleIdx="3" presStyleCnt="5"/>
      <dgm:spPr/>
    </dgm:pt>
    <dgm:pt modelId="{D5E2CCD2-2A98-44CF-B542-94ED5A8597E0}" type="pres">
      <dgm:prSet presAssocID="{B48A0F74-EFF1-4C53-817B-4EE022ED46D6}" presName="compChildNode" presStyleCnt="0"/>
      <dgm:spPr/>
    </dgm:pt>
    <dgm:pt modelId="{27DA1713-BF43-4AF3-A2F0-9F5E1F61CCCC}" type="pres">
      <dgm:prSet presAssocID="{B48A0F74-EFF1-4C53-817B-4EE022ED46D6}" presName="theInnerList" presStyleCnt="0"/>
      <dgm:spPr/>
    </dgm:pt>
    <dgm:pt modelId="{3B797404-EA0B-4826-ABBA-D3C00012B4CB}" type="pres">
      <dgm:prSet presAssocID="{54BBBA3B-7A74-47C0-A21A-FB09456886AE}" presName="childNode" presStyleLbl="node1" presStyleIdx="13" presStyleCnt="20">
        <dgm:presLayoutVars>
          <dgm:bulletEnabled val="1"/>
        </dgm:presLayoutVars>
      </dgm:prSet>
      <dgm:spPr/>
    </dgm:pt>
    <dgm:pt modelId="{42F3B522-30CE-45BD-AB69-32AFB7F7A083}" type="pres">
      <dgm:prSet presAssocID="{54BBBA3B-7A74-47C0-A21A-FB09456886AE}" presName="aSpace2" presStyleCnt="0"/>
      <dgm:spPr/>
    </dgm:pt>
    <dgm:pt modelId="{B0AFF64A-1D27-4FAB-93CE-42EFAFE67FA8}" type="pres">
      <dgm:prSet presAssocID="{923DE535-19E3-4384-A572-01C0E90788B9}" presName="childNode" presStyleLbl="node1" presStyleIdx="14" presStyleCnt="20">
        <dgm:presLayoutVars>
          <dgm:bulletEnabled val="1"/>
        </dgm:presLayoutVars>
      </dgm:prSet>
      <dgm:spPr/>
    </dgm:pt>
    <dgm:pt modelId="{393581A6-E3A4-41E4-8C9D-FBDBEEDAD1C4}" type="pres">
      <dgm:prSet presAssocID="{923DE535-19E3-4384-A572-01C0E90788B9}" presName="aSpace2" presStyleCnt="0"/>
      <dgm:spPr/>
    </dgm:pt>
    <dgm:pt modelId="{2E8891C0-A29E-4409-AB69-17BFBE542611}" type="pres">
      <dgm:prSet presAssocID="{537ED57C-37A8-4C86-8AF2-566F86B46251}" presName="childNode" presStyleLbl="node1" presStyleIdx="15" presStyleCnt="20">
        <dgm:presLayoutVars>
          <dgm:bulletEnabled val="1"/>
        </dgm:presLayoutVars>
      </dgm:prSet>
      <dgm:spPr/>
    </dgm:pt>
    <dgm:pt modelId="{125779AF-7322-41DA-B4F4-76722057CC45}" type="pres">
      <dgm:prSet presAssocID="{537ED57C-37A8-4C86-8AF2-566F86B46251}" presName="aSpace2" presStyleCnt="0"/>
      <dgm:spPr/>
    </dgm:pt>
    <dgm:pt modelId="{85CD5708-54C5-4F16-9963-D2217020CC44}" type="pres">
      <dgm:prSet presAssocID="{A8F208EB-B706-463B-9D23-5E821CB4C295}" presName="childNode" presStyleLbl="node1" presStyleIdx="16" presStyleCnt="20">
        <dgm:presLayoutVars>
          <dgm:bulletEnabled val="1"/>
        </dgm:presLayoutVars>
      </dgm:prSet>
      <dgm:spPr/>
    </dgm:pt>
    <dgm:pt modelId="{BD30574C-285F-4794-B537-DB1AF0A685A7}" type="pres">
      <dgm:prSet presAssocID="{B48A0F74-EFF1-4C53-817B-4EE022ED46D6}" presName="aSpace" presStyleCnt="0"/>
      <dgm:spPr/>
    </dgm:pt>
    <dgm:pt modelId="{D4CA81B9-7129-4335-BDA5-27F9E95D85FB}" type="pres">
      <dgm:prSet presAssocID="{6718EAF7-F4ED-4AB9-B65F-519D9B603803}" presName="compNode" presStyleCnt="0"/>
      <dgm:spPr/>
    </dgm:pt>
    <dgm:pt modelId="{63CC9D9A-2974-4BC3-AF84-60EFFE31067F}" type="pres">
      <dgm:prSet presAssocID="{6718EAF7-F4ED-4AB9-B65F-519D9B603803}" presName="aNode" presStyleLbl="bgShp" presStyleIdx="4" presStyleCnt="5"/>
      <dgm:spPr/>
    </dgm:pt>
    <dgm:pt modelId="{B8F47630-487A-4BA7-9590-DD40A9EE19AD}" type="pres">
      <dgm:prSet presAssocID="{6718EAF7-F4ED-4AB9-B65F-519D9B603803}" presName="textNode" presStyleLbl="bgShp" presStyleIdx="4" presStyleCnt="5"/>
      <dgm:spPr/>
    </dgm:pt>
    <dgm:pt modelId="{9119E2A4-5880-4F75-8D12-D05CCC15CC9F}" type="pres">
      <dgm:prSet presAssocID="{6718EAF7-F4ED-4AB9-B65F-519D9B603803}" presName="compChildNode" presStyleCnt="0"/>
      <dgm:spPr/>
    </dgm:pt>
    <dgm:pt modelId="{C5E6A5BD-3553-4745-B3E5-2113C6E1268E}" type="pres">
      <dgm:prSet presAssocID="{6718EAF7-F4ED-4AB9-B65F-519D9B603803}" presName="theInnerList" presStyleCnt="0"/>
      <dgm:spPr/>
    </dgm:pt>
    <dgm:pt modelId="{C591DEAD-CF4A-45F3-82F2-BF38F7715936}" type="pres">
      <dgm:prSet presAssocID="{67F7D0FA-4F57-483C-93E4-FE13E5311E9E}" presName="childNode" presStyleLbl="node1" presStyleIdx="17" presStyleCnt="20">
        <dgm:presLayoutVars>
          <dgm:bulletEnabled val="1"/>
        </dgm:presLayoutVars>
      </dgm:prSet>
      <dgm:spPr/>
    </dgm:pt>
    <dgm:pt modelId="{9587A697-5F0E-4065-A6B2-32D90C89339E}" type="pres">
      <dgm:prSet presAssocID="{67F7D0FA-4F57-483C-93E4-FE13E5311E9E}" presName="aSpace2" presStyleCnt="0"/>
      <dgm:spPr/>
    </dgm:pt>
    <dgm:pt modelId="{DB309D54-BE36-472A-8971-2E49ACC69445}" type="pres">
      <dgm:prSet presAssocID="{1C5E74A8-849F-4B3B-ACA3-4979711F964E}" presName="childNode" presStyleLbl="node1" presStyleIdx="18" presStyleCnt="20">
        <dgm:presLayoutVars>
          <dgm:bulletEnabled val="1"/>
        </dgm:presLayoutVars>
      </dgm:prSet>
      <dgm:spPr/>
    </dgm:pt>
    <dgm:pt modelId="{415E3B42-D075-48FF-8C9E-39B8AF675EA7}" type="pres">
      <dgm:prSet presAssocID="{1C5E74A8-849F-4B3B-ACA3-4979711F964E}" presName="aSpace2" presStyleCnt="0"/>
      <dgm:spPr/>
    </dgm:pt>
    <dgm:pt modelId="{A24B1B3F-CE47-4856-8268-19D3D8526818}" type="pres">
      <dgm:prSet presAssocID="{276B6BD3-5437-4782-8018-8D2C0EBF7995}" presName="childNode" presStyleLbl="node1" presStyleIdx="19" presStyleCnt="20">
        <dgm:presLayoutVars>
          <dgm:bulletEnabled val="1"/>
        </dgm:presLayoutVars>
      </dgm:prSet>
      <dgm:spPr/>
    </dgm:pt>
  </dgm:ptLst>
  <dgm:cxnLst>
    <dgm:cxn modelId="{7BF77B0C-3C50-418A-A0B8-53AE5F22C3F5}" type="presOf" srcId="{F7AD24B6-BDB7-442E-B26E-B851F25DFB08}" destId="{9CD5E9ED-D1F7-4E66-8497-1701B9332E44}" srcOrd="0" destOrd="0" presId="urn:microsoft.com/office/officeart/2005/8/layout/lProcess2"/>
    <dgm:cxn modelId="{7F57AE12-AF68-480D-83F1-065098A52B06}" type="presOf" srcId="{AEDBF67F-DEF2-4390-8585-9EA9D8843681}" destId="{F4CA1D03-A7C5-42E7-B370-ED5BAC90C4C8}" srcOrd="0" destOrd="0" presId="urn:microsoft.com/office/officeart/2005/8/layout/lProcess2"/>
    <dgm:cxn modelId="{3DA27324-9093-4291-8148-4DC10266643D}" srcId="{13CB13D8-1E87-4578-B22D-9DE4BBF91619}" destId="{AEDBF67F-DEF2-4390-8585-9EA9D8843681}" srcOrd="2" destOrd="0" parTransId="{A1391B48-5863-4E4A-A448-C9D5E4571363}" sibTransId="{CAF49DA9-9631-41F0-9B84-D813DBAE2B67}"/>
    <dgm:cxn modelId="{C82E9D2E-AB16-480D-BA35-55B80B3635C2}" srcId="{AEDBF67F-DEF2-4390-8585-9EA9D8843681}" destId="{0E6214C1-250C-4A86-AE8E-F5AA0955F7B9}" srcOrd="2" destOrd="0" parTransId="{80B1C0CC-198D-4983-BC16-2422B1531E46}" sibTransId="{E2252BC8-A892-422B-8876-13DBC03C0DB4}"/>
    <dgm:cxn modelId="{6FEC2430-A5DE-41C8-B858-B961F2B41E99}" type="presOf" srcId="{6718EAF7-F4ED-4AB9-B65F-519D9B603803}" destId="{B8F47630-487A-4BA7-9590-DD40A9EE19AD}" srcOrd="1" destOrd="0" presId="urn:microsoft.com/office/officeart/2005/8/layout/lProcess2"/>
    <dgm:cxn modelId="{CAFCAC30-D517-4CCA-A893-8143E9069D0B}" type="presOf" srcId="{465F6F97-2832-43AD-8D83-C0CEEAD5283B}" destId="{7158EBA1-6C45-42DD-A9C2-14E043B5C163}" srcOrd="0" destOrd="0" presId="urn:microsoft.com/office/officeart/2005/8/layout/lProcess2"/>
    <dgm:cxn modelId="{6BD73032-1E19-46B8-BF86-641321BB48A2}" srcId="{B48A0F74-EFF1-4C53-817B-4EE022ED46D6}" destId="{54BBBA3B-7A74-47C0-A21A-FB09456886AE}" srcOrd="0" destOrd="0" parTransId="{F2ECF44C-29C1-4DFE-AF16-7F31E3B6FDF2}" sibTransId="{F0959CE7-0AC3-4013-B334-5EED3B764897}"/>
    <dgm:cxn modelId="{2DED583C-0FB6-4666-8ED4-DAB021535C61}" type="presOf" srcId="{D8DE4A0E-C30D-434F-AD85-858AD5EBD8AF}" destId="{A7C00881-ACC9-4692-A722-35B0CC63511E}" srcOrd="0" destOrd="0" presId="urn:microsoft.com/office/officeart/2005/8/layout/lProcess2"/>
    <dgm:cxn modelId="{59DD7E3C-9ADA-40FC-97D1-C6BB11A6F326}" type="presOf" srcId="{54BBBA3B-7A74-47C0-A21A-FB09456886AE}" destId="{3B797404-EA0B-4826-ABBA-D3C00012B4CB}" srcOrd="0" destOrd="0" presId="urn:microsoft.com/office/officeart/2005/8/layout/lProcess2"/>
    <dgm:cxn modelId="{381A545D-3AF2-43EA-8386-47D30A52B523}" type="presOf" srcId="{73C1E950-2934-419E-BBC0-1FDBE3E7C2A8}" destId="{C8CE96DC-07F9-4F49-AC79-37B1C6D8F1AC}" srcOrd="0" destOrd="0" presId="urn:microsoft.com/office/officeart/2005/8/layout/lProcess2"/>
    <dgm:cxn modelId="{BC35835F-2CF6-469F-B278-EFBE158F543C}" type="presOf" srcId="{B48A0F74-EFF1-4C53-817B-4EE022ED46D6}" destId="{7ACDF704-E197-4B01-8D1B-D449E5BC1928}" srcOrd="1" destOrd="0" presId="urn:microsoft.com/office/officeart/2005/8/layout/lProcess2"/>
    <dgm:cxn modelId="{471D8E64-51B7-47FA-B21F-3EFDAF3495A5}" type="presOf" srcId="{5C693DBD-135A-417D-B3B3-76E0DDE56132}" destId="{9AAD4EB7-9923-4851-AB20-E84AF2AB129F}" srcOrd="0" destOrd="0" presId="urn:microsoft.com/office/officeart/2005/8/layout/lProcess2"/>
    <dgm:cxn modelId="{F5B4F565-5B0F-49F2-AA61-A7C5D2BD10B8}" srcId="{C22B3020-9C6E-4508-A052-58914E92C804}" destId="{D8DE4A0E-C30D-434F-AD85-858AD5EBD8AF}" srcOrd="4" destOrd="0" parTransId="{D5D62772-854E-4D94-8C86-8071882030D8}" sibTransId="{B15160AB-4F10-4ADB-AF5C-61F247EAC7DD}"/>
    <dgm:cxn modelId="{B5F87E66-BF08-4BC7-BC3D-CF2FF89FE3AE}" type="presOf" srcId="{792FEE3E-0883-472B-A4CD-A58E15577CEB}" destId="{F3772605-71E7-4FB2-BED4-5BBF3774C601}" srcOrd="0" destOrd="0" presId="urn:microsoft.com/office/officeart/2005/8/layout/lProcess2"/>
    <dgm:cxn modelId="{7DE2A066-0447-48EF-AAF9-5ED451A83C63}" srcId="{AEDBF67F-DEF2-4390-8585-9EA9D8843681}" destId="{C20FA4C6-6882-4CD7-9DD8-8A81AA086C01}" srcOrd="4" destOrd="0" parTransId="{8EA71BD5-1E23-4A7D-A9A9-7DCB08E9F9CC}" sibTransId="{E47A85FD-844D-456D-9617-2DC28816A946}"/>
    <dgm:cxn modelId="{764D4147-FF6B-44F4-ABAE-FF893A8AF115}" type="presOf" srcId="{1C5E74A8-849F-4B3B-ACA3-4979711F964E}" destId="{DB309D54-BE36-472A-8971-2E49ACC69445}" srcOrd="0" destOrd="0" presId="urn:microsoft.com/office/officeart/2005/8/layout/lProcess2"/>
    <dgm:cxn modelId="{3C764868-DF84-4D5D-942E-C5C21CA6B5FA}" srcId="{B48A0F74-EFF1-4C53-817B-4EE022ED46D6}" destId="{923DE535-19E3-4384-A572-01C0E90788B9}" srcOrd="1" destOrd="0" parTransId="{02F62CBF-C970-423E-8FDF-0057E047B130}" sibTransId="{7C952764-16BC-4D91-BA58-9659689D4901}"/>
    <dgm:cxn modelId="{A4E7B769-BA72-4E09-B656-AD2415CA4A29}" srcId="{465F6F97-2832-43AD-8D83-C0CEEAD5283B}" destId="{F7AD24B6-BDB7-442E-B26E-B851F25DFB08}" srcOrd="2" destOrd="0" parTransId="{C807A460-BA5F-4486-BCCD-40D7FB573B6A}" sibTransId="{F3C9BEE8-3F15-4513-B891-ACE4AED85C14}"/>
    <dgm:cxn modelId="{B2863D4A-CF52-45E5-9D63-1D4FADF78E2B}" type="presOf" srcId="{AEDBF67F-DEF2-4390-8585-9EA9D8843681}" destId="{23910DCE-751E-47B6-B9DF-81E753B01DF8}" srcOrd="1" destOrd="0" presId="urn:microsoft.com/office/officeart/2005/8/layout/lProcess2"/>
    <dgm:cxn modelId="{D3727073-FAE8-4BC0-A39A-7D3D46C00934}" srcId="{13CB13D8-1E87-4578-B22D-9DE4BBF91619}" destId="{B48A0F74-EFF1-4C53-817B-4EE022ED46D6}" srcOrd="3" destOrd="0" parTransId="{E26D2B12-4401-48B4-A681-EACAF4363673}" sibTransId="{929E370E-4255-49CE-B8ED-C2F1206C4AC0}"/>
    <dgm:cxn modelId="{9E98C853-2994-4344-A885-875D4075C6A4}" srcId="{C22B3020-9C6E-4508-A052-58914E92C804}" destId="{5C693DBD-135A-417D-B3B3-76E0DDE56132}" srcOrd="3" destOrd="0" parTransId="{262DC5C3-50A8-47BE-A28B-A063E8F3A431}" sibTransId="{A5A9EC27-3419-4F6A-B208-99A6FC940CD6}"/>
    <dgm:cxn modelId="{937B6A75-8081-4D6E-A172-293A18D5063B}" type="presOf" srcId="{E4897E46-68A2-41ED-A010-E2B0877D9A89}" destId="{0B79F14C-90BA-48B0-BC7B-14CD9CD6F130}" srcOrd="0" destOrd="0" presId="urn:microsoft.com/office/officeart/2005/8/layout/lProcess2"/>
    <dgm:cxn modelId="{29AB9B55-FBCE-473A-AB8F-0923093A12B8}" srcId="{13CB13D8-1E87-4578-B22D-9DE4BBF91619}" destId="{C22B3020-9C6E-4508-A052-58914E92C804}" srcOrd="1" destOrd="0" parTransId="{1F748B89-45E8-4320-A065-3B893C77ABC4}" sibTransId="{ECE4BE59-1861-47CA-A497-F8011FC678D9}"/>
    <dgm:cxn modelId="{DC778756-3372-4492-9CD6-732533C9A18E}" type="presOf" srcId="{C20FA4C6-6882-4CD7-9DD8-8A81AA086C01}" destId="{E382EC08-79B1-4629-A209-E892C609F74D}" srcOrd="0" destOrd="0" presId="urn:microsoft.com/office/officeart/2005/8/layout/lProcess2"/>
    <dgm:cxn modelId="{8546AD77-FC35-45D5-92C9-9929CDFA190B}" srcId="{C22B3020-9C6E-4508-A052-58914E92C804}" destId="{12176A94-D806-4CDC-A74A-9C47D0950A8F}" srcOrd="0" destOrd="0" parTransId="{BF0419AA-67E7-410C-B00E-C9448B9032E9}" sibTransId="{50907F42-51BB-41AA-9E96-107BE1BACFBB}"/>
    <dgm:cxn modelId="{3DF3167F-43DD-4EA7-BAE3-A5D9B63F6284}" srcId="{B48A0F74-EFF1-4C53-817B-4EE022ED46D6}" destId="{A8F208EB-B706-463B-9D23-5E821CB4C295}" srcOrd="3" destOrd="0" parTransId="{90C0048A-8C27-4B3C-B23A-53166B52014E}" sibTransId="{9F7994EB-081E-48D6-B447-3B085C60A097}"/>
    <dgm:cxn modelId="{34A95783-9C0C-4A16-893D-65A965F6D1D0}" srcId="{B48A0F74-EFF1-4C53-817B-4EE022ED46D6}" destId="{537ED57C-37A8-4C86-8AF2-566F86B46251}" srcOrd="2" destOrd="0" parTransId="{18DDEBFC-A983-4D73-851F-FED373D594B1}" sibTransId="{7C34ED5D-7CDE-4BA8-8715-18B1E1EF34F9}"/>
    <dgm:cxn modelId="{857EDF85-4A64-44DB-9532-7CF1A30706B4}" type="presOf" srcId="{6718EAF7-F4ED-4AB9-B65F-519D9B603803}" destId="{63CC9D9A-2974-4BC3-AF84-60EFFE31067F}" srcOrd="0" destOrd="0" presId="urn:microsoft.com/office/officeart/2005/8/layout/lProcess2"/>
    <dgm:cxn modelId="{A9774D8F-206C-456D-AA2E-D3E3D94EDC64}" srcId="{6718EAF7-F4ED-4AB9-B65F-519D9B603803}" destId="{276B6BD3-5437-4782-8018-8D2C0EBF7995}" srcOrd="2" destOrd="0" parTransId="{E5F84121-6807-4863-96A3-EDED8E3D79CF}" sibTransId="{A0D4CDF5-2EC5-4D2C-BF11-6810857C43C9}"/>
    <dgm:cxn modelId="{09277D96-1F84-4019-A213-D12462F0812A}" type="presOf" srcId="{C22B3020-9C6E-4508-A052-58914E92C804}" destId="{E87F9F04-4266-49C6-A207-95288DDF2D62}" srcOrd="0" destOrd="0" presId="urn:microsoft.com/office/officeart/2005/8/layout/lProcess2"/>
    <dgm:cxn modelId="{AF262B99-124A-4570-BDD8-7AC58E0623F4}" type="presOf" srcId="{537ED57C-37A8-4C86-8AF2-566F86B46251}" destId="{2E8891C0-A29E-4409-AB69-17BFBE542611}" srcOrd="0" destOrd="0" presId="urn:microsoft.com/office/officeart/2005/8/layout/lProcess2"/>
    <dgm:cxn modelId="{4AFE019E-3ADF-48E7-83FB-C5C4AB3C16BD}" type="presOf" srcId="{5B7336D5-91CD-43D7-AACA-B9DA9B50E95F}" destId="{ABB9F197-294C-47A4-9A29-13E251DF2E25}" srcOrd="0" destOrd="0" presId="urn:microsoft.com/office/officeart/2005/8/layout/lProcess2"/>
    <dgm:cxn modelId="{A88A1CA0-66AD-4CFA-AF93-F74F73601A66}" type="presOf" srcId="{4C5AE43D-A9BF-4313-BFB2-E2855B82E87F}" destId="{8324E69D-2073-4247-81BD-A24D7D95D133}" srcOrd="0" destOrd="0" presId="urn:microsoft.com/office/officeart/2005/8/layout/lProcess2"/>
    <dgm:cxn modelId="{1857A7A6-949D-41B7-946B-C04382ECA15D}" type="presOf" srcId="{C22B3020-9C6E-4508-A052-58914E92C804}" destId="{725FBE30-EB93-4141-B449-5F62E00B948E}" srcOrd="1" destOrd="0" presId="urn:microsoft.com/office/officeart/2005/8/layout/lProcess2"/>
    <dgm:cxn modelId="{70A30FA8-467D-4388-B1B3-15E37C6A1DF6}" type="presOf" srcId="{923DE535-19E3-4384-A572-01C0E90788B9}" destId="{B0AFF64A-1D27-4FAB-93CE-42EFAFE67FA8}" srcOrd="0" destOrd="0" presId="urn:microsoft.com/office/officeart/2005/8/layout/lProcess2"/>
    <dgm:cxn modelId="{181A1BAC-52FF-4CDD-AAAF-149BB64EB0B0}" type="presOf" srcId="{465F6F97-2832-43AD-8D83-C0CEEAD5283B}" destId="{B0093F54-5D7E-4201-9B50-3E39A07D8F9F}" srcOrd="1" destOrd="0" presId="urn:microsoft.com/office/officeart/2005/8/layout/lProcess2"/>
    <dgm:cxn modelId="{A3A9E3AC-6740-4033-806A-0701ADFAFC3A}" type="presOf" srcId="{276B6BD3-5437-4782-8018-8D2C0EBF7995}" destId="{A24B1B3F-CE47-4856-8268-19D3D8526818}" srcOrd="0" destOrd="0" presId="urn:microsoft.com/office/officeart/2005/8/layout/lProcess2"/>
    <dgm:cxn modelId="{EA438FB0-C7DF-4636-B9AC-EB49F3BA9E2D}" srcId="{465F6F97-2832-43AD-8D83-C0CEEAD5283B}" destId="{792FEE3E-0883-472B-A4CD-A58E15577CEB}" srcOrd="0" destOrd="0" parTransId="{C0EF8148-76A6-4BD1-95E3-2F239B5D4211}" sibTransId="{0C6C56CF-5DFE-4895-A90F-5717B4D76ECE}"/>
    <dgm:cxn modelId="{F047B3B0-C57A-4C99-A4B8-D1A7F3C4E2DE}" type="presOf" srcId="{67F7D0FA-4F57-483C-93E4-FE13E5311E9E}" destId="{C591DEAD-CF4A-45F3-82F2-BF38F7715936}" srcOrd="0" destOrd="0" presId="urn:microsoft.com/office/officeart/2005/8/layout/lProcess2"/>
    <dgm:cxn modelId="{A244F3B3-46DB-4731-965C-DE335A55E65C}" srcId="{C22B3020-9C6E-4508-A052-58914E92C804}" destId="{73C1E950-2934-419E-BBC0-1FDBE3E7C2A8}" srcOrd="1" destOrd="0" parTransId="{1DABD947-0BB2-4D4E-908A-D00ACD5C6DAE}" sibTransId="{7094B3C9-DCDE-4084-BE95-D5108C93644F}"/>
    <dgm:cxn modelId="{1D2F3BB4-A7DE-4BC9-9662-090E45A8FF84}" srcId="{465F6F97-2832-43AD-8D83-C0CEEAD5283B}" destId="{5B7336D5-91CD-43D7-AACA-B9DA9B50E95F}" srcOrd="1" destOrd="0" parTransId="{466284B5-3F56-49B6-ABD1-883A6166E1E2}" sibTransId="{F8AD4007-314A-4DAF-9FD7-7034CF0943AC}"/>
    <dgm:cxn modelId="{BA1659B8-3878-47CD-B14D-F67E29F618CC}" srcId="{AEDBF67F-DEF2-4390-8585-9EA9D8843681}" destId="{C1F5FC37-1086-4985-A9F9-559F2A1B89DE}" srcOrd="0" destOrd="0" parTransId="{D1DBABCA-DE7F-4F92-93F9-3B7AE8241178}" sibTransId="{BA67EDAD-95B2-4A74-9A3C-C9088AFF863C}"/>
    <dgm:cxn modelId="{C1869EB8-FEAB-4F03-B3B5-DC75B6820FF8}" srcId="{6718EAF7-F4ED-4AB9-B65F-519D9B603803}" destId="{1C5E74A8-849F-4B3B-ACA3-4979711F964E}" srcOrd="1" destOrd="0" parTransId="{30AAD6E3-C991-4209-B7C7-66100F932D51}" sibTransId="{ACA46468-5991-4341-B6B1-C4BBEF42F1F8}"/>
    <dgm:cxn modelId="{FDB7A0BA-5EB5-40A5-85E3-2CC86085EA23}" type="presOf" srcId="{12176A94-D806-4CDC-A74A-9C47D0950A8F}" destId="{318BA850-F46B-415D-A502-6ECDABAC060F}" srcOrd="0" destOrd="0" presId="urn:microsoft.com/office/officeart/2005/8/layout/lProcess2"/>
    <dgm:cxn modelId="{451E20C5-1683-40D9-9FCD-952D70B0B064}" type="presOf" srcId="{B48A0F74-EFF1-4C53-817B-4EE022ED46D6}" destId="{06665A3D-E4C1-4657-AB73-F637D10B5A29}" srcOrd="0" destOrd="0" presId="urn:microsoft.com/office/officeart/2005/8/layout/lProcess2"/>
    <dgm:cxn modelId="{32598FC6-E6C8-4428-9541-C93D0CA56F72}" type="presOf" srcId="{0E6214C1-250C-4A86-AE8E-F5AA0955F7B9}" destId="{40BB4577-7A39-452D-A465-A07A77381C21}" srcOrd="0" destOrd="0" presId="urn:microsoft.com/office/officeart/2005/8/layout/lProcess2"/>
    <dgm:cxn modelId="{ACF22ACA-366F-4D2B-8EED-F660791D2DF0}" srcId="{13CB13D8-1E87-4578-B22D-9DE4BBF91619}" destId="{6718EAF7-F4ED-4AB9-B65F-519D9B603803}" srcOrd="4" destOrd="0" parTransId="{0E57ABE7-EBBF-4D9C-B801-62F1D6BC84C2}" sibTransId="{8A94415F-981F-4E81-BCC8-AAD14C8E47B1}"/>
    <dgm:cxn modelId="{D26169CE-6C09-4E02-8E8C-CC4497C099AE}" type="presOf" srcId="{200BCDA1-7248-403C-82C0-F4A568CB2991}" destId="{641126F5-5160-4412-85D7-266D8076FDD1}" srcOrd="0" destOrd="0" presId="urn:microsoft.com/office/officeart/2005/8/layout/lProcess2"/>
    <dgm:cxn modelId="{E0673DD1-7088-458C-A007-84F90B819BF9}" type="presOf" srcId="{13CB13D8-1E87-4578-B22D-9DE4BBF91619}" destId="{F6878CA7-4F76-4BDD-A9C5-A1A9774015A0}" srcOrd="0" destOrd="0" presId="urn:microsoft.com/office/officeart/2005/8/layout/lProcess2"/>
    <dgm:cxn modelId="{D7C445DD-98D8-45D1-A311-73DA049B4C91}" type="presOf" srcId="{C1F5FC37-1086-4985-A9F9-559F2A1B89DE}" destId="{635C110D-BB55-4BC6-8720-EB88C85A0F91}" srcOrd="0" destOrd="0" presId="urn:microsoft.com/office/officeart/2005/8/layout/lProcess2"/>
    <dgm:cxn modelId="{82CFB5DD-5198-4F9F-B8EA-14D790322CA1}" srcId="{6718EAF7-F4ED-4AB9-B65F-519D9B603803}" destId="{67F7D0FA-4F57-483C-93E4-FE13E5311E9E}" srcOrd="0" destOrd="0" parTransId="{8433B224-A122-4B64-9E74-2B535CECC531}" sibTransId="{84B9E98A-15CA-4B2C-92DD-1AD67A0649A4}"/>
    <dgm:cxn modelId="{FDD05BDE-2994-4018-9C92-1020D0B6FE4F}" type="presOf" srcId="{A8F208EB-B706-463B-9D23-5E821CB4C295}" destId="{85CD5708-54C5-4F16-9963-D2217020CC44}" srcOrd="0" destOrd="0" presId="urn:microsoft.com/office/officeart/2005/8/layout/lProcess2"/>
    <dgm:cxn modelId="{549C21E1-9537-4F84-9CD6-1F63B81F68F4}" srcId="{AEDBF67F-DEF2-4390-8585-9EA9D8843681}" destId="{200BCDA1-7248-403C-82C0-F4A568CB2991}" srcOrd="3" destOrd="0" parTransId="{7269FBBC-649F-42AE-863C-F9455F39D273}" sibTransId="{413810B9-50B1-4522-892D-1EEBEED58962}"/>
    <dgm:cxn modelId="{5B7571E9-E536-4C17-B707-4F9B743C8BCE}" srcId="{13CB13D8-1E87-4578-B22D-9DE4BBF91619}" destId="{465F6F97-2832-43AD-8D83-C0CEEAD5283B}" srcOrd="0" destOrd="0" parTransId="{5C8E5D41-6C82-425E-8AB0-0DE9DD1259D9}" sibTransId="{E85BF6A2-C187-417F-A6DF-2DC4D45080D6}"/>
    <dgm:cxn modelId="{A287ECF3-7F41-408C-97B2-F409F8EFA9CE}" srcId="{C22B3020-9C6E-4508-A052-58914E92C804}" destId="{E4897E46-68A2-41ED-A010-E2B0877D9A89}" srcOrd="2" destOrd="0" parTransId="{2966D3A2-C18F-42B6-B966-26C7BFA98034}" sibTransId="{F0F72F84-D8B1-43DC-B9D5-1E62110A2F69}"/>
    <dgm:cxn modelId="{C4FBEBFF-F0D7-4A48-BE36-4CA64B4F8E1A}" srcId="{AEDBF67F-DEF2-4390-8585-9EA9D8843681}" destId="{4C5AE43D-A9BF-4313-BFB2-E2855B82E87F}" srcOrd="1" destOrd="0" parTransId="{1CACEAE5-6604-4222-9F98-BE3F85B679FA}" sibTransId="{FA617EEB-9E43-4A78-BE31-4B0273093EAC}"/>
    <dgm:cxn modelId="{E3CED52D-55E6-4D57-8B11-5C6650E34C9C}" type="presParOf" srcId="{F6878CA7-4F76-4BDD-A9C5-A1A9774015A0}" destId="{1CC45D86-3FA3-4C00-8574-C1A2C601B2CA}" srcOrd="0" destOrd="0" presId="urn:microsoft.com/office/officeart/2005/8/layout/lProcess2"/>
    <dgm:cxn modelId="{A1A427E2-BA40-4FC2-9927-DEAC5E86E726}" type="presParOf" srcId="{1CC45D86-3FA3-4C00-8574-C1A2C601B2CA}" destId="{7158EBA1-6C45-42DD-A9C2-14E043B5C163}" srcOrd="0" destOrd="0" presId="urn:microsoft.com/office/officeart/2005/8/layout/lProcess2"/>
    <dgm:cxn modelId="{93572C5D-EB1A-4C35-808F-06738151BB1F}" type="presParOf" srcId="{1CC45D86-3FA3-4C00-8574-C1A2C601B2CA}" destId="{B0093F54-5D7E-4201-9B50-3E39A07D8F9F}" srcOrd="1" destOrd="0" presId="urn:microsoft.com/office/officeart/2005/8/layout/lProcess2"/>
    <dgm:cxn modelId="{E0D2E621-A259-4BBB-AC45-4517D0485BDD}" type="presParOf" srcId="{1CC45D86-3FA3-4C00-8574-C1A2C601B2CA}" destId="{D1C74255-B9DB-4D47-94F6-EFB43E41E432}" srcOrd="2" destOrd="0" presId="urn:microsoft.com/office/officeart/2005/8/layout/lProcess2"/>
    <dgm:cxn modelId="{DDA7D561-B1DF-4EFF-B1A2-BBB6D093B27F}" type="presParOf" srcId="{D1C74255-B9DB-4D47-94F6-EFB43E41E432}" destId="{C0033F56-ABAD-40C6-9171-926E4C0E13A5}" srcOrd="0" destOrd="0" presId="urn:microsoft.com/office/officeart/2005/8/layout/lProcess2"/>
    <dgm:cxn modelId="{4AFB401C-B893-44FF-B3AA-61C33BA94970}" type="presParOf" srcId="{C0033F56-ABAD-40C6-9171-926E4C0E13A5}" destId="{F3772605-71E7-4FB2-BED4-5BBF3774C601}" srcOrd="0" destOrd="0" presId="urn:microsoft.com/office/officeart/2005/8/layout/lProcess2"/>
    <dgm:cxn modelId="{FC5CA930-E97D-485F-AF20-ABEA14D466D2}" type="presParOf" srcId="{C0033F56-ABAD-40C6-9171-926E4C0E13A5}" destId="{0841D103-2436-4F2E-8915-37DF8CD4DDAF}" srcOrd="1" destOrd="0" presId="urn:microsoft.com/office/officeart/2005/8/layout/lProcess2"/>
    <dgm:cxn modelId="{137B24C8-5877-4416-B16C-E8DDA2E8F038}" type="presParOf" srcId="{C0033F56-ABAD-40C6-9171-926E4C0E13A5}" destId="{ABB9F197-294C-47A4-9A29-13E251DF2E25}" srcOrd="2" destOrd="0" presId="urn:microsoft.com/office/officeart/2005/8/layout/lProcess2"/>
    <dgm:cxn modelId="{1959C7CE-26CE-450D-ACFB-C3AD2FB4D933}" type="presParOf" srcId="{C0033F56-ABAD-40C6-9171-926E4C0E13A5}" destId="{9E4D0458-4DF5-4567-A078-308609EAC76D}" srcOrd="3" destOrd="0" presId="urn:microsoft.com/office/officeart/2005/8/layout/lProcess2"/>
    <dgm:cxn modelId="{7827F971-210C-4B56-A755-153AA4BC1F0F}" type="presParOf" srcId="{C0033F56-ABAD-40C6-9171-926E4C0E13A5}" destId="{9CD5E9ED-D1F7-4E66-8497-1701B9332E44}" srcOrd="4" destOrd="0" presId="urn:microsoft.com/office/officeart/2005/8/layout/lProcess2"/>
    <dgm:cxn modelId="{D771F9A8-92DF-4A71-A362-C7DEB506998A}" type="presParOf" srcId="{F6878CA7-4F76-4BDD-A9C5-A1A9774015A0}" destId="{6A7504C6-F022-45A8-B3C5-0F3DF5061ACB}" srcOrd="1" destOrd="0" presId="urn:microsoft.com/office/officeart/2005/8/layout/lProcess2"/>
    <dgm:cxn modelId="{976C6475-4611-446F-A5E6-D79A8257778C}" type="presParOf" srcId="{F6878CA7-4F76-4BDD-A9C5-A1A9774015A0}" destId="{F3514404-444C-4F2D-AC34-B63CEF2DF8DC}" srcOrd="2" destOrd="0" presId="urn:microsoft.com/office/officeart/2005/8/layout/lProcess2"/>
    <dgm:cxn modelId="{35FAE865-3D71-4920-8AF8-384326A9D953}" type="presParOf" srcId="{F3514404-444C-4F2D-AC34-B63CEF2DF8DC}" destId="{E87F9F04-4266-49C6-A207-95288DDF2D62}" srcOrd="0" destOrd="0" presId="urn:microsoft.com/office/officeart/2005/8/layout/lProcess2"/>
    <dgm:cxn modelId="{29BA8F01-10D7-439A-A1B7-E1129D0FCE60}" type="presParOf" srcId="{F3514404-444C-4F2D-AC34-B63CEF2DF8DC}" destId="{725FBE30-EB93-4141-B449-5F62E00B948E}" srcOrd="1" destOrd="0" presId="urn:microsoft.com/office/officeart/2005/8/layout/lProcess2"/>
    <dgm:cxn modelId="{E3E403E8-9AFE-4995-B137-42BA7C0B5516}" type="presParOf" srcId="{F3514404-444C-4F2D-AC34-B63CEF2DF8DC}" destId="{081B3683-4383-4481-B30A-28940A190669}" srcOrd="2" destOrd="0" presId="urn:microsoft.com/office/officeart/2005/8/layout/lProcess2"/>
    <dgm:cxn modelId="{7DBBFDA3-18C4-48AC-A74C-B61863944590}" type="presParOf" srcId="{081B3683-4383-4481-B30A-28940A190669}" destId="{B4DB5FF6-71B1-4BEC-912E-31E0652B284D}" srcOrd="0" destOrd="0" presId="urn:microsoft.com/office/officeart/2005/8/layout/lProcess2"/>
    <dgm:cxn modelId="{C7FF1205-513A-469A-B05A-B9B1C4025CB1}" type="presParOf" srcId="{B4DB5FF6-71B1-4BEC-912E-31E0652B284D}" destId="{318BA850-F46B-415D-A502-6ECDABAC060F}" srcOrd="0" destOrd="0" presId="urn:microsoft.com/office/officeart/2005/8/layout/lProcess2"/>
    <dgm:cxn modelId="{C3947E88-DF65-4F97-A5B0-A9680D860697}" type="presParOf" srcId="{B4DB5FF6-71B1-4BEC-912E-31E0652B284D}" destId="{E72C92E6-86BE-49C6-94B6-D7B1041695C5}" srcOrd="1" destOrd="0" presId="urn:microsoft.com/office/officeart/2005/8/layout/lProcess2"/>
    <dgm:cxn modelId="{147CD674-956F-41E7-B35D-E9CC53237308}" type="presParOf" srcId="{B4DB5FF6-71B1-4BEC-912E-31E0652B284D}" destId="{C8CE96DC-07F9-4F49-AC79-37B1C6D8F1AC}" srcOrd="2" destOrd="0" presId="urn:microsoft.com/office/officeart/2005/8/layout/lProcess2"/>
    <dgm:cxn modelId="{FCB3D5D2-EB38-48F3-8EF8-78DD5AFC5D13}" type="presParOf" srcId="{B4DB5FF6-71B1-4BEC-912E-31E0652B284D}" destId="{D7E4F8C4-2AA7-434C-962C-42BB500CD4D7}" srcOrd="3" destOrd="0" presId="urn:microsoft.com/office/officeart/2005/8/layout/lProcess2"/>
    <dgm:cxn modelId="{C01EE87E-D040-49D9-A3B0-6954078B2DE0}" type="presParOf" srcId="{B4DB5FF6-71B1-4BEC-912E-31E0652B284D}" destId="{0B79F14C-90BA-48B0-BC7B-14CD9CD6F130}" srcOrd="4" destOrd="0" presId="urn:microsoft.com/office/officeart/2005/8/layout/lProcess2"/>
    <dgm:cxn modelId="{CCDBA608-E5AF-42A7-81AD-8383FF936CCE}" type="presParOf" srcId="{B4DB5FF6-71B1-4BEC-912E-31E0652B284D}" destId="{E52F88EE-5E74-4AA6-99A3-577C42178E16}" srcOrd="5" destOrd="0" presId="urn:microsoft.com/office/officeart/2005/8/layout/lProcess2"/>
    <dgm:cxn modelId="{87A23CE5-0692-4645-88E6-05D30D30F40B}" type="presParOf" srcId="{B4DB5FF6-71B1-4BEC-912E-31E0652B284D}" destId="{9AAD4EB7-9923-4851-AB20-E84AF2AB129F}" srcOrd="6" destOrd="0" presId="urn:microsoft.com/office/officeart/2005/8/layout/lProcess2"/>
    <dgm:cxn modelId="{F05E46A7-893A-4FA2-A8EE-0F2727979FF7}" type="presParOf" srcId="{B4DB5FF6-71B1-4BEC-912E-31E0652B284D}" destId="{3586CADA-8698-4412-A6D1-D0EB0CE94F30}" srcOrd="7" destOrd="0" presId="urn:microsoft.com/office/officeart/2005/8/layout/lProcess2"/>
    <dgm:cxn modelId="{1C486998-2EB8-4041-B115-8C1D3193C251}" type="presParOf" srcId="{B4DB5FF6-71B1-4BEC-912E-31E0652B284D}" destId="{A7C00881-ACC9-4692-A722-35B0CC63511E}" srcOrd="8" destOrd="0" presId="urn:microsoft.com/office/officeart/2005/8/layout/lProcess2"/>
    <dgm:cxn modelId="{D62C1CB1-2761-44C5-928A-2F0FCB64BB94}" type="presParOf" srcId="{F6878CA7-4F76-4BDD-A9C5-A1A9774015A0}" destId="{09A31967-8EFA-4645-858D-D8CDA0FFB1B4}" srcOrd="3" destOrd="0" presId="urn:microsoft.com/office/officeart/2005/8/layout/lProcess2"/>
    <dgm:cxn modelId="{6A5BE7F7-4B2F-4FC8-9F72-DEF81F359929}" type="presParOf" srcId="{F6878CA7-4F76-4BDD-A9C5-A1A9774015A0}" destId="{8284B1D1-CACF-47E5-8262-E6BA8E80144B}" srcOrd="4" destOrd="0" presId="urn:microsoft.com/office/officeart/2005/8/layout/lProcess2"/>
    <dgm:cxn modelId="{82424B91-0025-4680-8686-5A0ECB74F2C5}" type="presParOf" srcId="{8284B1D1-CACF-47E5-8262-E6BA8E80144B}" destId="{F4CA1D03-A7C5-42E7-B370-ED5BAC90C4C8}" srcOrd="0" destOrd="0" presId="urn:microsoft.com/office/officeart/2005/8/layout/lProcess2"/>
    <dgm:cxn modelId="{A0ABE711-9ADB-4495-A5B3-EB90AABC681B}" type="presParOf" srcId="{8284B1D1-CACF-47E5-8262-E6BA8E80144B}" destId="{23910DCE-751E-47B6-B9DF-81E753B01DF8}" srcOrd="1" destOrd="0" presId="urn:microsoft.com/office/officeart/2005/8/layout/lProcess2"/>
    <dgm:cxn modelId="{22DB752E-B66C-4627-AF3F-9D982B6551FE}" type="presParOf" srcId="{8284B1D1-CACF-47E5-8262-E6BA8E80144B}" destId="{1B751FAE-4AC6-4020-B27A-3B3DE82982A4}" srcOrd="2" destOrd="0" presId="urn:microsoft.com/office/officeart/2005/8/layout/lProcess2"/>
    <dgm:cxn modelId="{EB7678A1-5CC0-4F38-AC6E-BA11E76C5DCE}" type="presParOf" srcId="{1B751FAE-4AC6-4020-B27A-3B3DE82982A4}" destId="{C1639ED0-DCD7-416B-A626-2246EB82EE91}" srcOrd="0" destOrd="0" presId="urn:microsoft.com/office/officeart/2005/8/layout/lProcess2"/>
    <dgm:cxn modelId="{4A759014-A643-4F86-8217-575E48A21AFA}" type="presParOf" srcId="{C1639ED0-DCD7-416B-A626-2246EB82EE91}" destId="{635C110D-BB55-4BC6-8720-EB88C85A0F91}" srcOrd="0" destOrd="0" presId="urn:microsoft.com/office/officeart/2005/8/layout/lProcess2"/>
    <dgm:cxn modelId="{7C31375B-5649-46C8-B995-52863C2BDDF7}" type="presParOf" srcId="{C1639ED0-DCD7-416B-A626-2246EB82EE91}" destId="{82828CF6-648F-459D-82BC-A36BA957DE7D}" srcOrd="1" destOrd="0" presId="urn:microsoft.com/office/officeart/2005/8/layout/lProcess2"/>
    <dgm:cxn modelId="{4C4A5A04-FF40-4EDE-9EEA-665CE2C5D74C}" type="presParOf" srcId="{C1639ED0-DCD7-416B-A626-2246EB82EE91}" destId="{8324E69D-2073-4247-81BD-A24D7D95D133}" srcOrd="2" destOrd="0" presId="urn:microsoft.com/office/officeart/2005/8/layout/lProcess2"/>
    <dgm:cxn modelId="{3C747506-1A1D-4ACD-9C15-EC9E15A680A9}" type="presParOf" srcId="{C1639ED0-DCD7-416B-A626-2246EB82EE91}" destId="{3AA5E89E-9730-4052-9616-C30363BF9D43}" srcOrd="3" destOrd="0" presId="urn:microsoft.com/office/officeart/2005/8/layout/lProcess2"/>
    <dgm:cxn modelId="{1DC6D5C4-28C8-409B-8B38-EACF90EF92B2}" type="presParOf" srcId="{C1639ED0-DCD7-416B-A626-2246EB82EE91}" destId="{40BB4577-7A39-452D-A465-A07A77381C21}" srcOrd="4" destOrd="0" presId="urn:microsoft.com/office/officeart/2005/8/layout/lProcess2"/>
    <dgm:cxn modelId="{4558CD42-C460-4F29-BB59-0DFBE9A823C2}" type="presParOf" srcId="{C1639ED0-DCD7-416B-A626-2246EB82EE91}" destId="{D1A79227-14B2-47B5-918C-8D26F6AB372B}" srcOrd="5" destOrd="0" presId="urn:microsoft.com/office/officeart/2005/8/layout/lProcess2"/>
    <dgm:cxn modelId="{63A3D406-2AB9-4C72-B3C7-C9979DEB62DD}" type="presParOf" srcId="{C1639ED0-DCD7-416B-A626-2246EB82EE91}" destId="{641126F5-5160-4412-85D7-266D8076FDD1}" srcOrd="6" destOrd="0" presId="urn:microsoft.com/office/officeart/2005/8/layout/lProcess2"/>
    <dgm:cxn modelId="{3267BEB2-9FA5-4138-B1B0-CC495FE51772}" type="presParOf" srcId="{C1639ED0-DCD7-416B-A626-2246EB82EE91}" destId="{B3C85135-E7FF-4EDA-A07D-1B696DF1BD8A}" srcOrd="7" destOrd="0" presId="urn:microsoft.com/office/officeart/2005/8/layout/lProcess2"/>
    <dgm:cxn modelId="{93B927A5-4748-4CD6-AAEE-3DDA258211F0}" type="presParOf" srcId="{C1639ED0-DCD7-416B-A626-2246EB82EE91}" destId="{E382EC08-79B1-4629-A209-E892C609F74D}" srcOrd="8" destOrd="0" presId="urn:microsoft.com/office/officeart/2005/8/layout/lProcess2"/>
    <dgm:cxn modelId="{5BE1DB65-CBA5-474B-9EF9-5D71908DA1C2}" type="presParOf" srcId="{F6878CA7-4F76-4BDD-A9C5-A1A9774015A0}" destId="{6104D373-8F8E-4B25-84FE-1825A0A82DE5}" srcOrd="5" destOrd="0" presId="urn:microsoft.com/office/officeart/2005/8/layout/lProcess2"/>
    <dgm:cxn modelId="{AE3D68F2-C84A-47DF-A464-817B8F3B9E8F}" type="presParOf" srcId="{F6878CA7-4F76-4BDD-A9C5-A1A9774015A0}" destId="{3BD6A492-F473-473F-8B3F-8D37A8D046C4}" srcOrd="6" destOrd="0" presId="urn:microsoft.com/office/officeart/2005/8/layout/lProcess2"/>
    <dgm:cxn modelId="{C02103D3-718B-4932-B465-9D0EA7B2CCF4}" type="presParOf" srcId="{3BD6A492-F473-473F-8B3F-8D37A8D046C4}" destId="{06665A3D-E4C1-4657-AB73-F637D10B5A29}" srcOrd="0" destOrd="0" presId="urn:microsoft.com/office/officeart/2005/8/layout/lProcess2"/>
    <dgm:cxn modelId="{9FE2E1B0-9783-4617-85E3-C61568F7CD9A}" type="presParOf" srcId="{3BD6A492-F473-473F-8B3F-8D37A8D046C4}" destId="{7ACDF704-E197-4B01-8D1B-D449E5BC1928}" srcOrd="1" destOrd="0" presId="urn:microsoft.com/office/officeart/2005/8/layout/lProcess2"/>
    <dgm:cxn modelId="{B7699706-82E1-41EE-8C64-9B25BA0998D4}" type="presParOf" srcId="{3BD6A492-F473-473F-8B3F-8D37A8D046C4}" destId="{D5E2CCD2-2A98-44CF-B542-94ED5A8597E0}" srcOrd="2" destOrd="0" presId="urn:microsoft.com/office/officeart/2005/8/layout/lProcess2"/>
    <dgm:cxn modelId="{ABDF49D8-A8E0-48A6-A0DF-C2C6282E370F}" type="presParOf" srcId="{D5E2CCD2-2A98-44CF-B542-94ED5A8597E0}" destId="{27DA1713-BF43-4AF3-A2F0-9F5E1F61CCCC}" srcOrd="0" destOrd="0" presId="urn:microsoft.com/office/officeart/2005/8/layout/lProcess2"/>
    <dgm:cxn modelId="{6DFE2782-477C-4E8B-B0D3-EB3731D4D904}" type="presParOf" srcId="{27DA1713-BF43-4AF3-A2F0-9F5E1F61CCCC}" destId="{3B797404-EA0B-4826-ABBA-D3C00012B4CB}" srcOrd="0" destOrd="0" presId="urn:microsoft.com/office/officeart/2005/8/layout/lProcess2"/>
    <dgm:cxn modelId="{778094D9-2831-4293-B71F-34CB49C75FB4}" type="presParOf" srcId="{27DA1713-BF43-4AF3-A2F0-9F5E1F61CCCC}" destId="{42F3B522-30CE-45BD-AB69-32AFB7F7A083}" srcOrd="1" destOrd="0" presId="urn:microsoft.com/office/officeart/2005/8/layout/lProcess2"/>
    <dgm:cxn modelId="{E8750245-E38A-45D0-865F-552D7B86B5AA}" type="presParOf" srcId="{27DA1713-BF43-4AF3-A2F0-9F5E1F61CCCC}" destId="{B0AFF64A-1D27-4FAB-93CE-42EFAFE67FA8}" srcOrd="2" destOrd="0" presId="urn:microsoft.com/office/officeart/2005/8/layout/lProcess2"/>
    <dgm:cxn modelId="{9928F412-6979-4DAE-B01E-972CAB057294}" type="presParOf" srcId="{27DA1713-BF43-4AF3-A2F0-9F5E1F61CCCC}" destId="{393581A6-E3A4-41E4-8C9D-FBDBEEDAD1C4}" srcOrd="3" destOrd="0" presId="urn:microsoft.com/office/officeart/2005/8/layout/lProcess2"/>
    <dgm:cxn modelId="{06C15D56-EABE-4D99-8A68-7EE74AEF395E}" type="presParOf" srcId="{27DA1713-BF43-4AF3-A2F0-9F5E1F61CCCC}" destId="{2E8891C0-A29E-4409-AB69-17BFBE542611}" srcOrd="4" destOrd="0" presId="urn:microsoft.com/office/officeart/2005/8/layout/lProcess2"/>
    <dgm:cxn modelId="{D8622244-C4A2-4738-81D1-48074DBC6C0B}" type="presParOf" srcId="{27DA1713-BF43-4AF3-A2F0-9F5E1F61CCCC}" destId="{125779AF-7322-41DA-B4F4-76722057CC45}" srcOrd="5" destOrd="0" presId="urn:microsoft.com/office/officeart/2005/8/layout/lProcess2"/>
    <dgm:cxn modelId="{3EEF21F3-F919-477B-9CA8-A395C9E405E2}" type="presParOf" srcId="{27DA1713-BF43-4AF3-A2F0-9F5E1F61CCCC}" destId="{85CD5708-54C5-4F16-9963-D2217020CC44}" srcOrd="6" destOrd="0" presId="urn:microsoft.com/office/officeart/2005/8/layout/lProcess2"/>
    <dgm:cxn modelId="{DD7B9BDE-E6FE-4BEB-82C1-4AC9531326F5}" type="presParOf" srcId="{F6878CA7-4F76-4BDD-A9C5-A1A9774015A0}" destId="{BD30574C-285F-4794-B537-DB1AF0A685A7}" srcOrd="7" destOrd="0" presId="urn:microsoft.com/office/officeart/2005/8/layout/lProcess2"/>
    <dgm:cxn modelId="{74491083-D5A6-40CC-ADDB-188A3EAA5372}" type="presParOf" srcId="{F6878CA7-4F76-4BDD-A9C5-A1A9774015A0}" destId="{D4CA81B9-7129-4335-BDA5-27F9E95D85FB}" srcOrd="8" destOrd="0" presId="urn:microsoft.com/office/officeart/2005/8/layout/lProcess2"/>
    <dgm:cxn modelId="{355BAFE6-82AB-470F-B0EB-6391B4A7F45B}" type="presParOf" srcId="{D4CA81B9-7129-4335-BDA5-27F9E95D85FB}" destId="{63CC9D9A-2974-4BC3-AF84-60EFFE31067F}" srcOrd="0" destOrd="0" presId="urn:microsoft.com/office/officeart/2005/8/layout/lProcess2"/>
    <dgm:cxn modelId="{EDA75FD0-9B07-45BB-A4B9-92144FBF75E9}" type="presParOf" srcId="{D4CA81B9-7129-4335-BDA5-27F9E95D85FB}" destId="{B8F47630-487A-4BA7-9590-DD40A9EE19AD}" srcOrd="1" destOrd="0" presId="urn:microsoft.com/office/officeart/2005/8/layout/lProcess2"/>
    <dgm:cxn modelId="{11BC5BC9-DE1B-42BA-95AC-A44FD65759D7}" type="presParOf" srcId="{D4CA81B9-7129-4335-BDA5-27F9E95D85FB}" destId="{9119E2A4-5880-4F75-8D12-D05CCC15CC9F}" srcOrd="2" destOrd="0" presId="urn:microsoft.com/office/officeart/2005/8/layout/lProcess2"/>
    <dgm:cxn modelId="{440DFAD5-320F-4CDA-B5E1-2F1E5F18AC71}" type="presParOf" srcId="{9119E2A4-5880-4F75-8D12-D05CCC15CC9F}" destId="{C5E6A5BD-3553-4745-B3E5-2113C6E1268E}" srcOrd="0" destOrd="0" presId="urn:microsoft.com/office/officeart/2005/8/layout/lProcess2"/>
    <dgm:cxn modelId="{DBD2DC31-685A-44B9-9A19-151459B9579C}" type="presParOf" srcId="{C5E6A5BD-3553-4745-B3E5-2113C6E1268E}" destId="{C591DEAD-CF4A-45F3-82F2-BF38F7715936}" srcOrd="0" destOrd="0" presId="urn:microsoft.com/office/officeart/2005/8/layout/lProcess2"/>
    <dgm:cxn modelId="{BE99F330-C0AC-4EFB-BFEB-C647CAEF367A}" type="presParOf" srcId="{C5E6A5BD-3553-4745-B3E5-2113C6E1268E}" destId="{9587A697-5F0E-4065-A6B2-32D90C89339E}" srcOrd="1" destOrd="0" presId="urn:microsoft.com/office/officeart/2005/8/layout/lProcess2"/>
    <dgm:cxn modelId="{AC648DFF-6F1C-4872-B776-0DBD4D0A41CC}" type="presParOf" srcId="{C5E6A5BD-3553-4745-B3E5-2113C6E1268E}" destId="{DB309D54-BE36-472A-8971-2E49ACC69445}" srcOrd="2" destOrd="0" presId="urn:microsoft.com/office/officeart/2005/8/layout/lProcess2"/>
    <dgm:cxn modelId="{57D71728-703D-4B85-B2F2-706844017380}" type="presParOf" srcId="{C5E6A5BD-3553-4745-B3E5-2113C6E1268E}" destId="{415E3B42-D075-48FF-8C9E-39B8AF675EA7}" srcOrd="3" destOrd="0" presId="urn:microsoft.com/office/officeart/2005/8/layout/lProcess2"/>
    <dgm:cxn modelId="{379F18F1-00C1-47DF-AE8D-03E0A754FE4A}" type="presParOf" srcId="{C5E6A5BD-3553-4745-B3E5-2113C6E1268E}" destId="{A24B1B3F-CE47-4856-8268-19D3D8526818}"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8EBA1-6C45-42DD-A9C2-14E043B5C163}">
      <dsp:nvSpPr>
        <dsp:cNvPr id="0" name=""/>
        <dsp:cNvSpPr/>
      </dsp:nvSpPr>
      <dsp:spPr>
        <a:xfrm>
          <a:off x="38899" y="0"/>
          <a:ext cx="1906852" cy="319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Onboard</a:t>
          </a:r>
        </a:p>
      </dsp:txBody>
      <dsp:txXfrm>
        <a:off x="38899" y="0"/>
        <a:ext cx="1906852" cy="958323"/>
      </dsp:txXfrm>
    </dsp:sp>
    <dsp:sp modelId="{F3772605-71E7-4FB2-BED4-5BBF3774C601}">
      <dsp:nvSpPr>
        <dsp:cNvPr id="0" name=""/>
        <dsp:cNvSpPr/>
      </dsp:nvSpPr>
      <dsp:spPr>
        <a:xfrm>
          <a:off x="196119" y="958596"/>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Introductions</a:t>
          </a:r>
        </a:p>
      </dsp:txBody>
      <dsp:txXfrm>
        <a:off x="214500" y="976977"/>
        <a:ext cx="1488719" cy="590812"/>
      </dsp:txXfrm>
    </dsp:sp>
    <dsp:sp modelId="{ABB9F197-294C-47A4-9A29-13E251DF2E25}">
      <dsp:nvSpPr>
        <dsp:cNvPr id="0" name=""/>
        <dsp:cNvSpPr/>
      </dsp:nvSpPr>
      <dsp:spPr>
        <a:xfrm>
          <a:off x="196119" y="1682720"/>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Goal Setting</a:t>
          </a:r>
        </a:p>
      </dsp:txBody>
      <dsp:txXfrm>
        <a:off x="214500" y="1701101"/>
        <a:ext cx="1488719" cy="590812"/>
      </dsp:txXfrm>
    </dsp:sp>
    <dsp:sp modelId="{9CD5E9ED-D1F7-4E66-8497-1701B9332E44}">
      <dsp:nvSpPr>
        <dsp:cNvPr id="0" name=""/>
        <dsp:cNvSpPr/>
      </dsp:nvSpPr>
      <dsp:spPr>
        <a:xfrm>
          <a:off x="196119" y="2406845"/>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Application Training (post install)</a:t>
          </a:r>
        </a:p>
      </dsp:txBody>
      <dsp:txXfrm>
        <a:off x="214500" y="2425226"/>
        <a:ext cx="1488719" cy="590812"/>
      </dsp:txXfrm>
    </dsp:sp>
    <dsp:sp modelId="{E87F9F04-4266-49C6-A207-95288DDF2D62}">
      <dsp:nvSpPr>
        <dsp:cNvPr id="0" name=""/>
        <dsp:cNvSpPr/>
      </dsp:nvSpPr>
      <dsp:spPr>
        <a:xfrm>
          <a:off x="2055300" y="0"/>
          <a:ext cx="1906852" cy="319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Education</a:t>
          </a:r>
        </a:p>
      </dsp:txBody>
      <dsp:txXfrm>
        <a:off x="2055300" y="0"/>
        <a:ext cx="1906852" cy="958323"/>
      </dsp:txXfrm>
    </dsp:sp>
    <dsp:sp modelId="{318BA850-F46B-415D-A502-6ECDABAC060F}">
      <dsp:nvSpPr>
        <dsp:cNvPr id="0" name=""/>
        <dsp:cNvSpPr/>
      </dsp:nvSpPr>
      <dsp:spPr>
        <a:xfrm>
          <a:off x="2245985" y="958928"/>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Feature Awareness</a:t>
          </a:r>
        </a:p>
      </dsp:txBody>
      <dsp:txXfrm>
        <a:off x="2256809" y="969752"/>
        <a:ext cx="1503833" cy="347900"/>
      </dsp:txXfrm>
    </dsp:sp>
    <dsp:sp modelId="{C8CE96DC-07F9-4F49-AC79-37B1C6D8F1AC}">
      <dsp:nvSpPr>
        <dsp:cNvPr id="0" name=""/>
        <dsp:cNvSpPr/>
      </dsp:nvSpPr>
      <dsp:spPr>
        <a:xfrm>
          <a:off x="2245985" y="1385330"/>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Advertising</a:t>
          </a:r>
        </a:p>
      </dsp:txBody>
      <dsp:txXfrm>
        <a:off x="2256809" y="1396154"/>
        <a:ext cx="1503833" cy="347900"/>
      </dsp:txXfrm>
    </dsp:sp>
    <dsp:sp modelId="{0B79F14C-90BA-48B0-BC7B-14CD9CD6F130}">
      <dsp:nvSpPr>
        <dsp:cNvPr id="0" name=""/>
        <dsp:cNvSpPr/>
      </dsp:nvSpPr>
      <dsp:spPr>
        <a:xfrm>
          <a:off x="2245985" y="1811733"/>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Community Awareness</a:t>
          </a:r>
        </a:p>
      </dsp:txBody>
      <dsp:txXfrm>
        <a:off x="2256809" y="1822557"/>
        <a:ext cx="1503833" cy="347900"/>
      </dsp:txXfrm>
    </dsp:sp>
    <dsp:sp modelId="{9AAD4EB7-9923-4851-AB20-E84AF2AB129F}">
      <dsp:nvSpPr>
        <dsp:cNvPr id="0" name=""/>
        <dsp:cNvSpPr/>
      </dsp:nvSpPr>
      <dsp:spPr>
        <a:xfrm>
          <a:off x="2245985" y="2238136"/>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New user training</a:t>
          </a:r>
        </a:p>
      </dsp:txBody>
      <dsp:txXfrm>
        <a:off x="2256809" y="2248960"/>
        <a:ext cx="1503833" cy="347900"/>
      </dsp:txXfrm>
    </dsp:sp>
    <dsp:sp modelId="{A7C00881-ACC9-4692-A722-35B0CC63511E}">
      <dsp:nvSpPr>
        <dsp:cNvPr id="0" name=""/>
        <dsp:cNvSpPr/>
      </dsp:nvSpPr>
      <dsp:spPr>
        <a:xfrm>
          <a:off x="2245985" y="2664538"/>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Best Practices</a:t>
          </a:r>
        </a:p>
      </dsp:txBody>
      <dsp:txXfrm>
        <a:off x="2256809" y="2675362"/>
        <a:ext cx="1503833" cy="347900"/>
      </dsp:txXfrm>
    </dsp:sp>
    <dsp:sp modelId="{F4CA1D03-A7C5-42E7-B370-ED5BAC90C4C8}">
      <dsp:nvSpPr>
        <dsp:cNvPr id="0" name=""/>
        <dsp:cNvSpPr/>
      </dsp:nvSpPr>
      <dsp:spPr>
        <a:xfrm>
          <a:off x="4105165" y="0"/>
          <a:ext cx="1906852" cy="319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Health</a:t>
          </a:r>
        </a:p>
      </dsp:txBody>
      <dsp:txXfrm>
        <a:off x="4105165" y="0"/>
        <a:ext cx="1906852" cy="958323"/>
      </dsp:txXfrm>
    </dsp:sp>
    <dsp:sp modelId="{635C110D-BB55-4BC6-8720-EB88C85A0F91}">
      <dsp:nvSpPr>
        <dsp:cNvPr id="0" name=""/>
        <dsp:cNvSpPr/>
      </dsp:nvSpPr>
      <dsp:spPr>
        <a:xfrm>
          <a:off x="4295851" y="958928"/>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Revenue Insights</a:t>
          </a:r>
        </a:p>
      </dsp:txBody>
      <dsp:txXfrm>
        <a:off x="4306675" y="969752"/>
        <a:ext cx="1503833" cy="347900"/>
      </dsp:txXfrm>
    </dsp:sp>
    <dsp:sp modelId="{8324E69D-2073-4247-81BD-A24D7D95D133}">
      <dsp:nvSpPr>
        <dsp:cNvPr id="0" name=""/>
        <dsp:cNvSpPr/>
      </dsp:nvSpPr>
      <dsp:spPr>
        <a:xfrm>
          <a:off x="4295851" y="1385330"/>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Broadcast Quality</a:t>
          </a:r>
        </a:p>
      </dsp:txBody>
      <dsp:txXfrm>
        <a:off x="4306675" y="1396154"/>
        <a:ext cx="1503833" cy="347900"/>
      </dsp:txXfrm>
    </dsp:sp>
    <dsp:sp modelId="{40BB4577-7A39-452D-A465-A07A77381C21}">
      <dsp:nvSpPr>
        <dsp:cNvPr id="0" name=""/>
        <dsp:cNvSpPr/>
      </dsp:nvSpPr>
      <dsp:spPr>
        <a:xfrm>
          <a:off x="4295851" y="1811733"/>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Viewership</a:t>
          </a:r>
        </a:p>
      </dsp:txBody>
      <dsp:txXfrm>
        <a:off x="4306675" y="1822557"/>
        <a:ext cx="1503833" cy="347900"/>
      </dsp:txXfrm>
    </dsp:sp>
    <dsp:sp modelId="{641126F5-5160-4412-85D7-266D8076FDD1}">
      <dsp:nvSpPr>
        <dsp:cNvPr id="0" name=""/>
        <dsp:cNvSpPr/>
      </dsp:nvSpPr>
      <dsp:spPr>
        <a:xfrm>
          <a:off x="4295851" y="2238136"/>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Account Review</a:t>
          </a:r>
        </a:p>
      </dsp:txBody>
      <dsp:txXfrm>
        <a:off x="4306675" y="2248960"/>
        <a:ext cx="1503833" cy="347900"/>
      </dsp:txXfrm>
    </dsp:sp>
    <dsp:sp modelId="{E382EC08-79B1-4629-A209-E892C609F74D}">
      <dsp:nvSpPr>
        <dsp:cNvPr id="0" name=""/>
        <dsp:cNvSpPr/>
      </dsp:nvSpPr>
      <dsp:spPr>
        <a:xfrm>
          <a:off x="4295851" y="2664538"/>
          <a:ext cx="1525481" cy="36954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Feedback</a:t>
          </a:r>
        </a:p>
      </dsp:txBody>
      <dsp:txXfrm>
        <a:off x="4306675" y="2675362"/>
        <a:ext cx="1503833" cy="347900"/>
      </dsp:txXfrm>
    </dsp:sp>
    <dsp:sp modelId="{06665A3D-E4C1-4657-AB73-F637D10B5A29}">
      <dsp:nvSpPr>
        <dsp:cNvPr id="0" name=""/>
        <dsp:cNvSpPr/>
      </dsp:nvSpPr>
      <dsp:spPr>
        <a:xfrm>
          <a:off x="6155031" y="0"/>
          <a:ext cx="1906852" cy="319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Expand</a:t>
          </a:r>
        </a:p>
      </dsp:txBody>
      <dsp:txXfrm>
        <a:off x="6155031" y="0"/>
        <a:ext cx="1906852" cy="958323"/>
      </dsp:txXfrm>
    </dsp:sp>
    <dsp:sp modelId="{3B797404-EA0B-4826-ABBA-D3C00012B4CB}">
      <dsp:nvSpPr>
        <dsp:cNvPr id="0" name=""/>
        <dsp:cNvSpPr/>
      </dsp:nvSpPr>
      <dsp:spPr>
        <a:xfrm>
          <a:off x="6345717" y="958401"/>
          <a:ext cx="1525481" cy="46535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Additional Events</a:t>
          </a:r>
        </a:p>
      </dsp:txBody>
      <dsp:txXfrm>
        <a:off x="6359347" y="972031"/>
        <a:ext cx="1498221" cy="438097"/>
      </dsp:txXfrm>
    </dsp:sp>
    <dsp:sp modelId="{B0AFF64A-1D27-4FAB-93CE-42EFAFE67FA8}">
      <dsp:nvSpPr>
        <dsp:cNvPr id="0" name=""/>
        <dsp:cNvSpPr/>
      </dsp:nvSpPr>
      <dsp:spPr>
        <a:xfrm>
          <a:off x="6345717" y="1495353"/>
          <a:ext cx="1525481" cy="46535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Middle Schools</a:t>
          </a:r>
        </a:p>
      </dsp:txBody>
      <dsp:txXfrm>
        <a:off x="6359347" y="1508983"/>
        <a:ext cx="1498221" cy="438097"/>
      </dsp:txXfrm>
    </dsp:sp>
    <dsp:sp modelId="{2E8891C0-A29E-4409-AB69-17BFBE542611}">
      <dsp:nvSpPr>
        <dsp:cNvPr id="0" name=""/>
        <dsp:cNvSpPr/>
      </dsp:nvSpPr>
      <dsp:spPr>
        <a:xfrm>
          <a:off x="6345717" y="2032304"/>
          <a:ext cx="1525481" cy="46535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Additional Cameras</a:t>
          </a:r>
        </a:p>
      </dsp:txBody>
      <dsp:txXfrm>
        <a:off x="6359347" y="2045934"/>
        <a:ext cx="1498221" cy="438097"/>
      </dsp:txXfrm>
    </dsp:sp>
    <dsp:sp modelId="{85CD5708-54C5-4F16-9963-D2217020CC44}">
      <dsp:nvSpPr>
        <dsp:cNvPr id="0" name=""/>
        <dsp:cNvSpPr/>
      </dsp:nvSpPr>
      <dsp:spPr>
        <a:xfrm>
          <a:off x="6345717" y="2569256"/>
          <a:ext cx="1525481" cy="46535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Vidswap</a:t>
          </a:r>
        </a:p>
      </dsp:txBody>
      <dsp:txXfrm>
        <a:off x="6359347" y="2582886"/>
        <a:ext cx="1498221" cy="438097"/>
      </dsp:txXfrm>
    </dsp:sp>
    <dsp:sp modelId="{63CC9D9A-2974-4BC3-AF84-60EFFE31067F}">
      <dsp:nvSpPr>
        <dsp:cNvPr id="0" name=""/>
        <dsp:cNvSpPr/>
      </dsp:nvSpPr>
      <dsp:spPr>
        <a:xfrm>
          <a:off x="8204897" y="0"/>
          <a:ext cx="1906852" cy="319441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Contractual</a:t>
          </a:r>
        </a:p>
      </dsp:txBody>
      <dsp:txXfrm>
        <a:off x="8204897" y="0"/>
        <a:ext cx="1906852" cy="958323"/>
      </dsp:txXfrm>
    </dsp:sp>
    <dsp:sp modelId="{C591DEAD-CF4A-45F3-82F2-BF38F7715936}">
      <dsp:nvSpPr>
        <dsp:cNvPr id="0" name=""/>
        <dsp:cNvSpPr/>
      </dsp:nvSpPr>
      <dsp:spPr>
        <a:xfrm>
          <a:off x="8395583" y="958596"/>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Renewal</a:t>
          </a:r>
        </a:p>
      </dsp:txBody>
      <dsp:txXfrm>
        <a:off x="8413964" y="976977"/>
        <a:ext cx="1488719" cy="590812"/>
      </dsp:txXfrm>
    </dsp:sp>
    <dsp:sp modelId="{DB309D54-BE36-472A-8971-2E49ACC69445}">
      <dsp:nvSpPr>
        <dsp:cNvPr id="0" name=""/>
        <dsp:cNvSpPr/>
      </dsp:nvSpPr>
      <dsp:spPr>
        <a:xfrm>
          <a:off x="8395583" y="1682720"/>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General Questions</a:t>
          </a:r>
        </a:p>
      </dsp:txBody>
      <dsp:txXfrm>
        <a:off x="8413964" y="1701101"/>
        <a:ext cx="1488719" cy="590812"/>
      </dsp:txXfrm>
    </dsp:sp>
    <dsp:sp modelId="{A24B1B3F-CE47-4856-8268-19D3D8526818}">
      <dsp:nvSpPr>
        <dsp:cNvPr id="0" name=""/>
        <dsp:cNvSpPr/>
      </dsp:nvSpPr>
      <dsp:spPr>
        <a:xfrm>
          <a:off x="8395583" y="2406845"/>
          <a:ext cx="1525481" cy="627574"/>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Cancellation</a:t>
          </a:r>
        </a:p>
      </dsp:txBody>
      <dsp:txXfrm>
        <a:off x="8413964" y="2425226"/>
        <a:ext cx="1488719" cy="5908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3"/>
            <a:ext cx="3170583" cy="482027"/>
          </a:xfrm>
          <a:prstGeom prst="rect">
            <a:avLst/>
          </a:prstGeom>
        </p:spPr>
        <p:txBody>
          <a:bodyPr vert="horz" lIns="94851" tIns="47425" rIns="94851" bIns="47425" rtlCol="0"/>
          <a:lstStyle>
            <a:lvl1pPr algn="r">
              <a:defRPr sz="1200"/>
            </a:lvl1pPr>
          </a:lstStyle>
          <a:p>
            <a:fld id="{B84564F7-FD07-40C5-8998-EEC7EF36877E}" type="datetimeFigureOut">
              <a:rPr lang="en-US" smtClean="0"/>
              <a:t>8/15/2023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4" y="4620252"/>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175"/>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5"/>
            <a:ext cx="3170583" cy="482027"/>
          </a:xfrm>
          <a:prstGeom prst="rect">
            <a:avLst/>
          </a:prstGeom>
        </p:spPr>
        <p:txBody>
          <a:bodyPr vert="horz" lIns="94851" tIns="47425" rIns="94851" bIns="47425" rtlCol="0" anchor="b"/>
          <a:lstStyle>
            <a:lvl1pPr algn="r">
              <a:defRPr sz="1200"/>
            </a:lvl1pPr>
          </a:lstStyle>
          <a:p>
            <a:fld id="{76AD2C99-5C0B-47F7-AA2B-E75AAE8656D6}" type="slidenum">
              <a:rPr lang="en-US" smtClean="0"/>
              <a:t>‹#›</a:t>
            </a:fld>
            <a:endParaRPr lang="en-US"/>
          </a:p>
        </p:txBody>
      </p:sp>
    </p:spTree>
    <p:extLst>
      <p:ext uri="{BB962C8B-B14F-4D97-AF65-F5344CB8AC3E}">
        <p14:creationId xmlns:p14="http://schemas.microsoft.com/office/powerpoint/2010/main" val="183931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1</a:t>
            </a:fld>
            <a:endParaRPr lang="en-US"/>
          </a:p>
        </p:txBody>
      </p:sp>
    </p:spTree>
    <p:extLst>
      <p:ext uri="{BB962C8B-B14F-4D97-AF65-F5344CB8AC3E}">
        <p14:creationId xmlns:p14="http://schemas.microsoft.com/office/powerpoint/2010/main" val="119923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p:txBody>
          <a:bodyPr/>
          <a:lstStyle/>
          <a:p>
            <a:pPr marL="469757" lvl="1"/>
            <a:endParaRPr lang="en-US" sz="1100" dirty="0">
              <a:latin typeface="Calibri"/>
            </a:endParaRPr>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10</a:t>
            </a:fld>
            <a:endParaRPr lang="en-US" dirty="0"/>
          </a:p>
        </p:txBody>
      </p:sp>
    </p:spTree>
    <p:extLst>
      <p:ext uri="{BB962C8B-B14F-4D97-AF65-F5344CB8AC3E}">
        <p14:creationId xmlns:p14="http://schemas.microsoft.com/office/powerpoint/2010/main" val="3307389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p:txBody>
          <a:bodyPr/>
          <a:lstStyle/>
          <a:p>
            <a:pPr marL="469757" lvl="1"/>
            <a:endParaRPr lang="en-US" sz="1100" dirty="0">
              <a:latin typeface="Calibri"/>
            </a:endParaRPr>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11</a:t>
            </a:fld>
            <a:endParaRPr lang="en-US" dirty="0"/>
          </a:p>
        </p:txBody>
      </p:sp>
    </p:spTree>
    <p:extLst>
      <p:ext uri="{BB962C8B-B14F-4D97-AF65-F5344CB8AC3E}">
        <p14:creationId xmlns:p14="http://schemas.microsoft.com/office/powerpoint/2010/main" val="2368009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12</a:t>
            </a:fld>
            <a:endParaRPr lang="en-US"/>
          </a:p>
        </p:txBody>
      </p:sp>
    </p:spTree>
    <p:extLst>
      <p:ext uri="{BB962C8B-B14F-4D97-AF65-F5344CB8AC3E}">
        <p14:creationId xmlns:p14="http://schemas.microsoft.com/office/powerpoint/2010/main" val="1800969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294" y="4771738"/>
            <a:ext cx="6219295" cy="4861657"/>
          </a:xfrm>
        </p:spPr>
        <p:txBody>
          <a:bodyPr/>
          <a:lstStyle/>
          <a:p>
            <a:r>
              <a:rPr lang="en-US" dirty="0"/>
              <a:t>Beyond the Scoreboard – Interscholastic Coaching Course</a:t>
            </a:r>
          </a:p>
          <a:p>
            <a:endParaRPr lang="en-US" dirty="0"/>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13</a:t>
            </a:fld>
            <a:endParaRPr lang="en-US" dirty="0"/>
          </a:p>
        </p:txBody>
      </p:sp>
    </p:spTree>
    <p:extLst>
      <p:ext uri="{BB962C8B-B14F-4D97-AF65-F5344CB8AC3E}">
        <p14:creationId xmlns:p14="http://schemas.microsoft.com/office/powerpoint/2010/main" val="2820809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92836" y="4771736"/>
            <a:ext cx="6335503" cy="4646430"/>
          </a:xfrm>
        </p:spPr>
        <p:txBody>
          <a:bodyPr/>
          <a:lstStyle/>
          <a:p>
            <a:r>
              <a:rPr lang="en-US" sz="1100" dirty="0"/>
              <a:t>All certifications required prior to assuming coaching duties, paid and volunteer</a:t>
            </a:r>
          </a:p>
          <a:p>
            <a:endParaRPr lang="en-US" sz="1100" dirty="0"/>
          </a:p>
          <a:p>
            <a:r>
              <a:rPr lang="en-US" sz="1100" b="1" u="sng" dirty="0"/>
              <a:t>FUNDAMENTALS</a:t>
            </a:r>
            <a:r>
              <a:rPr lang="en-US" sz="1100" dirty="0"/>
              <a:t> – Required once, not about X’s and O’s, basics of education based activities</a:t>
            </a:r>
          </a:p>
          <a:p>
            <a:pPr marL="184479" indent="-184479">
              <a:buFontTx/>
              <a:buChar char="-"/>
            </a:pPr>
            <a:endParaRPr lang="en-US" sz="1100" dirty="0"/>
          </a:p>
          <a:p>
            <a:r>
              <a:rPr lang="en-US" sz="1100" b="1" u="sng" dirty="0"/>
              <a:t>CONCUSSION TRAINING</a:t>
            </a:r>
            <a:r>
              <a:rPr lang="en-US" sz="1100" dirty="0"/>
              <a:t> – State law, required annually, recommend NFHSLearn.com course, about 30 minutes and trackable using SYNC feature on OSAA Manage Staff page, updated for 2018-19</a:t>
            </a:r>
          </a:p>
          <a:p>
            <a:pPr marL="184479" indent="-184479">
              <a:buFontTx/>
              <a:buChar char="-"/>
            </a:pPr>
            <a:endParaRPr lang="en-US" sz="1100" dirty="0"/>
          </a:p>
          <a:p>
            <a:r>
              <a:rPr lang="en-US" sz="1100" b="1" u="sng" dirty="0"/>
              <a:t>HEAT ILLNESS PREVENTION</a:t>
            </a:r>
            <a:r>
              <a:rPr lang="en-US" sz="1100" dirty="0"/>
              <a:t> – Required every 4 years (football every year); </a:t>
            </a:r>
            <a:r>
              <a:rPr lang="en-US" sz="1100" b="1" i="1" u="sng" dirty="0"/>
              <a:t>must</a:t>
            </a:r>
            <a:r>
              <a:rPr lang="en-US" sz="1100" dirty="0"/>
              <a:t> use NFHSLearn.com course and trackable using SYNC feature on OSAA Manage Staff page, updated for 2018-19</a:t>
            </a:r>
          </a:p>
          <a:p>
            <a:pPr marL="184479" indent="-184479">
              <a:buFontTx/>
              <a:buChar char="-"/>
            </a:pPr>
            <a:endParaRPr lang="en-US" sz="1100" dirty="0"/>
          </a:p>
          <a:p>
            <a:r>
              <a:rPr lang="en-US" sz="1100" b="1" u="sng" dirty="0"/>
              <a:t>STEROIDS / PERFORMANCE ENHANCING SUBSTANCES</a:t>
            </a:r>
            <a:r>
              <a:rPr lang="en-US" sz="1100" dirty="0"/>
              <a:t> – State law, required every four years; recommend NFHSLearn.com course, about 20 minutes and trackable using SYNC feature on OSAA Manage Staff page</a:t>
            </a:r>
          </a:p>
          <a:p>
            <a:pPr marL="184479" indent="-184479">
              <a:buFontTx/>
              <a:buChar char="-"/>
            </a:pPr>
            <a:endParaRPr lang="en-US" sz="1100" dirty="0"/>
          </a:p>
          <a:p>
            <a:r>
              <a:rPr lang="en-US" sz="1100" b="1" u="sng" dirty="0"/>
              <a:t>SPIRIT SAFETY CLINIC</a:t>
            </a:r>
            <a:r>
              <a:rPr lang="en-US" sz="1100" dirty="0"/>
              <a:t> – Required annually for all cheer and dance coaches, online course hosted by OSAA, trackable using SYNC feature on OSAA Manage Staff page, this year’s course available starting Tuesday, August 7</a:t>
            </a:r>
          </a:p>
          <a:p>
            <a:pPr marL="184479" indent="-184479">
              <a:buFontTx/>
              <a:buChar char="-"/>
            </a:pPr>
            <a:endParaRPr lang="en-US" sz="1100" dirty="0"/>
          </a:p>
          <a:p>
            <a:r>
              <a:rPr lang="en-US" sz="1100" b="1" u="sng" dirty="0"/>
              <a:t>HEADS UP FOOTBALL</a:t>
            </a:r>
            <a:r>
              <a:rPr lang="en-US" sz="1100" dirty="0"/>
              <a:t> – Required annually of all football coaches (paid and volunteer); includes Concussion, Heat, Sudden Cardiac, Blocking/Shoulder Tackling/Equipment Fitting, online through NFHSLearn.com and trackable using SYNC feature on OSAA Manage Staff page</a:t>
            </a:r>
          </a:p>
          <a:p>
            <a:pPr marL="177845" indent="-177845">
              <a:buFontTx/>
              <a:buChar char="-"/>
            </a:pPr>
            <a:r>
              <a:rPr lang="en-US" sz="1100" dirty="0"/>
              <a:t>The Football Ad Hoc Committee is looking at recommending changes in this area, primarily to the Player Safety Coach annual requirement</a:t>
            </a:r>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14</a:t>
            </a:fld>
            <a:endParaRPr lang="en-US" dirty="0"/>
          </a:p>
        </p:txBody>
      </p:sp>
    </p:spTree>
    <p:extLst>
      <p:ext uri="{BB962C8B-B14F-4D97-AF65-F5344CB8AC3E}">
        <p14:creationId xmlns:p14="http://schemas.microsoft.com/office/powerpoint/2010/main" val="2735574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479" indent="-184479">
              <a:buFontTx/>
              <a:buChar char="-"/>
            </a:pPr>
            <a:endParaRPr lang="en-US" dirty="0"/>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15</a:t>
            </a:fld>
            <a:endParaRPr lang="en-US" dirty="0"/>
          </a:p>
        </p:txBody>
      </p:sp>
    </p:spTree>
    <p:extLst>
      <p:ext uri="{BB962C8B-B14F-4D97-AF65-F5344CB8AC3E}">
        <p14:creationId xmlns:p14="http://schemas.microsoft.com/office/powerpoint/2010/main" val="1162117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dirty="0"/>
              <a:t>1</a:t>
            </a:r>
            <a:r>
              <a:rPr lang="en-US" sz="1100" b="1" u="sng" baseline="30000" dirty="0"/>
              <a:t>st</a:t>
            </a:r>
            <a:r>
              <a:rPr lang="en-US" sz="1100" b="1" u="sng" dirty="0"/>
              <a:t> Prong</a:t>
            </a:r>
          </a:p>
          <a:p>
            <a:pPr marL="184479" indent="-184479">
              <a:buFontTx/>
              <a:buChar char="-"/>
            </a:pPr>
            <a:r>
              <a:rPr lang="en-US" sz="1100" dirty="0"/>
              <a:t>Students must have been enrolled full time and passed the appropriate # of classes/ credits during the previously </a:t>
            </a:r>
            <a:r>
              <a:rPr lang="en-US" sz="1100" dirty="0" err="1"/>
              <a:t>transcripted</a:t>
            </a:r>
            <a:r>
              <a:rPr lang="en-US" sz="1100" dirty="0"/>
              <a:t> grading period (3/4, 4/5, 5/6, 5/7, 5/8)</a:t>
            </a:r>
          </a:p>
          <a:p>
            <a:pPr marL="184479" indent="-184479">
              <a:buFontTx/>
              <a:buChar char="-"/>
            </a:pPr>
            <a:endParaRPr lang="en-US" sz="1100" dirty="0"/>
          </a:p>
          <a:p>
            <a:pPr defTabSz="948507">
              <a:defRPr/>
            </a:pPr>
            <a:r>
              <a:rPr lang="en-US" sz="1100" b="1" u="sng" dirty="0"/>
              <a:t>2</a:t>
            </a:r>
            <a:r>
              <a:rPr lang="en-US" sz="1100" b="1" u="sng" baseline="30000" dirty="0"/>
              <a:t>nd</a:t>
            </a:r>
            <a:r>
              <a:rPr lang="en-US" sz="1100" b="1" u="sng" dirty="0"/>
              <a:t> Prong</a:t>
            </a:r>
            <a:endParaRPr lang="en-US" sz="1100" dirty="0"/>
          </a:p>
          <a:p>
            <a:pPr marL="184479" indent="-184479">
              <a:buFontTx/>
              <a:buChar char="-"/>
            </a:pPr>
            <a:r>
              <a:rPr lang="en-US" sz="1100" dirty="0"/>
              <a:t>Likewise, students must be currently enrolled full time and passing the appropriate # of classes / credits</a:t>
            </a:r>
          </a:p>
          <a:p>
            <a:pPr marL="184479" indent="-184479">
              <a:buFontTx/>
              <a:buChar char="-"/>
            </a:pPr>
            <a:endParaRPr lang="en-US" sz="1100" dirty="0"/>
          </a:p>
          <a:p>
            <a:pPr marL="184479" indent="-184479">
              <a:buFontTx/>
              <a:buChar char="-"/>
            </a:pPr>
            <a:r>
              <a:rPr lang="en-US" sz="1100" dirty="0"/>
              <a:t>Classes vs. Credits – note that passing 5 classes but for only 2.0 credits doesn’t meet the minimum requirement</a:t>
            </a:r>
          </a:p>
          <a:p>
            <a:pPr marL="184479" indent="-184479">
              <a:buFontTx/>
              <a:buChar char="-"/>
            </a:pPr>
            <a:endParaRPr lang="en-US" sz="1100" dirty="0"/>
          </a:p>
          <a:p>
            <a:pPr marL="184479" indent="-184479">
              <a:buFontTx/>
              <a:buChar char="-"/>
            </a:pPr>
            <a:r>
              <a:rPr lang="en-US" sz="1100" dirty="0"/>
              <a:t>Credits earned in summer school may be added to the transcript and counted toward the Spring grading period</a:t>
            </a:r>
          </a:p>
          <a:p>
            <a:pPr marL="184479" indent="-184479">
              <a:buFontTx/>
              <a:buChar char="-"/>
            </a:pPr>
            <a:endParaRPr lang="en-US" sz="1100" dirty="0"/>
          </a:p>
          <a:p>
            <a:pPr marL="184479" indent="-184479">
              <a:buFontTx/>
              <a:buChar char="-"/>
            </a:pPr>
            <a:r>
              <a:rPr lang="en-US" sz="1100" dirty="0"/>
              <a:t>Remember to work with your counselors to inform them of this policy, especially for seniors.  Students need to be full-time students in order to be academically eligible to participate in OSAA activities.</a:t>
            </a:r>
          </a:p>
          <a:p>
            <a:pPr marL="184479" indent="-184479">
              <a:buFontTx/>
              <a:buChar char="-"/>
            </a:pPr>
            <a:r>
              <a:rPr lang="en-US" sz="1100" dirty="0"/>
              <a:t>Academically ineligible students may practice, up to the school </a:t>
            </a:r>
          </a:p>
          <a:p>
            <a:pPr marL="184479" indent="-184479">
              <a:buFontTx/>
              <a:buChar char="-"/>
            </a:pPr>
            <a:r>
              <a:rPr lang="en-US" sz="1100" dirty="0"/>
              <a:t>With all the different ways that students can earn credits in today’s educational environment, don’t hesitate to reach out to our office for help and clarification</a:t>
            </a:r>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16</a:t>
            </a:fld>
            <a:endParaRPr lang="en-US" dirty="0"/>
          </a:p>
        </p:txBody>
      </p:sp>
    </p:spTree>
    <p:extLst>
      <p:ext uri="{BB962C8B-B14F-4D97-AF65-F5344CB8AC3E}">
        <p14:creationId xmlns:p14="http://schemas.microsoft.com/office/powerpoint/2010/main" val="2803977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u="sng" dirty="0"/>
              <a:t>3</a:t>
            </a:r>
            <a:r>
              <a:rPr lang="en-US" sz="1100" b="1" u="sng" baseline="30000" dirty="0"/>
              <a:t>rd</a:t>
            </a:r>
            <a:r>
              <a:rPr lang="en-US" sz="1100" b="1" u="sng" dirty="0"/>
              <a:t> Prong</a:t>
            </a:r>
          </a:p>
          <a:p>
            <a:r>
              <a:rPr lang="en-US" sz="1100" dirty="0"/>
              <a:t>The 3</a:t>
            </a:r>
            <a:r>
              <a:rPr lang="en-US" sz="1100" baseline="30000" dirty="0"/>
              <a:t>rd</a:t>
            </a:r>
            <a:r>
              <a:rPr lang="en-US" sz="1100" dirty="0"/>
              <a:t> prong is being on track to graduate per this chart:</a:t>
            </a:r>
          </a:p>
          <a:p>
            <a:pPr marL="184479" indent="-184479">
              <a:buFontTx/>
              <a:buChar char="-"/>
            </a:pPr>
            <a:r>
              <a:rPr lang="en-US" sz="1100" dirty="0"/>
              <a:t>Students must be on track prior to the start of the school year or they are ineligible for the entire school year</a:t>
            </a:r>
          </a:p>
          <a:p>
            <a:pPr marL="184479" indent="-184479">
              <a:buFontTx/>
              <a:buChar char="-"/>
            </a:pPr>
            <a:endParaRPr lang="en-US" sz="1100" dirty="0"/>
          </a:p>
          <a:p>
            <a:pPr marL="184479" indent="-184479">
              <a:buFontTx/>
              <a:buChar char="-"/>
            </a:pPr>
            <a:r>
              <a:rPr lang="en-US" sz="1100" dirty="0"/>
              <a:t>If a student isn’t on track, but makes up credits during the Fall term to get back on track, they are still not eligible.  You will need to file a hardship request.</a:t>
            </a:r>
          </a:p>
          <a:p>
            <a:pPr marL="184479" indent="-184479">
              <a:buFontTx/>
              <a:buChar char="-"/>
            </a:pPr>
            <a:endParaRPr lang="en-US" sz="1100" dirty="0"/>
          </a:p>
          <a:p>
            <a:pPr marL="184479" indent="-184479">
              <a:buFontTx/>
              <a:buChar char="-"/>
            </a:pPr>
            <a:endParaRPr lang="en-US" sz="1100" dirty="0"/>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17</a:t>
            </a:fld>
            <a:endParaRPr lang="en-US" dirty="0"/>
          </a:p>
        </p:txBody>
      </p:sp>
    </p:spTree>
    <p:extLst>
      <p:ext uri="{BB962C8B-B14F-4D97-AF65-F5344CB8AC3E}">
        <p14:creationId xmlns:p14="http://schemas.microsoft.com/office/powerpoint/2010/main" val="2961776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u="sng" dirty="0"/>
              <a:t>Associate Member Students</a:t>
            </a:r>
            <a:r>
              <a:rPr lang="en-US" sz="1100" dirty="0"/>
              <a:t> – don’t attend your school but live in your school’s attendance boundary and would like to play for you; paperwork must be filled out prior to them participating</a:t>
            </a:r>
          </a:p>
          <a:p>
            <a:pPr marL="184479" indent="-184479">
              <a:buFontTx/>
              <a:buChar char="-"/>
            </a:pPr>
            <a:r>
              <a:rPr lang="en-US" sz="1100" dirty="0"/>
              <a:t>Make sure the school is registered with OSAA as an Associate Member</a:t>
            </a:r>
          </a:p>
          <a:p>
            <a:pPr marL="184479" indent="-184479">
              <a:buFontTx/>
              <a:buChar char="-"/>
            </a:pPr>
            <a:r>
              <a:rPr lang="en-US" sz="1100" dirty="0"/>
              <a:t>Eligible at their resident public school only</a:t>
            </a:r>
          </a:p>
          <a:p>
            <a:pPr marL="184479" indent="-184479">
              <a:buFontTx/>
              <a:buChar char="-"/>
            </a:pPr>
            <a:r>
              <a:rPr lang="en-US" sz="1100" dirty="0"/>
              <a:t>CHANGE THAT WENT INTO EFFECT LAST YEAR: public charter school students must be allowed to participate per legislation (have to live in your attendance boundary, public charter school must pay a fee to the school of participation)</a:t>
            </a:r>
          </a:p>
          <a:p>
            <a:pPr marL="184479" indent="-184479">
              <a:buFontTx/>
              <a:buChar char="-"/>
            </a:pPr>
            <a:r>
              <a:rPr lang="en-US" sz="1100" dirty="0"/>
              <a:t>Ask questions on back of certificate too, nothing worse than having to forfeit contests due to a student that doesn’t even go to your school</a:t>
            </a:r>
          </a:p>
          <a:p>
            <a:pPr marL="184479" indent="-184479">
              <a:buFontTx/>
              <a:buChar char="-"/>
            </a:pPr>
            <a:endParaRPr lang="en-US" sz="1100" dirty="0"/>
          </a:p>
          <a:p>
            <a:pPr defTabSz="948507">
              <a:defRPr/>
            </a:pPr>
            <a:r>
              <a:rPr lang="en-US" sz="1100" b="1" u="sng" dirty="0"/>
              <a:t>Home School Students</a:t>
            </a:r>
            <a:r>
              <a:rPr lang="en-US" sz="1100" dirty="0"/>
              <a:t> – law passed in 1994 allows home school students to participate</a:t>
            </a:r>
          </a:p>
          <a:p>
            <a:pPr marL="184479" indent="-184479">
              <a:buFontTx/>
              <a:buChar char="-"/>
            </a:pPr>
            <a:r>
              <a:rPr lang="en-US" sz="1100" dirty="0"/>
              <a:t>Must be registered with ESD and live in your attendance boundaries</a:t>
            </a:r>
          </a:p>
          <a:p>
            <a:pPr marL="184479" indent="-184479">
              <a:buFontTx/>
              <a:buChar char="-"/>
            </a:pPr>
            <a:r>
              <a:rPr lang="en-US" sz="1100" dirty="0"/>
              <a:t>Must have passed an approved test by August 15 each year (except incoming frosh)</a:t>
            </a:r>
          </a:p>
          <a:p>
            <a:pPr marL="184479" indent="-184479">
              <a:buFontTx/>
              <a:buChar char="-"/>
            </a:pPr>
            <a:r>
              <a:rPr lang="en-US" sz="1100" dirty="0"/>
              <a:t>Difference between home schooled and schooled at home</a:t>
            </a:r>
          </a:p>
          <a:p>
            <a:pPr marL="184479" indent="-184479">
              <a:buFontTx/>
              <a:buChar char="-"/>
            </a:pPr>
            <a:r>
              <a:rPr lang="en-US" sz="1100" dirty="0"/>
              <a:t>Checklist is a great tool, form has been updated with the approved tests listed</a:t>
            </a:r>
          </a:p>
          <a:p>
            <a:pPr marL="184479" indent="-184479">
              <a:buFontTx/>
              <a:buChar char="-"/>
            </a:pPr>
            <a:endParaRPr lang="en-US" sz="1100" dirty="0"/>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18</a:t>
            </a:fld>
            <a:endParaRPr lang="en-US" dirty="0"/>
          </a:p>
        </p:txBody>
      </p:sp>
    </p:spTree>
    <p:extLst>
      <p:ext uri="{BB962C8B-B14F-4D97-AF65-F5344CB8AC3E}">
        <p14:creationId xmlns:p14="http://schemas.microsoft.com/office/powerpoint/2010/main" val="280869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294" y="4771736"/>
            <a:ext cx="6219295" cy="4646430"/>
          </a:xfrm>
        </p:spPr>
        <p:txBody>
          <a:bodyPr/>
          <a:lstStyle/>
          <a:p>
            <a:r>
              <a:rPr lang="en-US" sz="1100" b="1" u="sng" dirty="0"/>
              <a:t>Transfer Students</a:t>
            </a:r>
            <a:r>
              <a:rPr lang="en-US" sz="1100" b="1" dirty="0"/>
              <a:t> </a:t>
            </a:r>
            <a:r>
              <a:rPr lang="en-US" sz="1100" dirty="0"/>
              <a:t>– paperwork for all transfers, eligible and ineligible</a:t>
            </a:r>
          </a:p>
          <a:p>
            <a:endParaRPr lang="en-US" sz="1100" dirty="0"/>
          </a:p>
          <a:p>
            <a:r>
              <a:rPr lang="en-US" sz="1100" b="1" u="sng" dirty="0"/>
              <a:t>Student Intent to Transfer</a:t>
            </a:r>
            <a:r>
              <a:rPr lang="en-US" sz="1100" dirty="0"/>
              <a:t> – protects student from affiliation only, doesn’t confirm eligibility; intended to inform the student’s current school and potential new school that the student plans to transfer, thereby allowing the student to receive instruction from that point forward without jeopardizing eligibility with an affiliation issue</a:t>
            </a:r>
          </a:p>
          <a:p>
            <a:pPr marL="184479" indent="-184479">
              <a:buFontTx/>
              <a:buChar char="-"/>
            </a:pPr>
            <a:r>
              <a:rPr lang="en-US" sz="1100" dirty="0"/>
              <a:t>It doesn’t mean that the student is eligible; it doesn’t mean the current school supports the transfer; it doesn’t mean the student is locked in to transferring and can’t change their mind; it simply means the student intends to transfer, no more and no less</a:t>
            </a:r>
          </a:p>
          <a:p>
            <a:pPr marL="184479" indent="-184479">
              <a:buFontTx/>
              <a:buChar char="-"/>
            </a:pPr>
            <a:endParaRPr lang="en-US" sz="1100" dirty="0"/>
          </a:p>
          <a:p>
            <a:r>
              <a:rPr lang="en-US" sz="1100" b="1" u="sng" dirty="0"/>
              <a:t>Eligible Student Transfer Certificate</a:t>
            </a:r>
            <a:r>
              <a:rPr lang="en-US" sz="1100" dirty="0"/>
              <a:t> –ask questions on the back of the form to help figure out if it fits OSAA policies, keep on file at your school</a:t>
            </a:r>
          </a:p>
          <a:p>
            <a:endParaRPr lang="en-US" sz="1100" dirty="0"/>
          </a:p>
          <a:p>
            <a:r>
              <a:rPr lang="en-US" sz="1900" b="1" u="sng" dirty="0">
                <a:latin typeface="Calibri" panose="020F0502020204030204" pitchFamily="34" charset="0"/>
                <a:ea typeface="Calibri" panose="020F0502020204030204" pitchFamily="34" charset="0"/>
                <a:cs typeface="Times New Roman" panose="02020603050405020304" pitchFamily="18" charset="0"/>
              </a:rPr>
              <a:t>International Students </a:t>
            </a:r>
            <a:r>
              <a:rPr lang="en-US" sz="1900" dirty="0">
                <a:latin typeface="Calibri" panose="020F0502020204030204" pitchFamily="34" charset="0"/>
                <a:ea typeface="Calibri" panose="020F0502020204030204" pitchFamily="34" charset="0"/>
                <a:cs typeface="Times New Roman" panose="02020603050405020304" pitchFamily="18" charset="0"/>
              </a:rPr>
              <a:t>– allows students on approved CSIET program to participate</a:t>
            </a:r>
          </a:p>
          <a:p>
            <a:pPr marL="355690" indent="-355690">
              <a:buFont typeface="Calibri" panose="020F0502020204030204" pitchFamily="34" charset="0"/>
              <a:buChar char="-"/>
              <a:tabLst>
                <a:tab pos="474254" algn="l"/>
              </a:tabLst>
            </a:pPr>
            <a:r>
              <a:rPr lang="en-US" sz="1900" dirty="0">
                <a:latin typeface="Calibri" panose="020F0502020204030204" pitchFamily="34" charset="0"/>
                <a:ea typeface="Calibri" panose="020F0502020204030204" pitchFamily="34" charset="0"/>
                <a:cs typeface="Times New Roman" panose="02020603050405020304" pitchFamily="18" charset="0"/>
              </a:rPr>
              <a:t>Checklist questions allow you to determine eligibility, contact us if not sure</a:t>
            </a:r>
          </a:p>
          <a:p>
            <a:pPr marL="355690" indent="-355690">
              <a:buFont typeface="Calibri" panose="020F0502020204030204" pitchFamily="34" charset="0"/>
              <a:buChar char="-"/>
              <a:tabLst>
                <a:tab pos="474254" algn="l"/>
              </a:tabLst>
            </a:pPr>
            <a:r>
              <a:rPr lang="en-US" sz="1900" dirty="0">
                <a:latin typeface="Calibri" panose="020F0502020204030204" pitchFamily="34" charset="0"/>
                <a:ea typeface="Calibri" panose="020F0502020204030204" pitchFamily="34" charset="0"/>
                <a:cs typeface="Times New Roman" panose="02020603050405020304" pitchFamily="18" charset="0"/>
              </a:rPr>
              <a:t>Hardships go directly to OSAA using the same online Eligibility Request Form</a:t>
            </a:r>
          </a:p>
          <a:p>
            <a:endParaRPr lang="en-US" sz="1100" dirty="0"/>
          </a:p>
          <a:p>
            <a:r>
              <a:rPr lang="en-US" sz="1100" b="1" u="sng" dirty="0"/>
              <a:t>Eligibility Request Form</a:t>
            </a:r>
            <a:r>
              <a:rPr lang="en-US" sz="1100" dirty="0"/>
              <a:t> – for ineligible student with circumstances beyond their control</a:t>
            </a:r>
          </a:p>
          <a:p>
            <a:pPr marL="184479" indent="-184479">
              <a:buFontTx/>
              <a:buChar char="-"/>
            </a:pPr>
            <a:r>
              <a:rPr lang="en-US" sz="1100" dirty="0"/>
              <a:t>School has to support the initial request and complete form online</a:t>
            </a:r>
          </a:p>
          <a:p>
            <a:pPr marL="184479" indent="-184479">
              <a:buFontTx/>
              <a:buChar char="-"/>
            </a:pPr>
            <a:r>
              <a:rPr lang="en-US" sz="1100" dirty="0"/>
              <a:t>All ineligible transfer requests go to your District Athletic Committee (DAC), even those with grade or on track to graduate deficiencies, DAC rules on all of it</a:t>
            </a:r>
          </a:p>
          <a:p>
            <a:pPr marL="184479" indent="-184479">
              <a:buFontTx/>
              <a:buChar char="-"/>
            </a:pPr>
            <a:r>
              <a:rPr lang="en-US" sz="1100" dirty="0"/>
              <a:t>Remember that not every student that is ineligible deserves to be eligible; circumstances beyond the control of each of the student and student’s parents</a:t>
            </a:r>
          </a:p>
          <a:p>
            <a:pPr marL="184479" indent="-184479">
              <a:buFontTx/>
              <a:buChar char="-"/>
            </a:pPr>
            <a:endParaRPr lang="en-US" sz="1100" dirty="0"/>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19</a:t>
            </a:fld>
            <a:endParaRPr lang="en-US" dirty="0"/>
          </a:p>
        </p:txBody>
      </p:sp>
    </p:spTree>
    <p:extLst>
      <p:ext uri="{BB962C8B-B14F-4D97-AF65-F5344CB8AC3E}">
        <p14:creationId xmlns:p14="http://schemas.microsoft.com/office/powerpoint/2010/main" val="352064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2</a:t>
            </a:fld>
            <a:endParaRPr lang="en-US"/>
          </a:p>
        </p:txBody>
      </p:sp>
    </p:spTree>
    <p:extLst>
      <p:ext uri="{BB962C8B-B14F-4D97-AF65-F5344CB8AC3E}">
        <p14:creationId xmlns:p14="http://schemas.microsoft.com/office/powerpoint/2010/main" val="1692416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100" b="1" u="sng" dirty="0"/>
              <a:t>Academic Hardship Requests</a:t>
            </a:r>
          </a:p>
          <a:p>
            <a:r>
              <a:rPr lang="en-US" sz="1100" dirty="0"/>
              <a:t>Academic requests come directly to the OSAA, to the Executive Director</a:t>
            </a:r>
          </a:p>
          <a:p>
            <a:pPr marL="184479" indent="-184479">
              <a:buFontTx/>
              <a:buChar char="-"/>
            </a:pPr>
            <a:r>
              <a:rPr lang="en-US" sz="1100" dirty="0"/>
              <a:t>Will work with you and the students but need to see something from them showing they are committed to getting the job done</a:t>
            </a:r>
          </a:p>
          <a:p>
            <a:pPr marL="184479" indent="-184479">
              <a:buFontTx/>
              <a:buChar char="-"/>
            </a:pPr>
            <a:endParaRPr lang="en-US" sz="1100" dirty="0"/>
          </a:p>
          <a:p>
            <a:pPr marL="184479" indent="-184479">
              <a:buFontTx/>
              <a:buChar char="-"/>
            </a:pPr>
            <a:r>
              <a:rPr lang="en-US" sz="1100" dirty="0"/>
              <a:t>1</a:t>
            </a:r>
            <a:r>
              <a:rPr lang="en-US" sz="1100" baseline="30000" dirty="0"/>
              <a:t>st</a:t>
            </a:r>
            <a:r>
              <a:rPr lang="en-US" sz="1100" dirty="0"/>
              <a:t> question asked: What did the student accomplish in summer school?</a:t>
            </a:r>
          </a:p>
          <a:p>
            <a:pPr marL="184479" indent="-184479">
              <a:buFontTx/>
              <a:buChar char="-"/>
            </a:pPr>
            <a:r>
              <a:rPr lang="en-US" sz="1100" dirty="0"/>
              <a:t>2</a:t>
            </a:r>
            <a:r>
              <a:rPr lang="en-US" sz="1100" baseline="30000" dirty="0"/>
              <a:t>nd</a:t>
            </a:r>
            <a:r>
              <a:rPr lang="en-US" sz="1100" dirty="0"/>
              <a:t> question asked: What is the plan for this student to get back on track to graduate on time?</a:t>
            </a:r>
          </a:p>
          <a:p>
            <a:pPr marL="184479" indent="-184479">
              <a:buFontTx/>
              <a:buChar char="-"/>
            </a:pPr>
            <a:endParaRPr lang="en-US" sz="1100" dirty="0"/>
          </a:p>
          <a:p>
            <a:pPr marL="184479" indent="-184479">
              <a:buFontTx/>
              <a:buChar char="-"/>
            </a:pPr>
            <a:r>
              <a:rPr lang="en-US" sz="1100" dirty="0"/>
              <a:t>Make sure the student has shown you that they are willing to put in the effort and do the work prior to sending in a hardship</a:t>
            </a:r>
          </a:p>
          <a:p>
            <a:pPr marL="184479" indent="-184479">
              <a:buFontTx/>
              <a:buChar char="-"/>
            </a:pPr>
            <a:r>
              <a:rPr lang="en-US" sz="1100" dirty="0"/>
              <a:t>We all know that participation is good for kids but handing them eligibility without them earning it, doesn’t do them any good in the long run</a:t>
            </a:r>
          </a:p>
          <a:p>
            <a:pPr marL="184479" indent="-184479">
              <a:buFontTx/>
              <a:buChar char="-"/>
            </a:pPr>
            <a:endParaRPr lang="en-US" sz="1100" dirty="0"/>
          </a:p>
          <a:p>
            <a:pPr marL="184479" indent="-184479">
              <a:buFontTx/>
              <a:buChar char="-"/>
            </a:pPr>
            <a:r>
              <a:rPr lang="en-US" sz="1100" dirty="0"/>
              <a:t>Will take you through filling out an Eligibility Request form during the regular session</a:t>
            </a:r>
          </a:p>
        </p:txBody>
      </p:sp>
      <p:sp>
        <p:nvSpPr>
          <p:cNvPr id="4" name="Header Placeholder 3"/>
          <p:cNvSpPr>
            <a:spLocks noGrp="1"/>
          </p:cNvSpPr>
          <p:nvPr>
            <p:ph type="hdr" sz="quarter" idx="10"/>
          </p:nvPr>
        </p:nvSpPr>
        <p:spPr/>
        <p:txBody>
          <a:bodyPr/>
          <a:lstStyle/>
          <a:p>
            <a:r>
              <a:rPr lang="en-US"/>
              <a:t>2018 OSAA FALL AD WORKSHOPS -                      Eligibility &amp; Transfer Session</a:t>
            </a:r>
            <a:endParaRPr lang="en-US" dirty="0"/>
          </a:p>
        </p:txBody>
      </p:sp>
      <p:sp>
        <p:nvSpPr>
          <p:cNvPr id="5" name="Slide Number Placeholder 4"/>
          <p:cNvSpPr>
            <a:spLocks noGrp="1"/>
          </p:cNvSpPr>
          <p:nvPr>
            <p:ph type="sldNum" sz="quarter" idx="11"/>
          </p:nvPr>
        </p:nvSpPr>
        <p:spPr/>
        <p:txBody>
          <a:bodyPr/>
          <a:lstStyle/>
          <a:p>
            <a:fld id="{422347DF-E129-4980-9ADD-0EAD02D7BBEF}" type="slidenum">
              <a:rPr lang="en-US" smtClean="0"/>
              <a:t>20</a:t>
            </a:fld>
            <a:endParaRPr lang="en-US" dirty="0"/>
          </a:p>
        </p:txBody>
      </p:sp>
    </p:spTree>
    <p:extLst>
      <p:ext uri="{BB962C8B-B14F-4D97-AF65-F5344CB8AC3E}">
        <p14:creationId xmlns:p14="http://schemas.microsoft.com/office/powerpoint/2010/main" val="463906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Pre-Participation Physical Exam Form</a:t>
            </a:r>
          </a:p>
          <a:p>
            <a:pPr marL="184479" indent="-184479">
              <a:buFontTx/>
              <a:buChar char="-"/>
            </a:pPr>
            <a:r>
              <a:rPr lang="en-US" dirty="0"/>
              <a:t>State law, required physical every two years grades 7-12, typically 7, 9, 11 years</a:t>
            </a:r>
          </a:p>
          <a:p>
            <a:pPr marL="184479" indent="-184479">
              <a:buFontTx/>
              <a:buChar char="-"/>
            </a:pPr>
            <a:r>
              <a:rPr lang="en-US" dirty="0"/>
              <a:t>New form adopted in April 2023 must be used for any new physicals after May 2024</a:t>
            </a:r>
          </a:p>
          <a:p>
            <a:pPr marL="184479" indent="-184479">
              <a:buFontTx/>
              <a:buChar char="-"/>
            </a:pPr>
            <a:r>
              <a:rPr lang="en-US" dirty="0"/>
              <a:t>Available in 12 languages</a:t>
            </a:r>
          </a:p>
          <a:p>
            <a:pPr marL="184479" indent="-184479">
              <a:buFontTx/>
              <a:buChar char="-"/>
            </a:pPr>
            <a:r>
              <a:rPr lang="en-US" dirty="0"/>
              <a:t>Mental health resources added (QR code)</a:t>
            </a:r>
          </a:p>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21</a:t>
            </a:fld>
            <a:endParaRPr lang="en-US"/>
          </a:p>
        </p:txBody>
      </p:sp>
    </p:spTree>
    <p:extLst>
      <p:ext uri="{BB962C8B-B14F-4D97-AF65-F5344CB8AC3E}">
        <p14:creationId xmlns:p14="http://schemas.microsoft.com/office/powerpoint/2010/main" val="237114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8a770a932_0_0: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f8a770a932_0_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pPr>
              <a:buClr>
                <a:schemeClr val="dk1"/>
              </a:buClr>
              <a:buSzPts val="1100"/>
            </a:pPr>
            <a:r>
              <a:rPr lang="en" sz="1900" i="1">
                <a:solidFill>
                  <a:srgbClr val="222222"/>
                </a:solidFill>
                <a:highlight>
                  <a:schemeClr val="lt1"/>
                </a:highlight>
              </a:rPr>
              <a:t>Good morning!</a:t>
            </a:r>
            <a:endParaRPr sz="1900" i="1">
              <a:solidFill>
                <a:srgbClr val="222222"/>
              </a:solidFill>
              <a:highlight>
                <a:schemeClr val="lt1"/>
              </a:highlight>
            </a:endParaRPr>
          </a:p>
          <a:p>
            <a:pPr>
              <a:buClr>
                <a:schemeClr val="dk1"/>
              </a:buClr>
              <a:buSzPts val="1100"/>
            </a:pPr>
            <a:endParaRPr sz="1900" i="1">
              <a:solidFill>
                <a:srgbClr val="222222"/>
              </a:solidFill>
              <a:highlight>
                <a:schemeClr val="lt1"/>
              </a:highlight>
            </a:endParaRPr>
          </a:p>
          <a:p>
            <a:pPr>
              <a:buClr>
                <a:schemeClr val="dk1"/>
              </a:buClr>
              <a:buSzPts val="1100"/>
            </a:pPr>
            <a:r>
              <a:rPr lang="en" sz="1900" i="1">
                <a:solidFill>
                  <a:srgbClr val="222222"/>
                </a:solidFill>
                <a:highlight>
                  <a:schemeClr val="lt1"/>
                </a:highlight>
              </a:rPr>
              <a:t>FinalForms turns 10 this year, in July.</a:t>
            </a:r>
            <a:endParaRPr sz="1900" i="1">
              <a:solidFill>
                <a:srgbClr val="222222"/>
              </a:solidFill>
              <a:highlight>
                <a:schemeClr val="lt1"/>
              </a:highlight>
            </a:endParaRPr>
          </a:p>
          <a:p>
            <a:pPr>
              <a:buClr>
                <a:schemeClr val="dk1"/>
              </a:buClr>
              <a:buSzPts val="1100"/>
            </a:pPr>
            <a:endParaRPr sz="1900" i="1">
              <a:solidFill>
                <a:srgbClr val="222222"/>
              </a:solidFill>
              <a:highlight>
                <a:schemeClr val="lt1"/>
              </a:highlight>
            </a:endParaRPr>
          </a:p>
          <a:p>
            <a:pPr>
              <a:buClr>
                <a:schemeClr val="dk1"/>
              </a:buClr>
              <a:buSzPts val="1100"/>
            </a:pPr>
            <a:r>
              <a:rPr lang="en" sz="1900" i="1">
                <a:solidFill>
                  <a:srgbClr val="222222"/>
                </a:solidFill>
                <a:highlight>
                  <a:schemeClr val="lt1"/>
                </a:highlight>
              </a:rPr>
              <a:t>For the first 5 or 6 years of the business, we were on a trajectory of discovery and survival. We learned a ton about our industry and the niche that we could serve, and faced down some scary times like a state mandate against us when we had just a dozen clients.</a:t>
            </a:r>
            <a:endParaRPr sz="1900" i="1">
              <a:solidFill>
                <a:srgbClr val="222222"/>
              </a:solidFill>
              <a:highlight>
                <a:schemeClr val="lt1"/>
              </a:highlight>
            </a:endParaRPr>
          </a:p>
          <a:p>
            <a:pPr>
              <a:buClr>
                <a:schemeClr val="dk1"/>
              </a:buClr>
              <a:buSzPts val="1100"/>
            </a:pPr>
            <a:endParaRPr sz="1900" i="1">
              <a:solidFill>
                <a:schemeClr val="dk1"/>
              </a:solidFill>
            </a:endParaRPr>
          </a:p>
          <a:p>
            <a:pPr>
              <a:buClr>
                <a:schemeClr val="dk1"/>
              </a:buClr>
              <a:buSzPts val="1100"/>
            </a:pPr>
            <a:r>
              <a:rPr lang="en" sz="1900" i="1">
                <a:solidFill>
                  <a:srgbClr val="222222"/>
                </a:solidFill>
                <a:highlight>
                  <a:schemeClr val="lt1"/>
                </a:highlight>
              </a:rPr>
              <a:t>The past 2-3 years, we went through adolescence. We imagined, strategized, and executed on a company structure that is sustainable and poised for rapid growth.</a:t>
            </a:r>
            <a:endParaRPr sz="1900" i="1">
              <a:solidFill>
                <a:srgbClr val="222222"/>
              </a:solidFill>
              <a:highlight>
                <a:schemeClr val="lt1"/>
              </a:highlight>
            </a:endParaRPr>
          </a:p>
          <a:p>
            <a:pPr>
              <a:buClr>
                <a:schemeClr val="dk1"/>
              </a:buClr>
              <a:buSzPts val="1100"/>
            </a:pPr>
            <a:endParaRPr sz="1900" i="1">
              <a:solidFill>
                <a:srgbClr val="222222"/>
              </a:solidFill>
              <a:highlight>
                <a:schemeClr val="lt1"/>
              </a:highlight>
            </a:endParaRPr>
          </a:p>
          <a:p>
            <a:r>
              <a:rPr lang="en" sz="1900" i="1">
                <a:solidFill>
                  <a:srgbClr val="222222"/>
                </a:solidFill>
                <a:highlight>
                  <a:schemeClr val="lt1"/>
                </a:highlight>
              </a:rPr>
              <a:t>Like a 1000 piece jigsaw puzzle, I feel we've sorted out and pieced together all the coherent sections. We've finished the mountain line, the sunset, that turtle shaped cloud, the lake, the wildflower patch, the smoky cabin, etc etc. Likewise, we have our teams, directors, org charts, SOPs, hubspot, rippling, Github, Slack, Google Drive, accounting firm, law firm, and more, all serving a purpose.</a:t>
            </a:r>
            <a:endParaRPr sz="1900" i="1">
              <a:solidFill>
                <a:srgbClr val="222222"/>
              </a:solidFill>
              <a:highlight>
                <a:schemeClr val="lt1"/>
              </a:highlight>
            </a:endParaRPr>
          </a:p>
          <a:p>
            <a:endParaRPr sz="1900" i="1">
              <a:solidFill>
                <a:srgbClr val="222222"/>
              </a:solidFill>
              <a:highlight>
                <a:schemeClr val="lt1"/>
              </a:highlight>
            </a:endParaRPr>
          </a:p>
          <a:p>
            <a:pPr>
              <a:buClr>
                <a:schemeClr val="dk1"/>
              </a:buClr>
              <a:buSzPts val="1100"/>
            </a:pPr>
            <a:r>
              <a:rPr lang="en" sz="1900" i="1">
                <a:solidFill>
                  <a:srgbClr val="222222"/>
                </a:solidFill>
                <a:highlight>
                  <a:schemeClr val="lt1"/>
                </a:highlight>
              </a:rPr>
              <a:t>In 2022, we apply the glue.</a:t>
            </a:r>
            <a:endParaRPr sz="1900" i="1">
              <a:solidFill>
                <a:srgbClr val="222222"/>
              </a:solidFill>
              <a:highlight>
                <a:schemeClr val="lt1"/>
              </a:highlight>
            </a:endParaRPr>
          </a:p>
          <a:p>
            <a:pPr>
              <a:buClr>
                <a:schemeClr val="dk1"/>
              </a:buClr>
              <a:buSzPts val="1100"/>
            </a:pPr>
            <a:endParaRPr>
              <a:solidFill>
                <a:schemeClr val="dk1"/>
              </a:solidFill>
            </a:endParaRPr>
          </a:p>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d658b813c_0_199: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d658b813c_0_199: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2b268ae09_0_0: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52b268ae09_0_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f8a770a932_0_72: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f8a770a932_0_72: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59d95844f0_0_0: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59d95844f0_0_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f8a770a932_0_84: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f8a770a932_0_84: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f8a770a932_0_78: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f8a770a932_0_78: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f8a770a932_0_90: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f8a770a932_0_90: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a:t>
            </a:fld>
            <a:endParaRPr lang="en-US"/>
          </a:p>
        </p:txBody>
      </p:sp>
    </p:spTree>
    <p:extLst>
      <p:ext uri="{BB962C8B-B14F-4D97-AF65-F5344CB8AC3E}">
        <p14:creationId xmlns:p14="http://schemas.microsoft.com/office/powerpoint/2010/main" val="9440597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f8a770a932_0_137: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1f8a770a932_0_137: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8a770a932_0_163: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8a770a932_0_163: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r>
              <a:rPr lang="en" sz="1000" b="1"/>
              <a:t>Imagine a funnel.</a:t>
            </a:r>
            <a:r>
              <a:rPr lang="en" sz="1000"/>
              <a:t> Right now, you have an unfiltered fuel intake. </a:t>
            </a:r>
            <a:r>
              <a:rPr lang="en" sz="1000" b="1"/>
              <a:t>Polluted fuel flows in… lands in your offices, an creates mountains of work.</a:t>
            </a:r>
            <a:endParaRPr sz="1000" b="1"/>
          </a:p>
          <a:p>
            <a:endParaRPr sz="1000"/>
          </a:p>
          <a:p>
            <a:r>
              <a:rPr lang="en" sz="1000"/>
              <a:t>Your member schools have problems too… They’re all...</a:t>
            </a:r>
            <a:br>
              <a:rPr lang="en" sz="1000"/>
            </a:br>
            <a:endParaRPr sz="1000"/>
          </a:p>
          <a:p>
            <a:pPr marL="474254" indent="-302995">
              <a:buSzPts val="1000"/>
              <a:buAutoNum type="arabicPeriod"/>
            </a:pPr>
            <a:r>
              <a:rPr lang="en" sz="1000"/>
              <a:t>Operating on shoestring budgets</a:t>
            </a:r>
            <a:endParaRPr sz="1000"/>
          </a:p>
          <a:p>
            <a:pPr marL="474254" indent="-302995">
              <a:buSzPts val="1000"/>
              <a:buAutoNum type="arabicPeriod"/>
            </a:pPr>
            <a:r>
              <a:rPr lang="en" sz="1000"/>
              <a:t>Working extraordinary hours</a:t>
            </a:r>
            <a:endParaRPr sz="1000"/>
          </a:p>
          <a:p>
            <a:pPr marL="474254" indent="-302995">
              <a:buSzPts val="1000"/>
              <a:buAutoNum type="arabicPeriod"/>
            </a:pPr>
            <a:r>
              <a:rPr lang="en" sz="1000"/>
              <a:t>Depending on your leadership to “tell them what to do”</a:t>
            </a:r>
            <a:endParaRPr sz="1000"/>
          </a:p>
          <a:p>
            <a:endParaRPr sz="1000"/>
          </a:p>
          <a:p>
            <a:r>
              <a:rPr lang="en" sz="1000"/>
              <a:t>As you probably realize, </a:t>
            </a:r>
            <a:r>
              <a:rPr lang="en" sz="1000" b="1"/>
              <a:t>the polluted fuel affects the satisfaction of your member schools, your employees, and, in the end, your athletes. </a:t>
            </a:r>
            <a:endParaRPr sz="1000" b="1"/>
          </a:p>
          <a:p>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5f024a097e_0_7:notes"/>
          <p:cNvSpPr>
            <a:spLocks noGrp="1" noRot="1" noChangeAspect="1"/>
          </p:cNvSpPr>
          <p:nvPr>
            <p:ph type="sldImg" idx="2"/>
          </p:nvPr>
        </p:nvSpPr>
        <p:spPr>
          <a:xfrm>
            <a:off x="428625" y="708025"/>
            <a:ext cx="6297613" cy="35417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5f024a097e_0_7:notes"/>
          <p:cNvSpPr txBox="1">
            <a:spLocks noGrp="1"/>
          </p:cNvSpPr>
          <p:nvPr>
            <p:ph type="body" idx="1"/>
          </p:nvPr>
        </p:nvSpPr>
        <p:spPr>
          <a:xfrm>
            <a:off x="715617" y="4485807"/>
            <a:ext cx="5724939" cy="4249711"/>
          </a:xfrm>
          <a:prstGeom prst="rect">
            <a:avLst/>
          </a:prstGeom>
        </p:spPr>
        <p:txBody>
          <a:bodyPr spcFirstLastPara="1" wrap="square" lIns="94835" tIns="94835" rIns="94835" bIns="94835" anchor="t" anchorCtr="0">
            <a:noAutofit/>
          </a:bodyPr>
          <a:lstStyle/>
          <a:p>
            <a:endParaRPr sz="1900" i="1"/>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33</a:t>
            </a:fld>
            <a:endParaRPr lang="en-US"/>
          </a:p>
        </p:txBody>
      </p:sp>
    </p:spTree>
    <p:extLst>
      <p:ext uri="{BB962C8B-B14F-4D97-AF65-F5344CB8AC3E}">
        <p14:creationId xmlns:p14="http://schemas.microsoft.com/office/powerpoint/2010/main" val="29193535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Calendar </a:t>
            </a:r>
          </a:p>
          <a:p>
            <a:r>
              <a:rPr lang="en-US" dirty="0"/>
              <a:t>- Sherwood Soccer</a:t>
            </a:r>
          </a:p>
          <a:p>
            <a:pPr marL="177845" indent="-177845">
              <a:buFontTx/>
              <a:buChar char="-"/>
            </a:pPr>
            <a:r>
              <a:rPr lang="en-US" dirty="0"/>
              <a:t>Football all semis and finals are on the same weekend</a:t>
            </a:r>
          </a:p>
          <a:p>
            <a:pPr marL="177845" indent="-177845">
              <a:buFontTx/>
              <a:buChar char="-"/>
            </a:pPr>
            <a:endParaRPr lang="en-US" dirty="0"/>
          </a:p>
          <a:p>
            <a:pPr marL="177845" indent="-177845">
              <a:buFontTx/>
              <a:buChar char="-"/>
            </a:pPr>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34</a:t>
            </a:fld>
            <a:endParaRPr lang="en-US"/>
          </a:p>
        </p:txBody>
      </p:sp>
    </p:spTree>
    <p:extLst>
      <p:ext uri="{BB962C8B-B14F-4D97-AF65-F5344CB8AC3E}">
        <p14:creationId xmlns:p14="http://schemas.microsoft.com/office/powerpoint/2010/main" val="4057712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35</a:t>
            </a:fld>
            <a:endParaRPr lang="en-US"/>
          </a:p>
        </p:txBody>
      </p:sp>
    </p:spTree>
    <p:extLst>
      <p:ext uri="{BB962C8B-B14F-4D97-AF65-F5344CB8AC3E}">
        <p14:creationId xmlns:p14="http://schemas.microsoft.com/office/powerpoint/2010/main" val="94502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36</a:t>
            </a:fld>
            <a:endParaRPr lang="en-US"/>
          </a:p>
        </p:txBody>
      </p:sp>
    </p:spTree>
    <p:extLst>
      <p:ext uri="{BB962C8B-B14F-4D97-AF65-F5344CB8AC3E}">
        <p14:creationId xmlns:p14="http://schemas.microsoft.com/office/powerpoint/2010/main" val="1177081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37</a:t>
            </a:fld>
            <a:endParaRPr lang="en-US"/>
          </a:p>
        </p:txBody>
      </p:sp>
    </p:spTree>
    <p:extLst>
      <p:ext uri="{BB962C8B-B14F-4D97-AF65-F5344CB8AC3E}">
        <p14:creationId xmlns:p14="http://schemas.microsoft.com/office/powerpoint/2010/main" val="42167746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38</a:t>
            </a:fld>
            <a:endParaRPr lang="en-US"/>
          </a:p>
        </p:txBody>
      </p:sp>
    </p:spTree>
    <p:extLst>
      <p:ext uri="{BB962C8B-B14F-4D97-AF65-F5344CB8AC3E}">
        <p14:creationId xmlns:p14="http://schemas.microsoft.com/office/powerpoint/2010/main" val="4174569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39</a:t>
            </a:fld>
            <a:endParaRPr lang="en-US"/>
          </a:p>
        </p:txBody>
      </p:sp>
    </p:spTree>
    <p:extLst>
      <p:ext uri="{BB962C8B-B14F-4D97-AF65-F5344CB8AC3E}">
        <p14:creationId xmlns:p14="http://schemas.microsoft.com/office/powerpoint/2010/main" val="3147701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4</a:t>
            </a:fld>
            <a:endParaRPr lang="en-US"/>
          </a:p>
        </p:txBody>
      </p:sp>
    </p:spTree>
    <p:extLst>
      <p:ext uri="{BB962C8B-B14F-4D97-AF65-F5344CB8AC3E}">
        <p14:creationId xmlns:p14="http://schemas.microsoft.com/office/powerpoint/2010/main" val="1436146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can do on a single practice day</a:t>
            </a:r>
          </a:p>
        </p:txBody>
      </p:sp>
      <p:sp>
        <p:nvSpPr>
          <p:cNvPr id="4" name="Slide Number Placeholder 3"/>
          <p:cNvSpPr>
            <a:spLocks noGrp="1"/>
          </p:cNvSpPr>
          <p:nvPr>
            <p:ph type="sldNum" sz="quarter" idx="5"/>
          </p:nvPr>
        </p:nvSpPr>
        <p:spPr/>
        <p:txBody>
          <a:bodyPr/>
          <a:lstStyle/>
          <a:p>
            <a:fld id="{76AD2C99-5C0B-47F7-AA2B-E75AAE8656D6}" type="slidenum">
              <a:rPr lang="en-US" smtClean="0"/>
              <a:t>40</a:t>
            </a:fld>
            <a:endParaRPr lang="en-US"/>
          </a:p>
        </p:txBody>
      </p:sp>
    </p:spTree>
    <p:extLst>
      <p:ext uri="{BB962C8B-B14F-4D97-AF65-F5344CB8AC3E}">
        <p14:creationId xmlns:p14="http://schemas.microsoft.com/office/powerpoint/2010/main" val="1044242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explains a “teaching session”</a:t>
            </a:r>
          </a:p>
          <a:p>
            <a:endParaRPr lang="en-US" dirty="0"/>
          </a:p>
          <a:p>
            <a:r>
              <a:rPr lang="en-US" dirty="0"/>
              <a:t>In Football, light contact with bags is allowed but Live Action situations are prohibited. Coaches are encouraged to use this “teaching session” to address offensive and defensive strategies, skill development drills and other types of team building activities that do not involve conditioning.</a:t>
            </a:r>
          </a:p>
          <a:p>
            <a:endParaRPr lang="en-US" dirty="0"/>
          </a:p>
          <a:p>
            <a:r>
              <a:rPr lang="en-US" dirty="0"/>
              <a:t>Walk throughs </a:t>
            </a:r>
          </a:p>
        </p:txBody>
      </p:sp>
      <p:sp>
        <p:nvSpPr>
          <p:cNvPr id="4" name="Slide Number Placeholder 3"/>
          <p:cNvSpPr>
            <a:spLocks noGrp="1"/>
          </p:cNvSpPr>
          <p:nvPr>
            <p:ph type="sldNum" sz="quarter" idx="5"/>
          </p:nvPr>
        </p:nvSpPr>
        <p:spPr/>
        <p:txBody>
          <a:bodyPr/>
          <a:lstStyle/>
          <a:p>
            <a:fld id="{76AD2C99-5C0B-47F7-AA2B-E75AAE8656D6}" type="slidenum">
              <a:rPr lang="en-US" smtClean="0"/>
              <a:t>41</a:t>
            </a:fld>
            <a:endParaRPr lang="en-US"/>
          </a:p>
        </p:txBody>
      </p:sp>
    </p:spTree>
    <p:extLst>
      <p:ext uri="{BB962C8B-B14F-4D97-AF65-F5344CB8AC3E}">
        <p14:creationId xmlns:p14="http://schemas.microsoft.com/office/powerpoint/2010/main" val="624545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42</a:t>
            </a:fld>
            <a:endParaRPr lang="en-US"/>
          </a:p>
        </p:txBody>
      </p:sp>
    </p:spTree>
    <p:extLst>
      <p:ext uri="{BB962C8B-B14F-4D97-AF65-F5344CB8AC3E}">
        <p14:creationId xmlns:p14="http://schemas.microsoft.com/office/powerpoint/2010/main" val="2575222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43</a:t>
            </a:fld>
            <a:endParaRPr lang="en-US"/>
          </a:p>
        </p:txBody>
      </p:sp>
    </p:spTree>
    <p:extLst>
      <p:ext uri="{BB962C8B-B14F-4D97-AF65-F5344CB8AC3E}">
        <p14:creationId xmlns:p14="http://schemas.microsoft.com/office/powerpoint/2010/main" val="2758765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44</a:t>
            </a:fld>
            <a:endParaRPr lang="en-US"/>
          </a:p>
        </p:txBody>
      </p:sp>
    </p:spTree>
    <p:extLst>
      <p:ext uri="{BB962C8B-B14F-4D97-AF65-F5344CB8AC3E}">
        <p14:creationId xmlns:p14="http://schemas.microsoft.com/office/powerpoint/2010/main" val="3719258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45</a:t>
            </a:fld>
            <a:endParaRPr lang="en-US"/>
          </a:p>
        </p:txBody>
      </p:sp>
    </p:spTree>
    <p:extLst>
      <p:ext uri="{BB962C8B-B14F-4D97-AF65-F5344CB8AC3E}">
        <p14:creationId xmlns:p14="http://schemas.microsoft.com/office/powerpoint/2010/main" val="2024040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46</a:t>
            </a:fld>
            <a:endParaRPr lang="en-US"/>
          </a:p>
        </p:txBody>
      </p:sp>
    </p:spTree>
    <p:extLst>
      <p:ext uri="{BB962C8B-B14F-4D97-AF65-F5344CB8AC3E}">
        <p14:creationId xmlns:p14="http://schemas.microsoft.com/office/powerpoint/2010/main" val="1043314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47</a:t>
            </a:fld>
            <a:endParaRPr lang="en-US"/>
          </a:p>
        </p:txBody>
      </p:sp>
    </p:spTree>
    <p:extLst>
      <p:ext uri="{BB962C8B-B14F-4D97-AF65-F5344CB8AC3E}">
        <p14:creationId xmlns:p14="http://schemas.microsoft.com/office/powerpoint/2010/main" val="26971176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solidFill>
                  <a:srgbClr val="000000"/>
                </a:solidFill>
                <a:latin typeface="Calibri" panose="020F0502020204030204" pitchFamily="34" charset="0"/>
              </a:rPr>
              <a:t>While pushing off from the pitching plate both feet may be disengaged from the playing surface as long as they remain within the 24-inch width of the pitching plate and do not create a replant of the pivot foot resulting in the pitcher being further away from the pitcher’s plate. Pushing off with the pivot foot from a place other than the pitcher's plate resulting in the non-pivot foot becoming closer to home plate is illegal. </a:t>
            </a:r>
          </a:p>
          <a:p>
            <a:r>
              <a:rPr lang="en-US" sz="1900" dirty="0">
                <a:solidFill>
                  <a:srgbClr val="000000"/>
                </a:solidFill>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48</a:t>
            </a:fld>
            <a:endParaRPr lang="en-US"/>
          </a:p>
        </p:txBody>
      </p:sp>
    </p:spTree>
    <p:extLst>
      <p:ext uri="{BB962C8B-B14F-4D97-AF65-F5344CB8AC3E}">
        <p14:creationId xmlns:p14="http://schemas.microsoft.com/office/powerpoint/2010/main" val="15248079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the EB to clarify our role with emerging sports </a:t>
            </a:r>
          </a:p>
          <a:p>
            <a:r>
              <a:rPr lang="en-US" dirty="0"/>
              <a:t>Boys Volleyball: Going to DA in October to be voted in as an Emerging Sport </a:t>
            </a:r>
          </a:p>
          <a:p>
            <a:r>
              <a:rPr lang="en-US" dirty="0"/>
              <a:t>Girls Flag:  teams in spring 2023, looking to expand in spring 2024. Uniform stipend provided by Nike. Contact Kelly for more information</a:t>
            </a:r>
          </a:p>
          <a:p>
            <a:r>
              <a:rPr lang="en-US" dirty="0"/>
              <a:t>Esports: OSAA has a preferred partner if you are interested – contact OSAA</a:t>
            </a:r>
          </a:p>
          <a:p>
            <a:endParaRPr lang="en-US" dirty="0"/>
          </a:p>
          <a:p>
            <a:r>
              <a:rPr lang="en-US" dirty="0"/>
              <a:t>Special Olympics will be adding Unified Track and Field – more information to come Webinar</a:t>
            </a:r>
          </a:p>
        </p:txBody>
      </p:sp>
      <p:sp>
        <p:nvSpPr>
          <p:cNvPr id="4" name="Slide Number Placeholder 3"/>
          <p:cNvSpPr>
            <a:spLocks noGrp="1"/>
          </p:cNvSpPr>
          <p:nvPr>
            <p:ph type="sldNum" sz="quarter" idx="5"/>
          </p:nvPr>
        </p:nvSpPr>
        <p:spPr/>
        <p:txBody>
          <a:bodyPr/>
          <a:lstStyle/>
          <a:p>
            <a:fld id="{76AD2C99-5C0B-47F7-AA2B-E75AAE8656D6}" type="slidenum">
              <a:rPr lang="en-US" smtClean="0"/>
              <a:t>49</a:t>
            </a:fld>
            <a:endParaRPr lang="en-US"/>
          </a:p>
        </p:txBody>
      </p:sp>
    </p:spTree>
    <p:extLst>
      <p:ext uri="{BB962C8B-B14F-4D97-AF65-F5344CB8AC3E}">
        <p14:creationId xmlns:p14="http://schemas.microsoft.com/office/powerpoint/2010/main" val="3248762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5</a:t>
            </a:fld>
            <a:endParaRPr lang="en-US"/>
          </a:p>
        </p:txBody>
      </p:sp>
    </p:spTree>
    <p:extLst>
      <p:ext uri="{BB962C8B-B14F-4D97-AF65-F5344CB8AC3E}">
        <p14:creationId xmlns:p14="http://schemas.microsoft.com/office/powerpoint/2010/main" val="26606763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50</a:t>
            </a:fld>
            <a:endParaRPr lang="en-US"/>
          </a:p>
        </p:txBody>
      </p:sp>
    </p:spTree>
    <p:extLst>
      <p:ext uri="{BB962C8B-B14F-4D97-AF65-F5344CB8AC3E}">
        <p14:creationId xmlns:p14="http://schemas.microsoft.com/office/powerpoint/2010/main" val="1051422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51</a:t>
            </a:fld>
            <a:endParaRPr lang="en-US"/>
          </a:p>
        </p:txBody>
      </p:sp>
    </p:spTree>
    <p:extLst>
      <p:ext uri="{BB962C8B-B14F-4D97-AF65-F5344CB8AC3E}">
        <p14:creationId xmlns:p14="http://schemas.microsoft.com/office/powerpoint/2010/main" val="1848954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52</a:t>
            </a:fld>
            <a:endParaRPr lang="en-US"/>
          </a:p>
        </p:txBody>
      </p:sp>
    </p:spTree>
    <p:extLst>
      <p:ext uri="{BB962C8B-B14F-4D97-AF65-F5344CB8AC3E}">
        <p14:creationId xmlns:p14="http://schemas.microsoft.com/office/powerpoint/2010/main" val="2265880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a:xfrm>
            <a:off x="239260" y="4021979"/>
            <a:ext cx="7210940" cy="5693598"/>
          </a:xfrm>
        </p:spPr>
        <p:txBody>
          <a:bodyPr/>
          <a:lstStyle/>
          <a:p>
            <a:endParaRPr lang="en-US" sz="1100"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53</a:t>
            </a:fld>
            <a:endParaRPr lang="en-US" dirty="0"/>
          </a:p>
        </p:txBody>
      </p:sp>
    </p:spTree>
    <p:extLst>
      <p:ext uri="{BB962C8B-B14F-4D97-AF65-F5344CB8AC3E}">
        <p14:creationId xmlns:p14="http://schemas.microsoft.com/office/powerpoint/2010/main" val="3752390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a:xfrm>
            <a:off x="239260" y="4021979"/>
            <a:ext cx="7210940" cy="5693598"/>
          </a:xfrm>
        </p:spPr>
        <p:txBody>
          <a:bodyPr/>
          <a:lstStyle/>
          <a:p>
            <a:endParaRPr lang="en-US" sz="1100"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54</a:t>
            </a:fld>
            <a:endParaRPr lang="en-US" dirty="0"/>
          </a:p>
        </p:txBody>
      </p:sp>
    </p:spTree>
    <p:extLst>
      <p:ext uri="{BB962C8B-B14F-4D97-AF65-F5344CB8AC3E}">
        <p14:creationId xmlns:p14="http://schemas.microsoft.com/office/powerpoint/2010/main" val="9394641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be more information in the coming days regarding the Emergency Action Campaign</a:t>
            </a:r>
          </a:p>
          <a:p>
            <a:r>
              <a:rPr lang="en-US" dirty="0"/>
              <a:t>	- emphasis on the ACTION piece of it</a:t>
            </a:r>
          </a:p>
          <a:p>
            <a:r>
              <a:rPr lang="en-US" dirty="0"/>
              <a:t>Attachment includes the Sports Medicine Reminders that includes links to our guidelines and policies</a:t>
            </a:r>
          </a:p>
          <a:p>
            <a:pPr marL="171450" indent="-171450">
              <a:buFontTx/>
              <a:buChar char="-"/>
            </a:pPr>
            <a:r>
              <a:rPr lang="en-US" dirty="0"/>
              <a:t>Kris will cover subscribing to the Heat Index Alerts </a:t>
            </a:r>
          </a:p>
          <a:p>
            <a:pPr marL="171450" indent="-171450">
              <a:buFontTx/>
              <a:buChar char="-"/>
            </a:pPr>
            <a:r>
              <a:rPr lang="en-US" dirty="0" err="1"/>
              <a:t>AirNow</a:t>
            </a:r>
            <a:r>
              <a:rPr lang="en-US" dirty="0"/>
              <a:t> Fire and Smoke Map, </a:t>
            </a:r>
            <a:r>
              <a:rPr lang="en-US" dirty="0" err="1"/>
              <a:t>OregonAir</a:t>
            </a:r>
            <a:r>
              <a:rPr lang="en-US" dirty="0"/>
              <a:t> app on your phone 151 and above – no </a:t>
            </a:r>
            <a:r>
              <a:rPr lang="en-US"/>
              <a:t>outdoor participation</a:t>
            </a:r>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55</a:t>
            </a:fld>
            <a:endParaRPr lang="en-US"/>
          </a:p>
        </p:txBody>
      </p:sp>
    </p:spTree>
    <p:extLst>
      <p:ext uri="{BB962C8B-B14F-4D97-AF65-F5344CB8AC3E}">
        <p14:creationId xmlns:p14="http://schemas.microsoft.com/office/powerpoint/2010/main" val="2531242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56</a:t>
            </a:fld>
            <a:endParaRPr lang="en-US"/>
          </a:p>
        </p:txBody>
      </p:sp>
    </p:spTree>
    <p:extLst>
      <p:ext uri="{BB962C8B-B14F-4D97-AF65-F5344CB8AC3E}">
        <p14:creationId xmlns:p14="http://schemas.microsoft.com/office/powerpoint/2010/main" val="14657762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Update with GoFan + Network logos</a:t>
            </a:r>
          </a:p>
          <a:p>
            <a:endParaRPr lang="en-US" dirty="0"/>
          </a:p>
        </p:txBody>
      </p:sp>
      <p:sp>
        <p:nvSpPr>
          <p:cNvPr id="4" name="Slide Number Placeholder 3"/>
          <p:cNvSpPr>
            <a:spLocks noGrp="1"/>
          </p:cNvSpPr>
          <p:nvPr>
            <p:ph type="sldNum" sz="quarter" idx="5"/>
          </p:nvPr>
        </p:nvSpPr>
        <p:spPr/>
        <p:txBody>
          <a:bodyPr/>
          <a:lstStyle/>
          <a:p>
            <a:pPr defTabSz="948507">
              <a:defRPr/>
            </a:pPr>
            <a:fld id="{9B4B4014-C0D6-BC43-8D35-F89BDEB4DCB1}" type="slidenum">
              <a:rPr lang="en-US">
                <a:solidFill>
                  <a:prstClr val="black"/>
                </a:solidFill>
                <a:latin typeface="Calibri" panose="020F0502020204030204"/>
              </a:rPr>
              <a:pPr defTabSz="948507">
                <a:defRPr/>
              </a:pPr>
              <a:t>57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350134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9B4B4014-C0D6-BC43-8D35-F89BDEB4DCB1}" type="slidenum">
              <a:rPr lang="en-US">
                <a:solidFill>
                  <a:prstClr val="black"/>
                </a:solidFill>
                <a:latin typeface="Montserrat Medium" pitchFamily="2" charset="77"/>
              </a:rPr>
              <a:pPr defTabSz="474254">
                <a:defRPr/>
              </a:pPr>
              <a:t>58</a:t>
            </a:fld>
            <a:endParaRPr lang="en-US" dirty="0">
              <a:solidFill>
                <a:prstClr val="black"/>
              </a:solidFill>
              <a:latin typeface="Montserrat Medium" pitchFamily="2" charset="77"/>
            </a:endParaRPr>
          </a:p>
        </p:txBody>
      </p:sp>
    </p:spTree>
    <p:extLst>
      <p:ext uri="{BB962C8B-B14F-4D97-AF65-F5344CB8AC3E}">
        <p14:creationId xmlns:p14="http://schemas.microsoft.com/office/powerpoint/2010/main" val="3086079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9B4B4014-C0D6-BC43-8D35-F89BDEB4DCB1}" type="slidenum">
              <a:rPr lang="en-US">
                <a:solidFill>
                  <a:prstClr val="black"/>
                </a:solidFill>
                <a:latin typeface="Montserrat Medium" pitchFamily="2" charset="77"/>
              </a:rPr>
              <a:pPr defTabSz="474254">
                <a:defRPr/>
              </a:pPr>
              <a:t>59</a:t>
            </a:fld>
            <a:endParaRPr lang="en-US" dirty="0">
              <a:solidFill>
                <a:prstClr val="black"/>
              </a:solidFill>
              <a:latin typeface="Montserrat Medium" pitchFamily="2" charset="77"/>
            </a:endParaRPr>
          </a:p>
        </p:txBody>
      </p:sp>
    </p:spTree>
    <p:extLst>
      <p:ext uri="{BB962C8B-B14F-4D97-AF65-F5344CB8AC3E}">
        <p14:creationId xmlns:p14="http://schemas.microsoft.com/office/powerpoint/2010/main" val="302122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p:txBody>
          <a:bodyPr/>
          <a:lstStyle/>
          <a:p>
            <a:pPr marL="177845" indent="-177845">
              <a:buFontTx/>
              <a:buChar char="-"/>
            </a:pPr>
            <a:endParaRPr lang="en-US" sz="1100"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6</a:t>
            </a:fld>
            <a:endParaRPr lang="en-US" dirty="0"/>
          </a:p>
        </p:txBody>
      </p:sp>
    </p:spTree>
    <p:extLst>
      <p:ext uri="{BB962C8B-B14F-4D97-AF65-F5344CB8AC3E}">
        <p14:creationId xmlns:p14="http://schemas.microsoft.com/office/powerpoint/2010/main" val="26388657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9B4B4014-C0D6-BC43-8D35-F89BDEB4DCB1}" type="slidenum">
              <a:rPr lang="en-US">
                <a:solidFill>
                  <a:prstClr val="black"/>
                </a:solidFill>
                <a:latin typeface="Montserrat Medium" pitchFamily="2" charset="77"/>
              </a:rPr>
              <a:pPr defTabSz="474254">
                <a:defRPr/>
              </a:pPr>
              <a:t>60</a:t>
            </a:fld>
            <a:endParaRPr lang="en-US" dirty="0">
              <a:solidFill>
                <a:prstClr val="black"/>
              </a:solidFill>
              <a:latin typeface="Montserrat Medium" pitchFamily="2" charset="77"/>
            </a:endParaRPr>
          </a:p>
        </p:txBody>
      </p:sp>
    </p:spTree>
    <p:extLst>
      <p:ext uri="{BB962C8B-B14F-4D97-AF65-F5344CB8AC3E}">
        <p14:creationId xmlns:p14="http://schemas.microsoft.com/office/powerpoint/2010/main" val="10270790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9B4B4014-C0D6-BC43-8D35-F89BDEB4DCB1}" type="slidenum">
              <a:rPr lang="en-US">
                <a:solidFill>
                  <a:prstClr val="black"/>
                </a:solidFill>
                <a:latin typeface="Montserrat Medium" pitchFamily="2" charset="77"/>
              </a:rPr>
              <a:pPr defTabSz="474254">
                <a:defRPr/>
              </a:pPr>
              <a:t>61</a:t>
            </a:fld>
            <a:endParaRPr lang="en-US" dirty="0">
              <a:solidFill>
                <a:prstClr val="black"/>
              </a:solidFill>
              <a:latin typeface="Montserrat Medium" pitchFamily="2" charset="77"/>
            </a:endParaRPr>
          </a:p>
        </p:txBody>
      </p:sp>
    </p:spTree>
    <p:extLst>
      <p:ext uri="{BB962C8B-B14F-4D97-AF65-F5344CB8AC3E}">
        <p14:creationId xmlns:p14="http://schemas.microsoft.com/office/powerpoint/2010/main" val="26598078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4254">
              <a:defRPr/>
            </a:pPr>
            <a:fld id="{9B4B4014-C0D6-BC43-8D35-F89BDEB4DCB1}" type="slidenum">
              <a:rPr lang="en-US">
                <a:solidFill>
                  <a:prstClr val="black"/>
                </a:solidFill>
                <a:latin typeface="Montserrat Medium" pitchFamily="2" charset="77"/>
              </a:rPr>
              <a:pPr defTabSz="474254">
                <a:defRPr/>
              </a:pPr>
              <a:t>62</a:t>
            </a:fld>
            <a:endParaRPr lang="en-US" dirty="0">
              <a:solidFill>
                <a:prstClr val="black"/>
              </a:solidFill>
              <a:latin typeface="Montserrat Medium" pitchFamily="2" charset="77"/>
            </a:endParaRPr>
          </a:p>
        </p:txBody>
      </p:sp>
    </p:spTree>
    <p:extLst>
      <p:ext uri="{BB962C8B-B14F-4D97-AF65-F5344CB8AC3E}">
        <p14:creationId xmlns:p14="http://schemas.microsoft.com/office/powerpoint/2010/main" val="980752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63</a:t>
            </a:fld>
            <a:endParaRPr lang="en-US"/>
          </a:p>
        </p:txBody>
      </p:sp>
    </p:spTree>
    <p:extLst>
      <p:ext uri="{BB962C8B-B14F-4D97-AF65-F5344CB8AC3E}">
        <p14:creationId xmlns:p14="http://schemas.microsoft.com/office/powerpoint/2010/main" val="38363316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64</a:t>
            </a:fld>
            <a:endParaRPr lang="en-US"/>
          </a:p>
        </p:txBody>
      </p:sp>
    </p:spTree>
    <p:extLst>
      <p:ext uri="{BB962C8B-B14F-4D97-AF65-F5344CB8AC3E}">
        <p14:creationId xmlns:p14="http://schemas.microsoft.com/office/powerpoint/2010/main" val="20379713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65</a:t>
            </a:fld>
            <a:endParaRPr lang="en-US" dirty="0"/>
          </a:p>
        </p:txBody>
      </p:sp>
    </p:spTree>
    <p:extLst>
      <p:ext uri="{BB962C8B-B14F-4D97-AF65-F5344CB8AC3E}">
        <p14:creationId xmlns:p14="http://schemas.microsoft.com/office/powerpoint/2010/main" val="10799151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66</a:t>
            </a:fld>
            <a:endParaRPr lang="en-US"/>
          </a:p>
        </p:txBody>
      </p:sp>
    </p:spTree>
    <p:extLst>
      <p:ext uri="{BB962C8B-B14F-4D97-AF65-F5344CB8AC3E}">
        <p14:creationId xmlns:p14="http://schemas.microsoft.com/office/powerpoint/2010/main" val="412173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642938"/>
            <a:ext cx="5711825" cy="3213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67</a:t>
            </a:fld>
            <a:endParaRPr lang="en-US" dirty="0"/>
          </a:p>
        </p:txBody>
      </p:sp>
    </p:spTree>
    <p:extLst>
      <p:ext uri="{BB962C8B-B14F-4D97-AF65-F5344CB8AC3E}">
        <p14:creationId xmlns:p14="http://schemas.microsoft.com/office/powerpoint/2010/main" val="33630993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68</a:t>
            </a:fld>
            <a:endParaRPr lang="en-US" dirty="0"/>
          </a:p>
        </p:txBody>
      </p:sp>
    </p:spTree>
    <p:extLst>
      <p:ext uri="{BB962C8B-B14F-4D97-AF65-F5344CB8AC3E}">
        <p14:creationId xmlns:p14="http://schemas.microsoft.com/office/powerpoint/2010/main" val="3688337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69</a:t>
            </a:fld>
            <a:endParaRPr lang="en-US" dirty="0"/>
          </a:p>
        </p:txBody>
      </p:sp>
    </p:spTree>
    <p:extLst>
      <p:ext uri="{BB962C8B-B14F-4D97-AF65-F5344CB8AC3E}">
        <p14:creationId xmlns:p14="http://schemas.microsoft.com/office/powerpoint/2010/main" val="111152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7</a:t>
            </a:fld>
            <a:endParaRPr lang="en-US"/>
          </a:p>
        </p:txBody>
      </p:sp>
    </p:spTree>
    <p:extLst>
      <p:ext uri="{BB962C8B-B14F-4D97-AF65-F5344CB8AC3E}">
        <p14:creationId xmlns:p14="http://schemas.microsoft.com/office/powerpoint/2010/main" val="15929141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70</a:t>
            </a:fld>
            <a:endParaRPr lang="en-US" dirty="0"/>
          </a:p>
        </p:txBody>
      </p:sp>
    </p:spTree>
    <p:extLst>
      <p:ext uri="{BB962C8B-B14F-4D97-AF65-F5344CB8AC3E}">
        <p14:creationId xmlns:p14="http://schemas.microsoft.com/office/powerpoint/2010/main" val="39826821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71</a:t>
            </a:fld>
            <a:endParaRPr lang="en-US" dirty="0"/>
          </a:p>
        </p:txBody>
      </p:sp>
    </p:spTree>
    <p:extLst>
      <p:ext uri="{BB962C8B-B14F-4D97-AF65-F5344CB8AC3E}">
        <p14:creationId xmlns:p14="http://schemas.microsoft.com/office/powerpoint/2010/main" val="32592170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72</a:t>
            </a:fld>
            <a:endParaRPr lang="en-US" dirty="0"/>
          </a:p>
        </p:txBody>
      </p:sp>
    </p:spTree>
    <p:extLst>
      <p:ext uri="{BB962C8B-B14F-4D97-AF65-F5344CB8AC3E}">
        <p14:creationId xmlns:p14="http://schemas.microsoft.com/office/powerpoint/2010/main" val="32669862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73</a:t>
            </a:fld>
            <a:endParaRPr lang="en-US" dirty="0"/>
          </a:p>
        </p:txBody>
      </p:sp>
    </p:spTree>
    <p:extLst>
      <p:ext uri="{BB962C8B-B14F-4D97-AF65-F5344CB8AC3E}">
        <p14:creationId xmlns:p14="http://schemas.microsoft.com/office/powerpoint/2010/main" val="40210607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74</a:t>
            </a:fld>
            <a:endParaRPr lang="en-US" dirty="0"/>
          </a:p>
        </p:txBody>
      </p:sp>
    </p:spTree>
    <p:extLst>
      <p:ext uri="{BB962C8B-B14F-4D97-AF65-F5344CB8AC3E}">
        <p14:creationId xmlns:p14="http://schemas.microsoft.com/office/powerpoint/2010/main" val="145020444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75</a:t>
            </a:fld>
            <a:endParaRPr lang="en-US" dirty="0"/>
          </a:p>
        </p:txBody>
      </p:sp>
    </p:spTree>
    <p:extLst>
      <p:ext uri="{BB962C8B-B14F-4D97-AF65-F5344CB8AC3E}">
        <p14:creationId xmlns:p14="http://schemas.microsoft.com/office/powerpoint/2010/main" val="13773361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76</a:t>
            </a:fld>
            <a:endParaRPr lang="en-US" dirty="0"/>
          </a:p>
        </p:txBody>
      </p:sp>
    </p:spTree>
    <p:extLst>
      <p:ext uri="{BB962C8B-B14F-4D97-AF65-F5344CB8AC3E}">
        <p14:creationId xmlns:p14="http://schemas.microsoft.com/office/powerpoint/2010/main" val="54451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77</a:t>
            </a:fld>
            <a:endParaRPr lang="en-US"/>
          </a:p>
        </p:txBody>
      </p:sp>
    </p:spTree>
    <p:extLst>
      <p:ext uri="{BB962C8B-B14F-4D97-AF65-F5344CB8AC3E}">
        <p14:creationId xmlns:p14="http://schemas.microsoft.com/office/powerpoint/2010/main" val="135377328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78</a:t>
            </a:fld>
            <a:endParaRPr lang="en-US" dirty="0"/>
          </a:p>
        </p:txBody>
      </p:sp>
    </p:spTree>
    <p:extLst>
      <p:ext uri="{BB962C8B-B14F-4D97-AF65-F5344CB8AC3E}">
        <p14:creationId xmlns:p14="http://schemas.microsoft.com/office/powerpoint/2010/main" val="2827966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79</a:t>
            </a:fld>
            <a:endParaRPr lang="en-US" dirty="0"/>
          </a:p>
        </p:txBody>
      </p:sp>
    </p:spTree>
    <p:extLst>
      <p:ext uri="{BB962C8B-B14F-4D97-AF65-F5344CB8AC3E}">
        <p14:creationId xmlns:p14="http://schemas.microsoft.com/office/powerpoint/2010/main" val="106346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8</a:t>
            </a:fld>
            <a:endParaRPr lang="en-US"/>
          </a:p>
        </p:txBody>
      </p:sp>
    </p:spTree>
    <p:extLst>
      <p:ext uri="{BB962C8B-B14F-4D97-AF65-F5344CB8AC3E}">
        <p14:creationId xmlns:p14="http://schemas.microsoft.com/office/powerpoint/2010/main" val="1106165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80</a:t>
            </a:fld>
            <a:endParaRPr lang="en-US" dirty="0"/>
          </a:p>
        </p:txBody>
      </p:sp>
    </p:spTree>
    <p:extLst>
      <p:ext uri="{BB962C8B-B14F-4D97-AF65-F5344CB8AC3E}">
        <p14:creationId xmlns:p14="http://schemas.microsoft.com/office/powerpoint/2010/main" val="32816030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81</a:t>
            </a:fld>
            <a:endParaRPr lang="en-US" dirty="0"/>
          </a:p>
        </p:txBody>
      </p:sp>
    </p:spTree>
    <p:extLst>
      <p:ext uri="{BB962C8B-B14F-4D97-AF65-F5344CB8AC3E}">
        <p14:creationId xmlns:p14="http://schemas.microsoft.com/office/powerpoint/2010/main" val="38938108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82</a:t>
            </a:fld>
            <a:endParaRPr lang="en-US" dirty="0"/>
          </a:p>
        </p:txBody>
      </p:sp>
    </p:spTree>
    <p:extLst>
      <p:ext uri="{BB962C8B-B14F-4D97-AF65-F5344CB8AC3E}">
        <p14:creationId xmlns:p14="http://schemas.microsoft.com/office/powerpoint/2010/main" val="41047805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647700"/>
            <a:ext cx="5761038"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2018 OSAA FALL AD WORKSHOPS</a:t>
            </a:r>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2347DF-E129-4980-9ADD-0EAD02D7BBEF}" type="slidenum">
              <a:rPr lang="en-US" smtClean="0"/>
              <a:t>83</a:t>
            </a:fld>
            <a:endParaRPr lang="en-US" dirty="0"/>
          </a:p>
        </p:txBody>
      </p:sp>
    </p:spTree>
    <p:extLst>
      <p:ext uri="{BB962C8B-B14F-4D97-AF65-F5344CB8AC3E}">
        <p14:creationId xmlns:p14="http://schemas.microsoft.com/office/powerpoint/2010/main" val="37699525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D2C99-5C0B-47F7-AA2B-E75AAE8656D6}" type="slidenum">
              <a:rPr lang="en-US" smtClean="0"/>
              <a:t>84</a:t>
            </a:fld>
            <a:endParaRPr lang="en-US"/>
          </a:p>
        </p:txBody>
      </p:sp>
    </p:spTree>
    <p:extLst>
      <p:ext uri="{BB962C8B-B14F-4D97-AF65-F5344CB8AC3E}">
        <p14:creationId xmlns:p14="http://schemas.microsoft.com/office/powerpoint/2010/main" val="1227038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AD2C99-5C0B-47F7-AA2B-E75AAE8656D6}" type="slidenum">
              <a:rPr lang="en-US" smtClean="0"/>
              <a:t>9</a:t>
            </a:fld>
            <a:endParaRPr lang="en-US"/>
          </a:p>
        </p:txBody>
      </p:sp>
    </p:spTree>
    <p:extLst>
      <p:ext uri="{BB962C8B-B14F-4D97-AF65-F5344CB8AC3E}">
        <p14:creationId xmlns:p14="http://schemas.microsoft.com/office/powerpoint/2010/main" val="2057444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ADF041-D3E6-4D5D-A3BD-AE5CD7B06190}"/>
              </a:ext>
            </a:extLst>
          </p:cNvPr>
          <p:cNvPicPr>
            <a:picLocks noChangeAspect="1"/>
          </p:cNvPicPr>
          <p:nvPr userDrawn="1"/>
        </p:nvPicPr>
        <p:blipFill>
          <a:blip r:embed="rId2"/>
          <a:srcRect/>
          <a:stretch/>
        </p:blipFill>
        <p:spPr>
          <a:xfrm>
            <a:off x="7850508" y="210917"/>
            <a:ext cx="3962244" cy="3962244"/>
          </a:xfrm>
          <a:prstGeom prst="rect">
            <a:avLst/>
          </a:prstGeom>
        </p:spPr>
      </p:pic>
    </p:spTree>
    <p:extLst>
      <p:ext uri="{BB962C8B-B14F-4D97-AF65-F5344CB8AC3E}">
        <p14:creationId xmlns:p14="http://schemas.microsoft.com/office/powerpoint/2010/main" val="102422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24507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865EBA3-2557-714C-9290-D92DFE1C10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44142" y="-11922"/>
            <a:ext cx="12480284" cy="3050557"/>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650952" y="4646730"/>
            <a:ext cx="1385315" cy="430887"/>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205B"/>
                </a:solidFill>
                <a:effectLst/>
                <a:uLnTx/>
                <a:uFillTx/>
                <a:latin typeface="Calibri"/>
                <a:ea typeface="+mn-ea"/>
                <a:cs typeface="Arial" charset="0"/>
              </a:rPr>
              <a:t>Oregon School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205B"/>
                </a:solidFill>
                <a:effectLst/>
                <a:uLnTx/>
                <a:uFillTx/>
                <a:latin typeface="Calibri"/>
                <a:ea typeface="+mn-ea"/>
                <a:cs typeface="Arial" charset="0"/>
              </a:rPr>
              <a:t>Activities Association</a:t>
            </a:r>
          </a:p>
        </p:txBody>
      </p:sp>
      <p:pic>
        <p:nvPicPr>
          <p:cNvPr id="13" name="Picture 12">
            <a:extLst>
              <a:ext uri="{FF2B5EF4-FFF2-40B4-BE49-F238E27FC236}">
                <a16:creationId xmlns:a16="http://schemas.microsoft.com/office/drawing/2014/main" id="{FA5DAA2C-5AE1-49C9-9B6D-8287738C734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51798" y="5287402"/>
            <a:ext cx="1235909" cy="1235909"/>
          </a:xfrm>
          <a:prstGeom prst="rect">
            <a:avLst/>
          </a:prstGeom>
        </p:spPr>
      </p:pic>
    </p:spTree>
    <p:extLst>
      <p:ext uri="{BB962C8B-B14F-4D97-AF65-F5344CB8AC3E}">
        <p14:creationId xmlns:p14="http://schemas.microsoft.com/office/powerpoint/2010/main" val="106747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www.osaa.org</a:t>
            </a: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1232355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ADF041-D3E6-4D5D-A3BD-AE5CD7B061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480354" y="4957446"/>
            <a:ext cx="1260256" cy="1260256"/>
          </a:xfrm>
          <a:prstGeom prst="rect">
            <a:avLst/>
          </a:prstGeom>
        </p:spPr>
      </p:pic>
    </p:spTree>
    <p:extLst>
      <p:ext uri="{BB962C8B-B14F-4D97-AF65-F5344CB8AC3E}">
        <p14:creationId xmlns:p14="http://schemas.microsoft.com/office/powerpoint/2010/main" val="899037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7713DC-30C4-4EB6-933B-B35831C7F71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14B56"/>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31FA01-9D33-4534-80B3-5D3504E709E0}"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1693403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97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395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2308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50606F5C-0399-D244-9724-4158E75D26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677" y="1877863"/>
            <a:ext cx="1203807" cy="1402081"/>
          </a:xfrm>
          <a:prstGeom prst="rect">
            <a:avLst/>
          </a:prstGeom>
        </p:spPr>
      </p:pic>
      <p:sp>
        <p:nvSpPr>
          <p:cNvPr id="16" name="Text Placeholder 15">
            <a:extLst>
              <a:ext uri="{FF2B5EF4-FFF2-40B4-BE49-F238E27FC236}">
                <a16:creationId xmlns:a16="http://schemas.microsoft.com/office/drawing/2014/main" id="{F756E748-578D-3B43-BFA5-CBE04D45DD8A}"/>
              </a:ext>
            </a:extLst>
          </p:cNvPr>
          <p:cNvSpPr>
            <a:spLocks noGrp="1"/>
          </p:cNvSpPr>
          <p:nvPr>
            <p:ph type="body" sz="quarter" idx="10" hasCustomPrompt="1"/>
          </p:nvPr>
        </p:nvSpPr>
        <p:spPr>
          <a:xfrm>
            <a:off x="822565" y="3867439"/>
            <a:ext cx="10447338" cy="2193925"/>
          </a:xfrm>
        </p:spPr>
        <p:txBody>
          <a:bodyPr/>
          <a:lstStyle>
            <a:lvl1pPr marL="0" indent="0">
              <a:buNone/>
              <a:defRPr spc="0">
                <a:solidFill>
                  <a:schemeClr val="bg1"/>
                </a:solidFill>
              </a:defRPr>
            </a:lvl1pPr>
          </a:lstStyle>
          <a:p>
            <a:pPr>
              <a:lnSpc>
                <a:spcPct val="100000"/>
              </a:lnSpc>
            </a:pPr>
            <a:r>
              <a:rPr lang="en-US" sz="3600" dirty="0">
                <a:solidFill>
                  <a:schemeClr val="bg1"/>
                </a:solidFill>
                <a:latin typeface="Montserrat Medium" pitchFamily="2" charset="77"/>
              </a:rPr>
              <a:t>NFHS Network is a high school </a:t>
            </a:r>
            <a:br>
              <a:rPr lang="en-US" sz="3600" dirty="0">
                <a:solidFill>
                  <a:schemeClr val="bg1"/>
                </a:solidFill>
                <a:latin typeface="Montserrat Medium" pitchFamily="2" charset="77"/>
              </a:rPr>
            </a:br>
            <a:r>
              <a:rPr lang="en-US" sz="3600" dirty="0">
                <a:solidFill>
                  <a:schemeClr val="bg1"/>
                </a:solidFill>
                <a:latin typeface="Montserrat Medium" pitchFamily="2" charset="77"/>
              </a:rPr>
              <a:t>sports broadcasting service working </a:t>
            </a:r>
            <a:br>
              <a:rPr lang="en-US" sz="3600" dirty="0">
                <a:solidFill>
                  <a:schemeClr val="bg1"/>
                </a:solidFill>
                <a:latin typeface="Montserrat Medium" pitchFamily="2" charset="77"/>
              </a:rPr>
            </a:br>
            <a:r>
              <a:rPr lang="en-US" sz="3600" dirty="0">
                <a:solidFill>
                  <a:schemeClr val="bg1"/>
                </a:solidFill>
                <a:latin typeface="Montserrat Medium" pitchFamily="2" charset="77"/>
              </a:rPr>
              <a:t>with over 20,000+ school and state </a:t>
            </a:r>
            <a:br>
              <a:rPr lang="en-US" sz="3600" dirty="0">
                <a:solidFill>
                  <a:schemeClr val="bg1"/>
                </a:solidFill>
                <a:latin typeface="Montserrat Medium" pitchFamily="2" charset="77"/>
              </a:rPr>
            </a:br>
            <a:r>
              <a:rPr lang="en-US" sz="3600" dirty="0">
                <a:solidFill>
                  <a:schemeClr val="bg1"/>
                </a:solidFill>
                <a:latin typeface="Montserrat Medium" pitchFamily="2" charset="77"/>
              </a:rPr>
              <a:t>associations nationwide.</a:t>
            </a:r>
          </a:p>
        </p:txBody>
      </p:sp>
    </p:spTree>
    <p:extLst>
      <p:ext uri="{BB962C8B-B14F-4D97-AF65-F5344CB8AC3E}">
        <p14:creationId xmlns:p14="http://schemas.microsoft.com/office/powerpoint/2010/main" val="2793946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www.oregoncoach.org</a:t>
            </a:r>
            <a:endParaRPr kumimoji="0" lang="en-US" sz="11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48452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2809875"/>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1464380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7713DC-30C4-4EB6-933B-B35831C7F71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lvl1pPr>
          </a:lstStyle>
          <a:p>
            <a:pPr defTabSz="914400">
              <a:defRPr/>
            </a:pPr>
            <a:r>
              <a:rPr lang="en-US" dirty="0">
                <a:solidFill>
                  <a:srgbClr val="414B56"/>
                </a:solidFill>
              </a:rPr>
              <a:t>www.oregoncoach.org</a:t>
            </a:r>
            <a:endParaRPr lang="en-US" sz="1100" dirty="0">
              <a:solidFill>
                <a:srgbClr val="414B56"/>
              </a:solidFill>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31FA01-9D33-4534-80B3-5D3504E709E0}"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792253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8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www.oregoncoach.org</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32805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www.oregoncoach.orge</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71636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www.oreofficials.org</a:t>
            </a:r>
            <a:endParaRPr kumimoji="0" lang="en-US" sz="11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242344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7713DC-30C4-4EB6-933B-B35831C7F71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lvl1pPr>
          </a:lstStyle>
          <a:p>
            <a:pPr defTabSz="914400">
              <a:defRPr/>
            </a:pPr>
            <a:r>
              <a:rPr lang="en-US" dirty="0">
                <a:solidFill>
                  <a:srgbClr val="414B56"/>
                </a:solidFill>
              </a:rPr>
              <a:t>www.oreofficials.org</a:t>
            </a:r>
            <a:endParaRPr lang="en-US" sz="1100" dirty="0">
              <a:solidFill>
                <a:srgbClr val="414B56"/>
              </a:solidFill>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31FA01-9D33-4534-80B3-5D3504E709E0}"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294804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6789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www.oreofficials.org</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161260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www.oreofficials.org</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19046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ED58DB-0473-49E7-8FCF-E3C60A59278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www.oadaonline.org</a:t>
            </a:r>
            <a:endParaRPr kumimoji="0" lang="en-US" sz="11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1C6EB7-24C7-4ADB-A469-6D576C7B8402}"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317842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3914025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57713DC-30C4-4EB6-933B-B35831C7F715}"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www.oadaonline.org</a:t>
            </a:r>
            <a:endParaRPr kumimoji="0" lang="en-US" sz="1100" b="0" i="0" u="none" strike="noStrike" kern="1200" cap="none" spc="0" normalizeH="0" baseline="0" noProof="0" dirty="0">
              <a:ln>
                <a:noFill/>
              </a:ln>
              <a:solidFill>
                <a:srgbClr val="414B56"/>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31FA01-9D33-4534-80B3-5D3504E709E0}"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Tree>
    <p:extLst>
      <p:ext uri="{BB962C8B-B14F-4D97-AF65-F5344CB8AC3E}">
        <p14:creationId xmlns:p14="http://schemas.microsoft.com/office/powerpoint/2010/main" val="38425263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102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www.oadaonline.org</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76705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8/15/2023</a:t>
            </a:fld>
            <a:endParaRPr lang="en-US" dirty="0"/>
          </a:p>
        </p:txBody>
      </p:sp>
      <p:sp>
        <p:nvSpPr>
          <p:cNvPr id="4" name="Footer Placeholder 3"/>
          <p:cNvSpPr>
            <a:spLocks noGrp="1"/>
          </p:cNvSpPr>
          <p:nvPr>
            <p:ph type="ftr" sz="quarter" idx="11"/>
          </p:nvPr>
        </p:nvSpPr>
        <p:spPr/>
        <p:txBody>
          <a:bodyPr/>
          <a:lstStyle/>
          <a:p>
            <a:r>
              <a:rPr lang="en-US" dirty="0">
                <a:solidFill>
                  <a:srgbClr val="414B56"/>
                </a:solidFill>
              </a:rPr>
              <a:t>www.oadaonline.org</a:t>
            </a:r>
            <a:endParaRPr lang="en-US" sz="1100" dirty="0">
              <a:solidFill>
                <a:srgbClr val="414B56"/>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79065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342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91293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10056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326186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9973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4198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4027085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0779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dk1"/>
              </a:buClr>
              <a:buSzPts val="1800"/>
              <a:buChar char="●"/>
              <a:defRPr>
                <a:solidFill>
                  <a:schemeClr val="dk1"/>
                </a:solidFill>
              </a:defRPr>
            </a:lvl1pPr>
            <a:lvl2pPr marL="1219170" lvl="1" indent="-423323">
              <a:spcBef>
                <a:spcPts val="0"/>
              </a:spcBef>
              <a:spcAft>
                <a:spcPts val="0"/>
              </a:spcAft>
              <a:buClr>
                <a:schemeClr val="dk1"/>
              </a:buClr>
              <a:buSzPts val="1400"/>
              <a:buChar char="○"/>
              <a:defRPr>
                <a:solidFill>
                  <a:schemeClr val="dk1"/>
                </a:solidFill>
              </a:defRPr>
            </a:lvl2pPr>
            <a:lvl3pPr marL="1828754" lvl="2" indent="-423323">
              <a:spcBef>
                <a:spcPts val="0"/>
              </a:spcBef>
              <a:spcAft>
                <a:spcPts val="0"/>
              </a:spcAft>
              <a:buClr>
                <a:schemeClr val="dk1"/>
              </a:buClr>
              <a:buSzPts val="1400"/>
              <a:buChar char="■"/>
              <a:defRPr>
                <a:solidFill>
                  <a:schemeClr val="dk1"/>
                </a:solidFill>
              </a:defRPr>
            </a:lvl3pPr>
            <a:lvl4pPr marL="2438339" lvl="3" indent="-423323">
              <a:spcBef>
                <a:spcPts val="0"/>
              </a:spcBef>
              <a:spcAft>
                <a:spcPts val="0"/>
              </a:spcAft>
              <a:buClr>
                <a:schemeClr val="dk1"/>
              </a:buClr>
              <a:buSzPts val="1400"/>
              <a:buChar char="●"/>
              <a:defRPr>
                <a:solidFill>
                  <a:schemeClr val="dk1"/>
                </a:solidFill>
              </a:defRPr>
            </a:lvl4pPr>
            <a:lvl5pPr marL="3047924" lvl="4" indent="-423323">
              <a:spcBef>
                <a:spcPts val="0"/>
              </a:spcBef>
              <a:spcAft>
                <a:spcPts val="0"/>
              </a:spcAft>
              <a:buClr>
                <a:schemeClr val="dk1"/>
              </a:buClr>
              <a:buSzPts val="1400"/>
              <a:buChar char="○"/>
              <a:defRPr>
                <a:solidFill>
                  <a:schemeClr val="dk1"/>
                </a:solidFill>
              </a:defRPr>
            </a:lvl5pPr>
            <a:lvl6pPr marL="3657509" lvl="5" indent="-423323">
              <a:spcBef>
                <a:spcPts val="0"/>
              </a:spcBef>
              <a:spcAft>
                <a:spcPts val="0"/>
              </a:spcAft>
              <a:buClr>
                <a:schemeClr val="dk1"/>
              </a:buClr>
              <a:buSzPts val="1400"/>
              <a:buChar char="■"/>
              <a:defRPr>
                <a:solidFill>
                  <a:schemeClr val="dk1"/>
                </a:solidFill>
              </a:defRPr>
            </a:lvl6pPr>
            <a:lvl7pPr marL="4267093" lvl="6" indent="-423323">
              <a:spcBef>
                <a:spcPts val="0"/>
              </a:spcBef>
              <a:spcAft>
                <a:spcPts val="0"/>
              </a:spcAft>
              <a:buClr>
                <a:schemeClr val="dk1"/>
              </a:buClr>
              <a:buSzPts val="1400"/>
              <a:buChar char="●"/>
              <a:defRPr>
                <a:solidFill>
                  <a:schemeClr val="dk1"/>
                </a:solidFill>
              </a:defRPr>
            </a:lvl7pPr>
            <a:lvl8pPr marL="4876678" lvl="7" indent="-423323">
              <a:spcBef>
                <a:spcPts val="0"/>
              </a:spcBef>
              <a:spcAft>
                <a:spcPts val="0"/>
              </a:spcAft>
              <a:buClr>
                <a:schemeClr val="dk1"/>
              </a:buClr>
              <a:buSzPts val="1400"/>
              <a:buChar char="○"/>
              <a:defRPr>
                <a:solidFill>
                  <a:schemeClr val="dk1"/>
                </a:solidFill>
              </a:defRPr>
            </a:lvl8pPr>
            <a:lvl9pPr marL="5486263" lvl="8" indent="-423323">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5553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474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692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49867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22B5-7E1E-2FB4-F7A4-464E007CD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171DC7-B232-8CF0-503B-10BDB12136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0B01E-9EEB-4E97-8974-80487AC95C4B}"/>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06FAE9EC-BB26-4E72-3341-F6565DF62D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603107B-8843-CC68-9DB4-3B054BE0186B}"/>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1826028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7FFF5-0515-D645-74FA-980981AE9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9E1B2-F083-9039-F5AF-8985D54835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D2B81-0020-663D-B160-38662649EAFD}"/>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C790AFD9-8E32-6CF5-4DB5-0F1BA288C8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FCAF3C-A3AB-64B9-712E-0B222B005C5E}"/>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541795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A383E-FD7E-CF52-051F-47C430D601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4115A-6931-9FE9-E034-DE168DAE55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FC92B-80C7-4461-E31A-90F334D49513}"/>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C5FD6C27-25F2-2896-28E4-5264E091F7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C4F331-5B5C-8D63-0916-0D115D42E0FC}"/>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300987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E8C8-02FF-0110-60E3-2E0418143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1CF63-4CEA-7954-4997-8183CF5987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CBD8D9-9426-F804-72F6-8545389866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96EC3E-F2F7-EEB9-4C64-BE85C0F5BCC2}"/>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6" name="Footer Placeholder 5">
            <a:extLst>
              <a:ext uri="{FF2B5EF4-FFF2-40B4-BE49-F238E27FC236}">
                <a16:creationId xmlns:a16="http://schemas.microsoft.com/office/drawing/2014/main" id="{205E0501-A21F-34A7-DB34-E566F459A1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9BFC3E-1668-A57B-864E-6CEDC5BA6EAA}"/>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530291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E10B-7AFE-23DB-50E4-518EE735FD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1387B9-3DB6-0132-04E8-1519F84F7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3045F2-6DD5-A08D-B071-CCFEBCECE8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DF24CC-F62E-6231-E59A-BE1560AE95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88F8D0-143E-B7DD-A4D3-EA0467CEC0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D78204-F0C0-B6BB-CF0C-9FFC54917845}"/>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8" name="Footer Placeholder 7">
            <a:extLst>
              <a:ext uri="{FF2B5EF4-FFF2-40B4-BE49-F238E27FC236}">
                <a16:creationId xmlns:a16="http://schemas.microsoft.com/office/drawing/2014/main" id="{99946F77-F323-18BE-150C-C518B762967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1FBED9-EFC0-40D2-AA48-9B5633D43BC1}"/>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126641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37357499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14A5-9E71-76E4-8858-AA9E9D4BBC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173E4-D20F-9FA6-99E4-D338C9641C77}"/>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4" name="Footer Placeholder 3">
            <a:extLst>
              <a:ext uri="{FF2B5EF4-FFF2-40B4-BE49-F238E27FC236}">
                <a16:creationId xmlns:a16="http://schemas.microsoft.com/office/drawing/2014/main" id="{04930DBE-0965-37CF-697D-C8631EBAEE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7D0E73-C9A2-4A6F-B764-ECAA18E690A7}"/>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766874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E99D4-D246-D513-3AC0-BC3D5B250CCB}"/>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3" name="Footer Placeholder 2">
            <a:extLst>
              <a:ext uri="{FF2B5EF4-FFF2-40B4-BE49-F238E27FC236}">
                <a16:creationId xmlns:a16="http://schemas.microsoft.com/office/drawing/2014/main" id="{40D19CC1-FF25-1760-AA89-3BC382B8164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790B2AA-EDC0-EE9E-A73C-DCE9A5E26F02}"/>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4633072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E0162-91B3-C0F9-54A8-88300E461F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0D497C-825C-FCAD-4104-7A1C739E2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5DAE1D-4B46-9097-DFBB-58C720FF8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7D82A0-F9F6-91CD-F36A-9C7093798160}"/>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6" name="Footer Placeholder 5">
            <a:extLst>
              <a:ext uri="{FF2B5EF4-FFF2-40B4-BE49-F238E27FC236}">
                <a16:creationId xmlns:a16="http://schemas.microsoft.com/office/drawing/2014/main" id="{37E73C8A-1342-EC0F-79DB-DC5FE08980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B22270B-2EB7-E987-9996-6A594BAC767B}"/>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620596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DFCA-2F50-160F-678A-78BD47660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F4F6F1-DC75-5D56-C3ED-330F03B1FC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FBB3853-5979-C28E-C9D6-17D092484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715472-D4C6-A5A6-6AB4-C7E19C8CEB39}"/>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6" name="Footer Placeholder 5">
            <a:extLst>
              <a:ext uri="{FF2B5EF4-FFF2-40B4-BE49-F238E27FC236}">
                <a16:creationId xmlns:a16="http://schemas.microsoft.com/office/drawing/2014/main" id="{FEE9A2A2-A158-19CE-A99B-8FC4F61A4C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0C7834-612D-0829-F66D-C4B28D286F80}"/>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121703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6245F-4BB7-2F85-8344-7AED40A1DF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161EE7-1144-C1A1-3EFA-8556038836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2892E-DF04-482D-4327-973B759E44B7}"/>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80AA029C-57DB-8578-2B07-F1C667F728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509B7-C72C-6913-13FD-978C3D5057FB}"/>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1851069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579A-42BD-B4B1-08E5-B3F14FBD2A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A66363-F79E-76FF-276E-093F0F3E61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F582A-4C1B-1D29-3472-692B020043C8}"/>
              </a:ext>
            </a:extLst>
          </p:cNvPr>
          <p:cNvSpPr>
            <a:spLocks noGrp="1"/>
          </p:cNvSpPr>
          <p:nvPr>
            <p:ph type="dt" sz="half" idx="10"/>
          </p:nvPr>
        </p:nvSpPr>
        <p:spPr/>
        <p:txBody>
          <a:body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BEBC5A36-9DC2-3394-B660-1466BD388F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BD5567-9870-7570-CBB1-8C779E076DB3}"/>
              </a:ext>
            </a:extLst>
          </p:cNvPr>
          <p:cNvSpPr>
            <a:spLocks noGrp="1"/>
          </p:cNvSpPr>
          <p:nvPr>
            <p:ph type="sldNum" sz="quarter" idx="12"/>
          </p:nvPr>
        </p:nvSpPr>
        <p:spPr/>
        <p:txBody>
          <a:bodyPr/>
          <a:lstStyle/>
          <a:p>
            <a:fld id="{04D4217E-2E40-4779-A8DD-C9B7699A1CC0}" type="slidenum">
              <a:rPr lang="en-US" smtClean="0"/>
              <a:t>‹#›</a:t>
            </a:fld>
            <a:endParaRPr lang="en-US" dirty="0"/>
          </a:p>
        </p:txBody>
      </p:sp>
    </p:spTree>
    <p:extLst>
      <p:ext uri="{BB962C8B-B14F-4D97-AF65-F5344CB8AC3E}">
        <p14:creationId xmlns:p14="http://schemas.microsoft.com/office/powerpoint/2010/main" val="2806754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 Section Titl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672CFC-DEA0-F66A-F091-E1E3CDE9135D}"/>
              </a:ext>
            </a:extLst>
          </p:cNvPr>
          <p:cNvSpPr/>
          <p:nvPr userDrawn="1"/>
        </p:nvSpPr>
        <p:spPr>
          <a:xfrm>
            <a:off x="0" y="6379535"/>
            <a:ext cx="12192000" cy="536723"/>
          </a:xfrm>
          <a:prstGeom prst="rect">
            <a:avLst/>
          </a:prstGeom>
          <a:gradFill>
            <a:gsLst>
              <a:gs pos="10000">
                <a:srgbClr val="052340"/>
              </a:gs>
              <a:gs pos="100000">
                <a:schemeClr val="accent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rgbClr val="243269"/>
              </a:solidFill>
              <a:latin typeface="Montserrat Medium" pitchFamily="2" charset="77"/>
            </a:endParaRPr>
          </a:p>
        </p:txBody>
      </p:sp>
      <p:sp>
        <p:nvSpPr>
          <p:cNvPr id="2" name="Title 1"/>
          <p:cNvSpPr>
            <a:spLocks noGrp="1"/>
          </p:cNvSpPr>
          <p:nvPr>
            <p:ph type="title" hasCustomPrompt="1"/>
          </p:nvPr>
        </p:nvSpPr>
        <p:spPr>
          <a:xfrm>
            <a:off x="551657" y="806450"/>
            <a:ext cx="11085513" cy="403536"/>
          </a:xfrm>
        </p:spPr>
        <p:txBody>
          <a:bodyPr/>
          <a:lstStyle>
            <a:lvl1pPr>
              <a:defRPr>
                <a:solidFill>
                  <a:srgbClr val="052340"/>
                </a:solidFill>
              </a:defRPr>
            </a:lvl1pPr>
          </a:lstStyle>
          <a:p>
            <a:r>
              <a:rPr lang="en-US"/>
              <a:t>Edit Slide Title</a:t>
            </a:r>
          </a:p>
        </p:txBody>
      </p:sp>
      <p:sp>
        <p:nvSpPr>
          <p:cNvPr id="3" name="Content Placeholder 2"/>
          <p:cNvSpPr>
            <a:spLocks noGrp="1"/>
          </p:cNvSpPr>
          <p:nvPr>
            <p:ph idx="1"/>
          </p:nvPr>
        </p:nvSpPr>
        <p:spPr/>
        <p:txBody>
          <a:bodyPr>
            <a:normAutofit/>
          </a:bodyPr>
          <a:lstStyle>
            <a:lvl1pPr>
              <a:defRPr sz="20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a:defRPr sz="16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2pPr>
            <a:lvl3pPr>
              <a:defRPr sz="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3pPr>
            <a:lvl4pPr>
              <a:defRPr sz="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4pPr>
            <a:lvl5pPr>
              <a:defRPr sz="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28832" y="6367361"/>
            <a:ext cx="554830" cy="556890"/>
          </a:xfrm>
        </p:spPr>
        <p:txBody>
          <a:bodyPr/>
          <a:lstStyle/>
          <a:p>
            <a:fld id="{51507255-6346-4AF4-9B8D-61C7503B20EA}" type="slidenum">
              <a:rPr lang="ru-RU" smtClean="0"/>
              <a:t>‹#›</a:t>
            </a:fld>
            <a:endParaRPr lang="ru-RU"/>
          </a:p>
        </p:txBody>
      </p:sp>
      <p:sp>
        <p:nvSpPr>
          <p:cNvPr id="8" name="Text Placeholder 7">
            <a:extLst>
              <a:ext uri="{FF2B5EF4-FFF2-40B4-BE49-F238E27FC236}">
                <a16:creationId xmlns:a16="http://schemas.microsoft.com/office/drawing/2014/main" id="{124BC664-D8F1-4949-9A3D-EA75DA64556B}"/>
              </a:ext>
            </a:extLst>
          </p:cNvPr>
          <p:cNvSpPr>
            <a:spLocks noGrp="1"/>
          </p:cNvSpPr>
          <p:nvPr>
            <p:ph type="body" sz="quarter" idx="13" hasCustomPrompt="1"/>
          </p:nvPr>
        </p:nvSpPr>
        <p:spPr>
          <a:xfrm>
            <a:off x="551657" y="554832"/>
            <a:ext cx="11085513" cy="251619"/>
          </a:xfrm>
        </p:spPr>
        <p:txBody>
          <a:bodyPr>
            <a:normAutofit/>
          </a:bodyPr>
          <a:lstStyle>
            <a:lvl1pPr marL="0" indent="0">
              <a:buNone/>
              <a:defRPr sz="1100" cap="all" baseline="0">
                <a:solidFill>
                  <a:schemeClr val="accent2"/>
                </a:solidFill>
              </a:defRPr>
            </a:lvl1pPr>
            <a:lvl2pPr marL="176213" indent="0">
              <a:buNone/>
              <a:defRPr>
                <a:solidFill>
                  <a:schemeClr val="accent1"/>
                </a:solidFill>
              </a:defRPr>
            </a:lvl2pPr>
            <a:lvl3pPr marL="343694" indent="0">
              <a:buNone/>
              <a:defRPr>
                <a:solidFill>
                  <a:schemeClr val="accent1"/>
                </a:solidFill>
              </a:defRPr>
            </a:lvl3pPr>
            <a:lvl4pPr marL="546100" indent="0">
              <a:buNone/>
              <a:defRPr>
                <a:solidFill>
                  <a:schemeClr val="accent1"/>
                </a:solidFill>
              </a:defRPr>
            </a:lvl4pPr>
            <a:lvl5pPr marL="723106" indent="0">
              <a:buNone/>
              <a:defRPr>
                <a:solidFill>
                  <a:schemeClr val="accent1"/>
                </a:solidFill>
              </a:defRPr>
            </a:lvl5pPr>
          </a:lstStyle>
          <a:p>
            <a:pPr lvl="0"/>
            <a:r>
              <a:rPr lang="en-US"/>
              <a:t>EDIT SECTION TITLE</a:t>
            </a:r>
          </a:p>
        </p:txBody>
      </p:sp>
      <p:pic>
        <p:nvPicPr>
          <p:cNvPr id="10" name="Graphic 9">
            <a:extLst>
              <a:ext uri="{FF2B5EF4-FFF2-40B4-BE49-F238E27FC236}">
                <a16:creationId xmlns:a16="http://schemas.microsoft.com/office/drawing/2014/main" id="{0F572279-7410-5726-E4DE-A51FB5DE03D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5342" y="6492321"/>
            <a:ext cx="1276350" cy="311150"/>
          </a:xfrm>
          <a:prstGeom prst="rect">
            <a:avLst/>
          </a:prstGeom>
        </p:spPr>
      </p:pic>
      <p:sp>
        <p:nvSpPr>
          <p:cNvPr id="11" name="Footer Placeholder 4">
            <a:extLst>
              <a:ext uri="{FF2B5EF4-FFF2-40B4-BE49-F238E27FC236}">
                <a16:creationId xmlns:a16="http://schemas.microsoft.com/office/drawing/2014/main" id="{FDDC4D77-425B-91B8-2B3D-C33B140F722D}"/>
              </a:ext>
            </a:extLst>
          </p:cNvPr>
          <p:cNvSpPr>
            <a:spLocks noGrp="1"/>
          </p:cNvSpPr>
          <p:nvPr>
            <p:ph type="ftr" sz="quarter" idx="11"/>
          </p:nvPr>
        </p:nvSpPr>
        <p:spPr>
          <a:xfrm>
            <a:off x="9530463" y="6544191"/>
            <a:ext cx="1945341" cy="207411"/>
          </a:xfrm>
        </p:spPr>
        <p:txBody>
          <a:bodyPr/>
          <a:lstStyle>
            <a:lvl1pPr>
              <a:defRPr sz="600" b="0" i="0">
                <a:solidFill>
                  <a:schemeClr val="bg1">
                    <a:lumMod val="75000"/>
                  </a:schemeClr>
                </a:solidFill>
                <a:latin typeface="Montserrat Light" pitchFamily="2" charset="77"/>
              </a:defRPr>
            </a:lvl1pPr>
          </a:lstStyle>
          <a:p>
            <a:r>
              <a:rPr lang="en-US" dirty="0"/>
              <a:t>PlayOn! Sports confidential. Do not distribute.</a:t>
            </a:r>
            <a:endParaRPr lang="ru-RU" dirty="0"/>
          </a:p>
        </p:txBody>
      </p:sp>
    </p:spTree>
    <p:extLst>
      <p:ext uri="{BB962C8B-B14F-4D97-AF65-F5344CB8AC3E}">
        <p14:creationId xmlns:p14="http://schemas.microsoft.com/office/powerpoint/2010/main" val="33153117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ver-Football-Tea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58888" y="1212057"/>
            <a:ext cx="4927600" cy="2451100"/>
          </a:xfrm>
        </p:spPr>
        <p:txBody>
          <a:bodyPr anchor="b">
            <a:normAutofit/>
          </a:bodyPr>
          <a:lstStyle>
            <a:lvl1pPr>
              <a:defRPr sz="5000" b="1" i="0">
                <a:solidFill>
                  <a:schemeClr val="bg1"/>
                </a:solidFill>
                <a:latin typeface="Montserrat" pitchFamily="2" charset="77"/>
                <a:ea typeface="Tahoma" panose="020B0604030504040204" pitchFamily="34" charset="0"/>
                <a:cs typeface="Tahoma" panose="020B0604030504040204" pitchFamily="34" charset="0"/>
              </a:defRPr>
            </a:lvl1pPr>
          </a:lstStyle>
          <a:p>
            <a:r>
              <a:rPr lang="en-US"/>
              <a:t>Edit Cover Title</a:t>
            </a:r>
          </a:p>
        </p:txBody>
      </p:sp>
      <p:sp>
        <p:nvSpPr>
          <p:cNvPr id="3" name="Text Placeholder 2"/>
          <p:cNvSpPr>
            <a:spLocks noGrp="1"/>
          </p:cNvSpPr>
          <p:nvPr>
            <p:ph type="body" idx="1"/>
          </p:nvPr>
        </p:nvSpPr>
        <p:spPr>
          <a:xfrm>
            <a:off x="1258888" y="3849688"/>
            <a:ext cx="4927599" cy="475457"/>
          </a:xfrm>
        </p:spPr>
        <p:txBody>
          <a:bodyPr>
            <a:normAutofit/>
          </a:bodyPr>
          <a:lstStyle>
            <a:lvl1pPr marL="0" indent="0">
              <a:buNone/>
              <a:defRPr sz="1200" b="0" i="0">
                <a:solidFill>
                  <a:schemeClr val="bg2"/>
                </a:solidFill>
                <a:latin typeface="Montserrat" pitchFamily="2" charset="77"/>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1258888" y="6306344"/>
            <a:ext cx="4927599" cy="365125"/>
          </a:xfrm>
        </p:spPr>
        <p:txBody>
          <a:bodyPr/>
          <a:lstStyle>
            <a:lvl1pPr algn="l">
              <a:defRPr sz="700" b="0" i="0">
                <a:solidFill>
                  <a:schemeClr val="bg1"/>
                </a:solidFill>
                <a:latin typeface="Montserrat Light" pitchFamily="2" charset="77"/>
              </a:defRPr>
            </a:lvl1pPr>
          </a:lstStyle>
          <a:p>
            <a:r>
              <a:rPr lang="en-US" dirty="0"/>
              <a:t>PlayOn! Sports confidential. Do not distribute.</a:t>
            </a:r>
            <a:endParaRPr lang="ru-RU" dirty="0"/>
          </a:p>
        </p:txBody>
      </p:sp>
      <p:sp>
        <p:nvSpPr>
          <p:cNvPr id="12" name="Content Placeholder 11">
            <a:extLst>
              <a:ext uri="{FF2B5EF4-FFF2-40B4-BE49-F238E27FC236}">
                <a16:creationId xmlns:a16="http://schemas.microsoft.com/office/drawing/2014/main" id="{A4AA8CE5-3DDB-0742-A711-2924796628C9}"/>
              </a:ext>
            </a:extLst>
          </p:cNvPr>
          <p:cNvSpPr>
            <a:spLocks noGrp="1"/>
          </p:cNvSpPr>
          <p:nvPr>
            <p:ph sz="quarter" idx="13" hasCustomPrompt="1"/>
          </p:nvPr>
        </p:nvSpPr>
        <p:spPr>
          <a:xfrm>
            <a:off x="1258888" y="4325144"/>
            <a:ext cx="4927599" cy="186531"/>
          </a:xfrm>
        </p:spPr>
        <p:txBody>
          <a:bodyPr>
            <a:noAutofit/>
          </a:bodyPr>
          <a:lstStyle>
            <a:lvl1pPr marL="0" indent="0">
              <a:buNone/>
              <a:defRPr sz="1000" b="0" i="0">
                <a:solidFill>
                  <a:schemeClr val="bg2"/>
                </a:solidFill>
                <a:latin typeface="Montserrat" pitchFamily="2" charset="77"/>
                <a:ea typeface="Tahoma" panose="020B0604030504040204" pitchFamily="34" charset="0"/>
                <a:cs typeface="Tahoma" panose="020B0604030504040204" pitchFamily="34" charset="0"/>
              </a:defRPr>
            </a:lvl1pPr>
            <a:lvl2pPr marL="457200" indent="0">
              <a:buNone/>
              <a:defRPr sz="1200">
                <a:solidFill>
                  <a:schemeClr val="bg2"/>
                </a:solidFill>
                <a:latin typeface="Averta" pitchFamily="2" charset="77"/>
              </a:defRPr>
            </a:lvl2pPr>
            <a:lvl3pPr marL="914400" indent="0">
              <a:buNone/>
              <a:defRPr sz="1200">
                <a:solidFill>
                  <a:schemeClr val="bg2"/>
                </a:solidFill>
                <a:latin typeface="Averta" pitchFamily="2" charset="77"/>
              </a:defRPr>
            </a:lvl3pPr>
            <a:lvl4pPr marL="1371600" indent="0">
              <a:buNone/>
              <a:defRPr sz="1200">
                <a:solidFill>
                  <a:schemeClr val="bg2"/>
                </a:solidFill>
                <a:latin typeface="Averta" pitchFamily="2" charset="77"/>
              </a:defRPr>
            </a:lvl4pPr>
            <a:lvl5pPr marL="1828800" indent="0">
              <a:buNone/>
              <a:defRPr sz="1200">
                <a:solidFill>
                  <a:schemeClr val="bg2"/>
                </a:solidFill>
                <a:latin typeface="Averta" pitchFamily="2" charset="77"/>
              </a:defRPr>
            </a:lvl5pPr>
          </a:lstStyle>
          <a:p>
            <a:pPr lvl="0"/>
            <a:r>
              <a:rPr lang="en-US"/>
              <a:t>Edit Author/Speaker</a:t>
            </a:r>
          </a:p>
        </p:txBody>
      </p:sp>
    </p:spTree>
    <p:extLst>
      <p:ext uri="{BB962C8B-B14F-4D97-AF65-F5344CB8AC3E}">
        <p14:creationId xmlns:p14="http://schemas.microsoft.com/office/powerpoint/2010/main" val="905660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126087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3591142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2757878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AB80EE-9CEE-5242-9D00-BC77E763ACDB}"/>
              </a:ext>
            </a:extLst>
          </p:cNvPr>
          <p:cNvPicPr>
            <a:picLocks noChangeAspect="1"/>
          </p:cNvPicPr>
          <p:nvPr userDrawn="1"/>
        </p:nvPicPr>
        <p:blipFill>
          <a:blip r:embed="rId2"/>
          <a:srcRect/>
          <a:stretch/>
        </p:blipFill>
        <p:spPr>
          <a:xfrm>
            <a:off x="0" y="1587"/>
            <a:ext cx="12192000" cy="280670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userDrawn="1"/>
        </p:nvSpPr>
        <p:spPr>
          <a:xfrm>
            <a:off x="2743200" y="4416425"/>
            <a:ext cx="9448800"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2" name="Picture 11">
            <a:extLst>
              <a:ext uri="{FF2B5EF4-FFF2-40B4-BE49-F238E27FC236}">
                <a16:creationId xmlns:a16="http://schemas.microsoft.com/office/drawing/2014/main" id="{A923E497-8267-4CFA-A22A-57165CF459A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4193" y="4837113"/>
            <a:ext cx="1617593" cy="1617593"/>
          </a:xfrm>
          <a:prstGeom prst="rect">
            <a:avLst/>
          </a:prstGeom>
        </p:spPr>
      </p:pic>
    </p:spTree>
    <p:extLst>
      <p:ext uri="{BB962C8B-B14F-4D97-AF65-F5344CB8AC3E}">
        <p14:creationId xmlns:p14="http://schemas.microsoft.com/office/powerpoint/2010/main" val="209655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7.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2.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8.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9.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095B79-01CE-4ED0-989F-2DE6BB02611A}"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www.osaa.org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EB5F1B-DC25-41F9-B0A8-DDD82FCDFBFF}"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74185" y="0"/>
            <a:ext cx="4023783" cy="420688"/>
          </a:xfrm>
          <a:prstGeom prst="rect">
            <a:avLst/>
          </a:prstGeom>
          <a:solidFill>
            <a:srgbClr val="1C285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1C2858"/>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32A48D90-DD2B-46BD-B85A-7510DDBBAC4E}"/>
              </a:ext>
            </a:extLst>
          </p:cNvPr>
          <p:cNvPicPr>
            <a:picLocks noChangeAspect="1"/>
          </p:cNvPicPr>
          <p:nvPr userDrawn="1"/>
        </p:nvPicPr>
        <p:blipFill>
          <a:blip r:embed="rId20" cstate="email">
            <a:extLst>
              <a:ext uri="{28A0092B-C50C-407E-A947-70E740481C1C}">
                <a14:useLocalDpi xmlns:a14="http://schemas.microsoft.com/office/drawing/2010/main"/>
              </a:ext>
            </a:extLst>
          </a:blip>
          <a:srcRect/>
          <a:stretch/>
        </p:blipFill>
        <p:spPr>
          <a:xfrm>
            <a:off x="446242" y="5817335"/>
            <a:ext cx="813855" cy="813855"/>
          </a:xfrm>
          <a:prstGeom prst="rect">
            <a:avLst/>
          </a:prstGeom>
        </p:spPr>
      </p:pic>
    </p:spTree>
    <p:extLst>
      <p:ext uri="{BB962C8B-B14F-4D97-AF65-F5344CB8AC3E}">
        <p14:creationId xmlns:p14="http://schemas.microsoft.com/office/powerpoint/2010/main" val="406921195"/>
      </p:ext>
    </p:extLst>
  </p:cSld>
  <p:clrMap bg1="lt1" tx1="dk1" bg2="lt2" tx2="dk2" accent1="accent1" accent2="accent2" accent3="accent3" accent4="accent4" accent5="accent5" accent6="accent6" hlink="hlink" folHlink="folHlink"/>
  <p:sldLayoutIdLst>
    <p:sldLayoutId id="2147483717" r:id="rId1"/>
    <p:sldLayoutId id="2147483706"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07" r:id="rId11"/>
    <p:sldLayoutId id="2147483708" r:id="rId12"/>
    <p:sldLayoutId id="2147483714" r:id="rId13"/>
    <p:sldLayoutId id="2147483715" r:id="rId14"/>
    <p:sldLayoutId id="2147483716" r:id="rId15"/>
    <p:sldLayoutId id="2147483718" r:id="rId16"/>
    <p:sldLayoutId id="2147483719" r:id="rId17"/>
    <p:sldLayoutId id="2147483768" r:id="rId18"/>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095B79-01CE-4ED0-989F-2DE6BB02611A}"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www.oregoncoach.org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EB5F1B-DC25-41F9-B0A8-DDD82FCDFBFF}"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74185" y="0"/>
            <a:ext cx="4023783" cy="420688"/>
          </a:xfrm>
          <a:prstGeom prst="rect">
            <a:avLst/>
          </a:prstGeom>
          <a:solidFill>
            <a:srgbClr val="B31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B31844"/>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Picture 15">
            <a:extLst>
              <a:ext uri="{FF2B5EF4-FFF2-40B4-BE49-F238E27FC236}">
                <a16:creationId xmlns:a16="http://schemas.microsoft.com/office/drawing/2014/main" id="{10E4EFBB-48B6-B5F8-8DDA-F54C86D0790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55753" y="5808735"/>
            <a:ext cx="1008249" cy="1008249"/>
          </a:xfrm>
          <a:prstGeom prst="rect">
            <a:avLst/>
          </a:prstGeom>
        </p:spPr>
      </p:pic>
    </p:spTree>
    <p:extLst>
      <p:ext uri="{BB962C8B-B14F-4D97-AF65-F5344CB8AC3E}">
        <p14:creationId xmlns:p14="http://schemas.microsoft.com/office/powerpoint/2010/main" val="1173534824"/>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7" r:id="rId3"/>
    <p:sldLayoutId id="2147483728" r:id="rId4"/>
    <p:sldLayoutId id="2147483729" r:id="rId5"/>
  </p:sldLayoutIdLst>
  <p:hf sldNum="0" hdr="0" dt="0"/>
  <p:txStyles>
    <p:titleStyle>
      <a:lvl1pPr algn="l" rtl="0" eaLnBrk="1" fontAlgn="base" hangingPunct="1">
        <a:lnSpc>
          <a:spcPts val="3800"/>
        </a:lnSpc>
        <a:spcBef>
          <a:spcPct val="0"/>
        </a:spcBef>
        <a:spcAft>
          <a:spcPct val="0"/>
        </a:spcAft>
        <a:defRPr sz="3800" b="1" kern="1200" cap="all">
          <a:solidFill>
            <a:srgbClr val="B31844"/>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095B79-01CE-4ED0-989F-2DE6BB02611A}"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www.oreofficials.org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EB5F1B-DC25-41F9-B0A8-DDD82FCDFBFF}"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74185" y="0"/>
            <a:ext cx="4023783" cy="4206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FFCC00"/>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7" name="Picture 9" descr="OAOAweblogo">
            <a:hlinkClick r:id="" action="ppaction://noaction"/>
            <a:extLst>
              <a:ext uri="{FF2B5EF4-FFF2-40B4-BE49-F238E27FC236}">
                <a16:creationId xmlns:a16="http://schemas.microsoft.com/office/drawing/2014/main" id="{C5700C42-30EF-696E-FAC8-FB626687F571}"/>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284723" y="5894784"/>
            <a:ext cx="1176806" cy="865983"/>
          </a:xfrm>
          <a:prstGeom prst="rect">
            <a:avLst/>
          </a:prstGeom>
          <a:noFill/>
          <a:ln w="9525">
            <a:noFill/>
            <a:miter lim="800000"/>
            <a:headEnd/>
            <a:tailEnd/>
          </a:ln>
        </p:spPr>
      </p:pic>
    </p:spTree>
    <p:extLst>
      <p:ext uri="{BB962C8B-B14F-4D97-AF65-F5344CB8AC3E}">
        <p14:creationId xmlns:p14="http://schemas.microsoft.com/office/powerpoint/2010/main" val="98247562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Lst>
  <p:hf sldNum="0" hdr="0" dt="0"/>
  <p:txStyles>
    <p:titleStyle>
      <a:lvl1pPr algn="l" rtl="0" eaLnBrk="1" fontAlgn="base" hangingPunct="1">
        <a:lnSpc>
          <a:spcPts val="3800"/>
        </a:lnSpc>
        <a:spcBef>
          <a:spcPct val="0"/>
        </a:spcBef>
        <a:spcAft>
          <a:spcPct val="0"/>
        </a:spcAft>
        <a:defRPr sz="3800" b="1" kern="1200" cap="all">
          <a:solidFill>
            <a:srgbClr val="070809"/>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flip="none" rotWithShape="1">
                <a:gsLst>
                  <a:gs pos="0">
                    <a:prstClr val="white">
                      <a:shade val="30000"/>
                      <a:satMod val="115000"/>
                    </a:prstClr>
                  </a:gs>
                  <a:gs pos="50000">
                    <a:prstClr val="white">
                      <a:shade val="67500"/>
                      <a:satMod val="115000"/>
                    </a:prstClr>
                  </a:gs>
                  <a:gs pos="100000">
                    <a:prstClr val="white">
                      <a:shade val="100000"/>
                      <a:satMod val="115000"/>
                    </a:prstClr>
                  </a:gs>
                </a:gsLst>
                <a:lin ang="10800000" scaled="1"/>
                <a:tileRect/>
              </a:gradFill>
              <a:effectLst/>
              <a:uLnTx/>
              <a:uFillTx/>
              <a:latin typeface="Calibri"/>
              <a:ea typeface="+mn-ea"/>
              <a:cs typeface="+mn-cs"/>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3095B79-01CE-4ED0-989F-2DE6BB02611A}" type="datetimeFigureOut">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8/15/2023</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414B56"/>
                </a:solidFill>
              </a:rPr>
              <a:t>www.oadaonline.org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2EB5F1B-DC25-41F9-B0A8-DDD82FCDFBFF}" type="slidenum">
              <a:rPr kumimoji="0" lang="en-US" sz="1200" b="0" i="0" u="none" strike="noStrike" kern="1200" cap="none" spc="0" normalizeH="0" baseline="0" noProof="0">
                <a:ln>
                  <a:noFill/>
                </a:ln>
                <a:solidFill>
                  <a:srgbClr val="414B56">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414B56">
                  <a:tint val="75000"/>
                </a:srgbClr>
              </a:solidFill>
              <a:effectLst/>
              <a:uLnTx/>
              <a:uFillTx/>
              <a:latin typeface="Calibri"/>
              <a:ea typeface="+mn-ea"/>
              <a:cs typeface="+mn-cs"/>
            </a:endParaRPr>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874185" y="0"/>
            <a:ext cx="4023783" cy="420688"/>
          </a:xfrm>
          <a:prstGeom prst="rect">
            <a:avLst/>
          </a:prstGeom>
          <a:solidFill>
            <a:srgbClr val="0054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5488"/>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6" name="Picture 15">
            <a:extLst>
              <a:ext uri="{FF2B5EF4-FFF2-40B4-BE49-F238E27FC236}">
                <a16:creationId xmlns:a16="http://schemas.microsoft.com/office/drawing/2014/main" id="{BD4674A3-FC5E-C452-C1B0-909BAA128CFC}"/>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224366" y="5738999"/>
            <a:ext cx="1212175" cy="942094"/>
          </a:xfrm>
          <a:prstGeom prst="rect">
            <a:avLst/>
          </a:prstGeom>
        </p:spPr>
      </p:pic>
    </p:spTree>
    <p:extLst>
      <p:ext uri="{BB962C8B-B14F-4D97-AF65-F5344CB8AC3E}">
        <p14:creationId xmlns:p14="http://schemas.microsoft.com/office/powerpoint/2010/main" val="245709388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hf sldNum="0" hdr="0" dt="0"/>
  <p:txStyles>
    <p:titleStyle>
      <a:lvl1pPr algn="l" rtl="0" eaLnBrk="1" fontAlgn="base" hangingPunct="1">
        <a:lnSpc>
          <a:spcPts val="3800"/>
        </a:lnSpc>
        <a:spcBef>
          <a:spcPct val="0"/>
        </a:spcBef>
        <a:spcAft>
          <a:spcPct val="0"/>
        </a:spcAft>
        <a:defRPr sz="3800" b="1" kern="1200" cap="all">
          <a:solidFill>
            <a:srgbClr val="005488"/>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lt2"/>
                </a:solidFill>
              </a:defRPr>
            </a:lvl1pPr>
            <a:lvl2pPr lvl="1" algn="r">
              <a:buNone/>
              <a:defRPr sz="1333">
                <a:solidFill>
                  <a:schemeClr val="lt2"/>
                </a:solidFill>
              </a:defRPr>
            </a:lvl2pPr>
            <a:lvl3pPr lvl="2" algn="r">
              <a:buNone/>
              <a:defRPr sz="1333">
                <a:solidFill>
                  <a:schemeClr val="lt2"/>
                </a:solidFill>
              </a:defRPr>
            </a:lvl3pPr>
            <a:lvl4pPr lvl="3" algn="r">
              <a:buNone/>
              <a:defRPr sz="1333">
                <a:solidFill>
                  <a:schemeClr val="lt2"/>
                </a:solidFill>
              </a:defRPr>
            </a:lvl4pPr>
            <a:lvl5pPr lvl="4" algn="r">
              <a:buNone/>
              <a:defRPr sz="1333">
                <a:solidFill>
                  <a:schemeClr val="lt2"/>
                </a:solidFill>
              </a:defRPr>
            </a:lvl5pPr>
            <a:lvl6pPr lvl="5" algn="r">
              <a:buNone/>
              <a:defRPr sz="1333">
                <a:solidFill>
                  <a:schemeClr val="lt2"/>
                </a:solidFill>
              </a:defRPr>
            </a:lvl6pPr>
            <a:lvl7pPr lvl="6" algn="r">
              <a:buNone/>
              <a:defRPr sz="1333">
                <a:solidFill>
                  <a:schemeClr val="lt2"/>
                </a:solidFill>
              </a:defRPr>
            </a:lvl7pPr>
            <a:lvl8pPr lvl="7" algn="r">
              <a:buNone/>
              <a:defRPr sz="1333">
                <a:solidFill>
                  <a:schemeClr val="lt2"/>
                </a:solidFill>
              </a:defRPr>
            </a:lvl8pPr>
            <a:lvl9pPr lvl="8" algn="r">
              <a:buNone/>
              <a:defRPr sz="1333">
                <a:solidFill>
                  <a:schemeClr val="lt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2892322"/>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E8C66D-9F68-D1AA-EACC-09D3EF844F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D08077-1DF1-ED38-25E7-CAC9990F0E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20214-2180-B698-7794-E91D72D87D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2202F-1EA3-4090-B5E0-4F43E5817B92}" type="datetimeFigureOut">
              <a:rPr lang="en-US" smtClean="0"/>
              <a:t>8/15/2023</a:t>
            </a:fld>
            <a:endParaRPr lang="en-US" dirty="0"/>
          </a:p>
        </p:txBody>
      </p:sp>
      <p:sp>
        <p:nvSpPr>
          <p:cNvPr id="5" name="Footer Placeholder 4">
            <a:extLst>
              <a:ext uri="{FF2B5EF4-FFF2-40B4-BE49-F238E27FC236}">
                <a16:creationId xmlns:a16="http://schemas.microsoft.com/office/drawing/2014/main" id="{58EB118A-F7AE-26B6-023A-30EBA1BEB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288B660-9464-40AC-1382-2BD21D039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D4217E-2E40-4779-A8DD-C9B7699A1CC0}" type="slidenum">
              <a:rPr lang="en-US" smtClean="0"/>
              <a:t>‹#›</a:t>
            </a:fld>
            <a:endParaRPr lang="en-US" dirty="0"/>
          </a:p>
        </p:txBody>
      </p:sp>
    </p:spTree>
    <p:extLst>
      <p:ext uri="{BB962C8B-B14F-4D97-AF65-F5344CB8AC3E}">
        <p14:creationId xmlns:p14="http://schemas.microsoft.com/office/powerpoint/2010/main" val="265621713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mailto:peterw@osaa.or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hyperlink" Target="mailto:clay@finalforms.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jpg"/><Relationship Id="rId3" Type="http://schemas.openxmlformats.org/officeDocument/2006/relationships/image" Target="../media/image51.png"/><Relationship Id="rId21" Type="http://schemas.openxmlformats.org/officeDocument/2006/relationships/image" Target="../media/image69.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36.xml"/><Relationship Id="rId16" Type="http://schemas.openxmlformats.org/officeDocument/2006/relationships/image" Target="../media/image64.jpeg"/><Relationship Id="rId20" Type="http://schemas.openxmlformats.org/officeDocument/2006/relationships/image" Target="../media/image68.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jpeg"/><Relationship Id="rId23" Type="http://schemas.openxmlformats.org/officeDocument/2006/relationships/image" Target="../media/image71.jpe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57.xml"/><Relationship Id="rId5" Type="http://schemas.openxmlformats.org/officeDocument/2006/relationships/image" Target="../media/image75.png"/><Relationship Id="rId4" Type="http://schemas.openxmlformats.org/officeDocument/2006/relationships/image" Target="../media/image21.svg"/></Relationships>
</file>

<file path=ppt/slides/_rels/slide5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56.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1.png"/><Relationship Id="rId7" Type="http://schemas.openxmlformats.org/officeDocument/2006/relationships/diagramColors" Target="../diagrams/colors1.xml"/><Relationship Id="rId2" Type="http://schemas.openxmlformats.org/officeDocument/2006/relationships/notesSlide" Target="../notesSlides/notesSlide59.xml"/><Relationship Id="rId1" Type="http://schemas.openxmlformats.org/officeDocument/2006/relationships/slideLayout" Target="../slideLayouts/slideLayout56.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80.png"/><Relationship Id="rId4" Type="http://schemas.openxmlformats.org/officeDocument/2006/relationships/diagramData" Target="../diagrams/data1.xml"/><Relationship Id="rId9" Type="http://schemas.openxmlformats.org/officeDocument/2006/relationships/image" Target="../media/image8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60.xml"/><Relationship Id="rId1" Type="http://schemas.openxmlformats.org/officeDocument/2006/relationships/slideLayout" Target="../slideLayouts/slideLayout56.xml"/><Relationship Id="rId5" Type="http://schemas.openxmlformats.org/officeDocument/2006/relationships/image" Target="../media/image80.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56.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 Id="rId9"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56.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hyperlink" Target="http://www.oregoncoach.org/" TargetMode="External"/><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7.xml"/><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mailto:hoody.oada@gmail.com" TargetMode="External"/><Relationship Id="rId7"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2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hyperlink" Target="http://www.oadaonline.org/" TargetMode="External"/><Relationship Id="rId9" Type="http://schemas.openxmlformats.org/officeDocument/2006/relationships/image" Target="../media/image9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9.xml"/><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26.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7C6E4-6A0C-45AF-9187-644A14FD5EBC}"/>
              </a:ext>
            </a:extLst>
          </p:cNvPr>
          <p:cNvSpPr>
            <a:spLocks noGrp="1"/>
          </p:cNvSpPr>
          <p:nvPr>
            <p:ph type="title"/>
          </p:nvPr>
        </p:nvSpPr>
        <p:spPr/>
        <p:txBody>
          <a:bodyPr/>
          <a:lstStyle/>
          <a:p>
            <a:r>
              <a:rPr lang="en-US" dirty="0"/>
              <a:t>Fall administrator workshop</a:t>
            </a:r>
          </a:p>
        </p:txBody>
      </p:sp>
      <p:sp>
        <p:nvSpPr>
          <p:cNvPr id="6" name="Text Placeholder 5">
            <a:extLst>
              <a:ext uri="{FF2B5EF4-FFF2-40B4-BE49-F238E27FC236}">
                <a16:creationId xmlns:a16="http://schemas.microsoft.com/office/drawing/2014/main" id="{CF1B9CCD-0867-4341-8A5D-5D9678975D63}"/>
              </a:ext>
            </a:extLst>
          </p:cNvPr>
          <p:cNvSpPr>
            <a:spLocks noGrp="1"/>
          </p:cNvSpPr>
          <p:nvPr>
            <p:ph type="body" idx="1"/>
          </p:nvPr>
        </p:nvSpPr>
        <p:spPr/>
        <p:txBody>
          <a:bodyPr/>
          <a:lstStyle/>
          <a:p>
            <a:r>
              <a:rPr lang="en-US" dirty="0"/>
              <a:t>2023-2024</a:t>
            </a:r>
          </a:p>
        </p:txBody>
      </p:sp>
      <p:sp>
        <p:nvSpPr>
          <p:cNvPr id="4" name="Footer Placeholder 3">
            <a:extLst>
              <a:ext uri="{FF2B5EF4-FFF2-40B4-BE49-F238E27FC236}">
                <a16:creationId xmlns:a16="http://schemas.microsoft.com/office/drawing/2014/main" id="{9981E068-ACB1-4873-9C4A-CBB5A7A0EE26}"/>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335575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*Constitution</a:t>
            </a:r>
          </a:p>
        </p:txBody>
      </p:sp>
      <p:sp>
        <p:nvSpPr>
          <p:cNvPr id="3" name="Content Placeholder 2"/>
          <p:cNvSpPr>
            <a:spLocks noGrp="1"/>
          </p:cNvSpPr>
          <p:nvPr>
            <p:ph idx="1"/>
          </p:nvPr>
        </p:nvSpPr>
        <p:spPr/>
        <p:txBody>
          <a:bodyPr>
            <a:normAutofit/>
          </a:bodyPr>
          <a:lstStyle/>
          <a:p>
            <a:pPr marL="788987" indent="-742950">
              <a:buFont typeface="+mj-lt"/>
              <a:buAutoNum type="alphaUcPeriod"/>
            </a:pPr>
            <a:r>
              <a:rPr lang="en-US" sz="4000" dirty="0"/>
              <a:t>Full Membership Dues</a:t>
            </a:r>
          </a:p>
          <a:p>
            <a:pPr marL="788987" indent="-742950">
              <a:buFont typeface="+mj-lt"/>
              <a:buAutoNum type="alphaUcPeriod"/>
            </a:pPr>
            <a:r>
              <a:rPr lang="en-US" sz="4000" dirty="0"/>
              <a:t>Diversity, Equity, and Inclusion Advisory Committee </a:t>
            </a:r>
          </a:p>
          <a:p>
            <a:pPr marL="788987" indent="-742950">
              <a:buFont typeface="+mj-lt"/>
              <a:buAutoNum type="alphaUcPeriod"/>
            </a:pPr>
            <a:r>
              <a:rPr lang="en-US" sz="4000" dirty="0"/>
              <a:t>Awards – Name, Image, and Likeness (NIL)</a:t>
            </a:r>
          </a:p>
          <a:p>
            <a:pPr marL="788987" indent="-742950">
              <a:buFont typeface="+mj-lt"/>
              <a:buAutoNum type="alphaUcPeriod"/>
            </a:pPr>
            <a:endParaRPr lang="en-US" sz="4000" dirty="0"/>
          </a:p>
        </p:txBody>
      </p:sp>
    </p:spTree>
    <p:extLst>
      <p:ext uri="{BB962C8B-B14F-4D97-AF65-F5344CB8AC3E}">
        <p14:creationId xmlns:p14="http://schemas.microsoft.com/office/powerpoint/2010/main" val="270158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Major Rule Changes Cont.</a:t>
            </a:r>
          </a:p>
        </p:txBody>
      </p:sp>
      <p:sp>
        <p:nvSpPr>
          <p:cNvPr id="3" name="Content Placeholder 2"/>
          <p:cNvSpPr>
            <a:spLocks noGrp="1"/>
          </p:cNvSpPr>
          <p:nvPr>
            <p:ph idx="1"/>
          </p:nvPr>
        </p:nvSpPr>
        <p:spPr/>
        <p:txBody>
          <a:bodyPr>
            <a:normAutofit/>
          </a:bodyPr>
          <a:lstStyle/>
          <a:p>
            <a:pPr marL="788987" indent="-742950">
              <a:buFont typeface="+mj-lt"/>
              <a:buAutoNum type="alphaUcPeriod" startAt="4"/>
            </a:pPr>
            <a:r>
              <a:rPr lang="en-US" sz="4000" dirty="0"/>
              <a:t>Endowment Games</a:t>
            </a:r>
          </a:p>
          <a:p>
            <a:pPr marL="788987" indent="-742950">
              <a:buFont typeface="+mj-lt"/>
              <a:buAutoNum type="alphaUcPeriod" startAt="4"/>
            </a:pPr>
            <a:r>
              <a:rPr lang="en-US" sz="4000" dirty="0"/>
              <a:t>Jamborees</a:t>
            </a:r>
          </a:p>
          <a:p>
            <a:pPr marL="788987" indent="-742950">
              <a:buFont typeface="+mj-lt"/>
              <a:buAutoNum type="alphaUcPeriod" startAt="4"/>
            </a:pPr>
            <a:r>
              <a:rPr lang="en-US" sz="4000" dirty="0"/>
              <a:t>Basketball Shot Clock</a:t>
            </a:r>
          </a:p>
          <a:p>
            <a:pPr marL="788987" indent="-742950">
              <a:buFont typeface="+mj-lt"/>
              <a:buAutoNum type="alphaUcPeriod" startAt="4"/>
            </a:pPr>
            <a:r>
              <a:rPr lang="en-US" sz="4000" dirty="0"/>
              <a:t>Officials Fee Schedule</a:t>
            </a:r>
          </a:p>
          <a:p>
            <a:pPr marL="788987" indent="-742950">
              <a:buFont typeface="+mj-lt"/>
              <a:buAutoNum type="alphaUcPeriod" startAt="4"/>
            </a:pPr>
            <a:endParaRPr lang="en-US" sz="4000" dirty="0"/>
          </a:p>
          <a:p>
            <a:pPr marL="788987" indent="-742950">
              <a:buFont typeface="+mj-lt"/>
              <a:buAutoNum type="alphaUcPeriod" startAt="4"/>
            </a:pPr>
            <a:endParaRPr lang="en-US" sz="4000" dirty="0"/>
          </a:p>
          <a:p>
            <a:pPr marL="788987" indent="-742950">
              <a:buFont typeface="+mj-lt"/>
              <a:buAutoNum type="alphaUcPeriod" startAt="4"/>
            </a:pPr>
            <a:endParaRPr lang="en-US" sz="4000" dirty="0"/>
          </a:p>
          <a:p>
            <a:pPr marL="788987" indent="-742950">
              <a:buFont typeface="+mj-lt"/>
              <a:buAutoNum type="alphaUcPeriod" startAt="4"/>
            </a:pPr>
            <a:endParaRPr lang="en-US" sz="4000" dirty="0"/>
          </a:p>
        </p:txBody>
      </p:sp>
    </p:spTree>
    <p:extLst>
      <p:ext uri="{BB962C8B-B14F-4D97-AF65-F5344CB8AC3E}">
        <p14:creationId xmlns:p14="http://schemas.microsoft.com/office/powerpoint/2010/main" val="4250373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C460AE-4629-97EA-7CA2-072B4897F7DB}"/>
              </a:ext>
            </a:extLst>
          </p:cNvPr>
          <p:cNvSpPr>
            <a:spLocks noGrp="1"/>
          </p:cNvSpPr>
          <p:nvPr>
            <p:ph type="ctrTitle"/>
          </p:nvPr>
        </p:nvSpPr>
        <p:spPr/>
        <p:txBody>
          <a:bodyPr/>
          <a:lstStyle/>
          <a:p>
            <a:r>
              <a:rPr lang="en-US" dirty="0"/>
              <a:t>certifications and eligibility </a:t>
            </a:r>
          </a:p>
        </p:txBody>
      </p:sp>
      <p:sp>
        <p:nvSpPr>
          <p:cNvPr id="7" name="Subtitle 6">
            <a:extLst>
              <a:ext uri="{FF2B5EF4-FFF2-40B4-BE49-F238E27FC236}">
                <a16:creationId xmlns:a16="http://schemas.microsoft.com/office/drawing/2014/main" id="{42005D73-E911-DEB0-4FCD-4418128D34B8}"/>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8BFB3865-8B2B-F707-34E8-8789A36816C0}"/>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3982726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 	</a:t>
            </a:r>
          </a:p>
        </p:txBody>
      </p:sp>
      <p:sp>
        <p:nvSpPr>
          <p:cNvPr id="3" name="Content Placeholder 2"/>
          <p:cNvSpPr>
            <a:spLocks noGrp="1"/>
          </p:cNvSpPr>
          <p:nvPr>
            <p:ph idx="1"/>
          </p:nvPr>
        </p:nvSpPr>
        <p:spPr>
          <a:xfrm>
            <a:off x="1143000" y="1987826"/>
            <a:ext cx="10838793" cy="4108174"/>
          </a:xfrm>
        </p:spPr>
        <p:txBody>
          <a:bodyPr>
            <a:noAutofit/>
          </a:bodyPr>
          <a:lstStyle/>
          <a:p>
            <a:r>
              <a:rPr lang="en-US" sz="4000" dirty="0"/>
              <a:t>Athletic Director and Coaches</a:t>
            </a:r>
          </a:p>
          <a:p>
            <a:pPr lvl="2"/>
            <a:r>
              <a:rPr lang="en-US" sz="2800" b="1" i="1" dirty="0"/>
              <a:t>Interscholastic Coaching Course </a:t>
            </a:r>
            <a:r>
              <a:rPr lang="en-US" sz="2800" dirty="0"/>
              <a:t>(Once)</a:t>
            </a:r>
          </a:p>
          <a:p>
            <a:pPr lvl="2"/>
            <a:r>
              <a:rPr lang="en-US" sz="2800" dirty="0"/>
              <a:t>Concussion Recognition and Management (Annually) </a:t>
            </a:r>
          </a:p>
          <a:p>
            <a:pPr lvl="2"/>
            <a:r>
              <a:rPr lang="en-US" sz="2800" dirty="0"/>
              <a:t>NFHS Heat Illness Prevention (Every 4 years) </a:t>
            </a:r>
          </a:p>
          <a:p>
            <a:pPr lvl="2"/>
            <a:r>
              <a:rPr lang="en-US" sz="2800" dirty="0"/>
              <a:t>Anabolic Steroids and Performance-Enhancing Substances (Every 4 years)</a:t>
            </a:r>
          </a:p>
          <a:p>
            <a:pPr lvl="2"/>
            <a:r>
              <a:rPr lang="en-US" sz="2800" dirty="0"/>
              <a:t>OSAA Interrupting and Preventing Discriminatory Acts (Once)</a:t>
            </a:r>
          </a:p>
          <a:p>
            <a:pPr lvl="2"/>
            <a:r>
              <a:rPr lang="en-US" sz="2800" dirty="0"/>
              <a:t>Cheer &amp; Dance/Drill – Spirit Safety Clinic Certification (Annually) </a:t>
            </a:r>
          </a:p>
          <a:p>
            <a:pPr lvl="2"/>
            <a:r>
              <a:rPr lang="en-US" sz="2800" dirty="0"/>
              <a:t>OSAA Football Certification (Annually)</a:t>
            </a:r>
          </a:p>
        </p:txBody>
      </p:sp>
    </p:spTree>
    <p:extLst>
      <p:ext uri="{BB962C8B-B14F-4D97-AF65-F5344CB8AC3E}">
        <p14:creationId xmlns:p14="http://schemas.microsoft.com/office/powerpoint/2010/main" val="67124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DF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CFD43-1E14-1383-1C9E-6957445D80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971550" y="0"/>
            <a:ext cx="8248900" cy="6858000"/>
          </a:xfrm>
          <a:prstGeom prst="rect">
            <a:avLst/>
          </a:prstGeom>
        </p:spPr>
      </p:pic>
    </p:spTree>
    <p:extLst>
      <p:ext uri="{BB962C8B-B14F-4D97-AF65-F5344CB8AC3E}">
        <p14:creationId xmlns:p14="http://schemas.microsoft.com/office/powerpoint/2010/main" val="312400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Eligibility	</a:t>
            </a:r>
          </a:p>
        </p:txBody>
      </p:sp>
      <p:sp>
        <p:nvSpPr>
          <p:cNvPr id="3" name="Content Placeholder 2"/>
          <p:cNvSpPr>
            <a:spLocks noGrp="1"/>
          </p:cNvSpPr>
          <p:nvPr>
            <p:ph idx="1"/>
          </p:nvPr>
        </p:nvSpPr>
        <p:spPr/>
        <p:txBody>
          <a:bodyPr/>
          <a:lstStyle/>
          <a:p>
            <a:r>
              <a:rPr lang="en-US" sz="4000" dirty="0"/>
              <a:t>Previous Grading Period</a:t>
            </a:r>
          </a:p>
          <a:p>
            <a:r>
              <a:rPr lang="en-US" sz="4000" dirty="0"/>
              <a:t>Current Grading Period</a:t>
            </a:r>
          </a:p>
          <a:p>
            <a:r>
              <a:rPr lang="en-US" sz="4000" dirty="0"/>
              <a:t>*Satisfactory Progress Toward Graduation</a:t>
            </a:r>
          </a:p>
          <a:p>
            <a:r>
              <a:rPr lang="en-US" sz="4000" dirty="0"/>
              <a:t>E-mail </a:t>
            </a:r>
            <a:r>
              <a:rPr lang="en-US" sz="4000" dirty="0">
                <a:hlinkClick r:id="rId3"/>
              </a:rPr>
              <a:t>peterw@osaa.org</a:t>
            </a:r>
            <a:r>
              <a:rPr lang="en-US" sz="4000" dirty="0"/>
              <a:t> academic eligibility only requests</a:t>
            </a:r>
          </a:p>
          <a:p>
            <a:pPr lvl="1"/>
            <a:r>
              <a:rPr lang="en-US" sz="3800" dirty="0"/>
              <a:t>Include plan for academic recovery </a:t>
            </a:r>
          </a:p>
        </p:txBody>
      </p:sp>
    </p:spTree>
    <p:extLst>
      <p:ext uri="{BB962C8B-B14F-4D97-AF65-F5344CB8AC3E}">
        <p14:creationId xmlns:p14="http://schemas.microsoft.com/office/powerpoint/2010/main" val="23970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Previous / Current Grading Period</a:t>
            </a:r>
          </a:p>
        </p:txBody>
      </p:sp>
      <p:graphicFrame>
        <p:nvGraphicFramePr>
          <p:cNvPr id="6" name="Table 6">
            <a:extLst>
              <a:ext uri="{FF2B5EF4-FFF2-40B4-BE49-F238E27FC236}">
                <a16:creationId xmlns:a16="http://schemas.microsoft.com/office/drawing/2014/main" id="{E51F7614-9906-6114-29A6-F3BDB5E5AAA9}"/>
              </a:ext>
            </a:extLst>
          </p:cNvPr>
          <p:cNvGraphicFramePr>
            <a:graphicFrameLocks noGrp="1"/>
          </p:cNvGraphicFramePr>
          <p:nvPr>
            <p:ph idx="1"/>
          </p:nvPr>
        </p:nvGraphicFramePr>
        <p:xfrm>
          <a:off x="1411813" y="2016298"/>
          <a:ext cx="10555821" cy="4248702"/>
        </p:xfrm>
        <a:graphic>
          <a:graphicData uri="http://schemas.openxmlformats.org/drawingml/2006/table">
            <a:tbl>
              <a:tblPr firstRow="1" bandRow="1">
                <a:tableStyleId>{F5AB1C69-6EDB-4FF4-983F-18BD219EF322}</a:tableStyleId>
              </a:tblPr>
              <a:tblGrid>
                <a:gridCol w="3518607">
                  <a:extLst>
                    <a:ext uri="{9D8B030D-6E8A-4147-A177-3AD203B41FA5}">
                      <a16:colId xmlns:a16="http://schemas.microsoft.com/office/drawing/2014/main" val="1209514796"/>
                    </a:ext>
                  </a:extLst>
                </a:gridCol>
                <a:gridCol w="3518607">
                  <a:extLst>
                    <a:ext uri="{9D8B030D-6E8A-4147-A177-3AD203B41FA5}">
                      <a16:colId xmlns:a16="http://schemas.microsoft.com/office/drawing/2014/main" val="3774340611"/>
                    </a:ext>
                  </a:extLst>
                </a:gridCol>
                <a:gridCol w="3518607">
                  <a:extLst>
                    <a:ext uri="{9D8B030D-6E8A-4147-A177-3AD203B41FA5}">
                      <a16:colId xmlns:a16="http://schemas.microsoft.com/office/drawing/2014/main" val="1129210294"/>
                    </a:ext>
                  </a:extLst>
                </a:gridCol>
              </a:tblGrid>
              <a:tr h="708117">
                <a:tc>
                  <a:txBody>
                    <a:bodyPr/>
                    <a:lstStyle/>
                    <a:p>
                      <a:pPr algn="ctr"/>
                      <a:r>
                        <a:rPr lang="en-US" dirty="0"/>
                        <a:t>Number of Classes </a:t>
                      </a:r>
                    </a:p>
                    <a:p>
                      <a:pPr algn="ctr"/>
                      <a:r>
                        <a:rPr lang="en-US" dirty="0"/>
                        <a:t>Offered</a:t>
                      </a:r>
                    </a:p>
                  </a:txBody>
                  <a:tcPr>
                    <a:solidFill>
                      <a:srgbClr val="1C2858"/>
                    </a:solidFill>
                  </a:tcPr>
                </a:tc>
                <a:tc>
                  <a:txBody>
                    <a:bodyPr/>
                    <a:lstStyle/>
                    <a:p>
                      <a:pPr algn="ctr"/>
                      <a:r>
                        <a:rPr lang="en-US" dirty="0"/>
                        <a:t>Minimum Number </a:t>
                      </a:r>
                    </a:p>
                    <a:p>
                      <a:pPr algn="ctr"/>
                      <a:r>
                        <a:rPr lang="en-US" dirty="0"/>
                        <a:t>Passed</a:t>
                      </a:r>
                    </a:p>
                  </a:txBody>
                  <a:tcPr>
                    <a:solidFill>
                      <a:srgbClr val="1C2858"/>
                    </a:solidFill>
                  </a:tcPr>
                </a:tc>
                <a:tc>
                  <a:txBody>
                    <a:bodyPr/>
                    <a:lstStyle/>
                    <a:p>
                      <a:pPr algn="ctr"/>
                      <a:r>
                        <a:rPr lang="en-US" dirty="0"/>
                        <a:t>Minimum Credits </a:t>
                      </a:r>
                    </a:p>
                    <a:p>
                      <a:pPr algn="ctr"/>
                      <a:r>
                        <a:rPr lang="en-US" dirty="0"/>
                        <a:t>Earned</a:t>
                      </a:r>
                    </a:p>
                  </a:txBody>
                  <a:tcPr>
                    <a:solidFill>
                      <a:srgbClr val="1C2858"/>
                    </a:solidFill>
                  </a:tcPr>
                </a:tc>
                <a:extLst>
                  <a:ext uri="{0D108BD9-81ED-4DB2-BD59-A6C34878D82A}">
                    <a16:rowId xmlns:a16="http://schemas.microsoft.com/office/drawing/2014/main" val="840589949"/>
                  </a:ext>
                </a:extLst>
              </a:tr>
              <a:tr h="708117">
                <a:tc>
                  <a:txBody>
                    <a:bodyPr/>
                    <a:lstStyle/>
                    <a:p>
                      <a:pPr algn="ctr"/>
                      <a:r>
                        <a:rPr lang="en-US" sz="2400" dirty="0"/>
                        <a:t>4</a:t>
                      </a:r>
                    </a:p>
                  </a:txBody>
                  <a:tcPr anchor="ctr"/>
                </a:tc>
                <a:tc>
                  <a:txBody>
                    <a:bodyPr/>
                    <a:lstStyle/>
                    <a:p>
                      <a:pPr algn="ctr"/>
                      <a:r>
                        <a:rPr lang="en-US" sz="2400" dirty="0"/>
                        <a:t>3</a:t>
                      </a:r>
                    </a:p>
                  </a:txBody>
                  <a:tcPr anchor="ctr"/>
                </a:tc>
                <a:tc>
                  <a:txBody>
                    <a:bodyPr/>
                    <a:lstStyle/>
                    <a:p>
                      <a:pPr algn="ctr"/>
                      <a:r>
                        <a:rPr lang="en-US" sz="2400" dirty="0"/>
                        <a:t>1.5</a:t>
                      </a:r>
                    </a:p>
                  </a:txBody>
                  <a:tcPr anchor="ctr"/>
                </a:tc>
                <a:extLst>
                  <a:ext uri="{0D108BD9-81ED-4DB2-BD59-A6C34878D82A}">
                    <a16:rowId xmlns:a16="http://schemas.microsoft.com/office/drawing/2014/main" val="220286676"/>
                  </a:ext>
                </a:extLst>
              </a:tr>
              <a:tr h="708117">
                <a:tc>
                  <a:txBody>
                    <a:bodyPr/>
                    <a:lstStyle/>
                    <a:p>
                      <a:pPr algn="ctr"/>
                      <a:r>
                        <a:rPr lang="en-US" sz="2400" dirty="0"/>
                        <a:t>5</a:t>
                      </a:r>
                    </a:p>
                  </a:txBody>
                  <a:tcPr anchor="ctr"/>
                </a:tc>
                <a:tc>
                  <a:txBody>
                    <a:bodyPr/>
                    <a:lstStyle/>
                    <a:p>
                      <a:pPr algn="ctr"/>
                      <a:r>
                        <a:rPr lang="en-US" sz="2400" dirty="0"/>
                        <a:t>4</a:t>
                      </a:r>
                    </a:p>
                  </a:txBody>
                  <a:tcPr anchor="ctr"/>
                </a:tc>
                <a:tc>
                  <a:txBody>
                    <a:bodyPr/>
                    <a:lstStyle/>
                    <a:p>
                      <a:pPr algn="ctr"/>
                      <a:r>
                        <a:rPr lang="en-US" sz="2400" dirty="0"/>
                        <a:t>2.0</a:t>
                      </a:r>
                    </a:p>
                  </a:txBody>
                  <a:tcPr anchor="ctr"/>
                </a:tc>
                <a:extLst>
                  <a:ext uri="{0D108BD9-81ED-4DB2-BD59-A6C34878D82A}">
                    <a16:rowId xmlns:a16="http://schemas.microsoft.com/office/drawing/2014/main" val="1111031610"/>
                  </a:ext>
                </a:extLst>
              </a:tr>
              <a:tr h="708117">
                <a:tc>
                  <a:txBody>
                    <a:bodyPr/>
                    <a:lstStyle/>
                    <a:p>
                      <a:pPr algn="ctr"/>
                      <a:r>
                        <a:rPr lang="en-US" sz="2400" dirty="0"/>
                        <a:t>6</a:t>
                      </a:r>
                    </a:p>
                  </a:txBody>
                  <a:tcPr anchor="ctr"/>
                </a:tc>
                <a:tc>
                  <a:txBody>
                    <a:bodyPr/>
                    <a:lstStyle/>
                    <a:p>
                      <a:pPr algn="ctr"/>
                      <a:r>
                        <a:rPr lang="en-US" sz="2400" dirty="0"/>
                        <a:t>5</a:t>
                      </a:r>
                    </a:p>
                  </a:txBody>
                  <a:tcPr anchor="ctr"/>
                </a:tc>
                <a:tc>
                  <a:txBody>
                    <a:bodyPr/>
                    <a:lstStyle/>
                    <a:p>
                      <a:pPr algn="ctr"/>
                      <a:r>
                        <a:rPr lang="en-US" sz="2400" dirty="0"/>
                        <a:t>2.5</a:t>
                      </a:r>
                    </a:p>
                  </a:txBody>
                  <a:tcPr anchor="ctr"/>
                </a:tc>
                <a:extLst>
                  <a:ext uri="{0D108BD9-81ED-4DB2-BD59-A6C34878D82A}">
                    <a16:rowId xmlns:a16="http://schemas.microsoft.com/office/drawing/2014/main" val="3269120403"/>
                  </a:ext>
                </a:extLst>
              </a:tr>
              <a:tr h="708117">
                <a:tc>
                  <a:txBody>
                    <a:bodyPr/>
                    <a:lstStyle/>
                    <a:p>
                      <a:pPr algn="ctr"/>
                      <a:r>
                        <a:rPr lang="en-US" sz="2400" dirty="0"/>
                        <a:t>7</a:t>
                      </a:r>
                    </a:p>
                  </a:txBody>
                  <a:tcPr anchor="ctr"/>
                </a:tc>
                <a:tc>
                  <a:txBody>
                    <a:bodyPr/>
                    <a:lstStyle/>
                    <a:p>
                      <a:pPr algn="ctr"/>
                      <a:r>
                        <a:rPr lang="en-US" sz="2400" dirty="0"/>
                        <a:t>5</a:t>
                      </a:r>
                    </a:p>
                  </a:txBody>
                  <a:tcPr anchor="ctr"/>
                </a:tc>
                <a:tc>
                  <a:txBody>
                    <a:bodyPr/>
                    <a:lstStyle/>
                    <a:p>
                      <a:pPr algn="ctr"/>
                      <a:r>
                        <a:rPr lang="en-US" sz="2400" dirty="0"/>
                        <a:t>2.5</a:t>
                      </a:r>
                    </a:p>
                  </a:txBody>
                  <a:tcPr anchor="ctr"/>
                </a:tc>
                <a:extLst>
                  <a:ext uri="{0D108BD9-81ED-4DB2-BD59-A6C34878D82A}">
                    <a16:rowId xmlns:a16="http://schemas.microsoft.com/office/drawing/2014/main" val="659992774"/>
                  </a:ext>
                </a:extLst>
              </a:tr>
              <a:tr h="708117">
                <a:tc>
                  <a:txBody>
                    <a:bodyPr/>
                    <a:lstStyle/>
                    <a:p>
                      <a:pPr algn="ctr"/>
                      <a:r>
                        <a:rPr lang="en-US" sz="2400" dirty="0"/>
                        <a:t>8</a:t>
                      </a:r>
                    </a:p>
                  </a:txBody>
                  <a:tcPr anchor="ctr"/>
                </a:tc>
                <a:tc>
                  <a:txBody>
                    <a:bodyPr/>
                    <a:lstStyle/>
                    <a:p>
                      <a:pPr algn="ctr"/>
                      <a:r>
                        <a:rPr lang="en-US" sz="2400" dirty="0"/>
                        <a:t>5</a:t>
                      </a:r>
                    </a:p>
                  </a:txBody>
                  <a:tcPr anchor="ctr"/>
                </a:tc>
                <a:tc>
                  <a:txBody>
                    <a:bodyPr/>
                    <a:lstStyle/>
                    <a:p>
                      <a:pPr algn="ctr"/>
                      <a:r>
                        <a:rPr lang="en-US" sz="2400" dirty="0"/>
                        <a:t>2.5</a:t>
                      </a:r>
                    </a:p>
                  </a:txBody>
                  <a:tcPr anchor="ctr"/>
                </a:tc>
                <a:extLst>
                  <a:ext uri="{0D108BD9-81ED-4DB2-BD59-A6C34878D82A}">
                    <a16:rowId xmlns:a16="http://schemas.microsoft.com/office/drawing/2014/main" val="3787207572"/>
                  </a:ext>
                </a:extLst>
              </a:tr>
            </a:tbl>
          </a:graphicData>
        </a:graphic>
      </p:graphicFrame>
    </p:spTree>
    <p:extLst>
      <p:ext uri="{BB962C8B-B14F-4D97-AF65-F5344CB8AC3E}">
        <p14:creationId xmlns:p14="http://schemas.microsoft.com/office/powerpoint/2010/main" val="427459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Minimum Satisfactory Progress</a:t>
            </a:r>
          </a:p>
        </p:txBody>
      </p:sp>
      <p:graphicFrame>
        <p:nvGraphicFramePr>
          <p:cNvPr id="7" name="Content Placeholder 6"/>
          <p:cNvGraphicFramePr>
            <a:graphicFrameLocks noGrp="1"/>
          </p:cNvGraphicFramePr>
          <p:nvPr>
            <p:ph idx="1"/>
          </p:nvPr>
        </p:nvGraphicFramePr>
        <p:xfrm>
          <a:off x="1447151" y="2075071"/>
          <a:ext cx="10394777" cy="4257465"/>
        </p:xfrm>
        <a:graphic>
          <a:graphicData uri="http://schemas.openxmlformats.org/drawingml/2006/table">
            <a:tbl>
              <a:tblPr firstCol="1">
                <a:tableStyleId>{F5AB1C69-6EDB-4FF4-983F-18BD219EF322}</a:tableStyleId>
              </a:tblPr>
              <a:tblGrid>
                <a:gridCol w="3179170">
                  <a:extLst>
                    <a:ext uri="{9D8B030D-6E8A-4147-A177-3AD203B41FA5}">
                      <a16:colId xmlns:a16="http://schemas.microsoft.com/office/drawing/2014/main" val="3571820183"/>
                    </a:ext>
                  </a:extLst>
                </a:gridCol>
                <a:gridCol w="1030801">
                  <a:extLst>
                    <a:ext uri="{9D8B030D-6E8A-4147-A177-3AD203B41FA5}">
                      <a16:colId xmlns:a16="http://schemas.microsoft.com/office/drawing/2014/main" val="3064488614"/>
                    </a:ext>
                  </a:extLst>
                </a:gridCol>
                <a:gridCol w="1030801">
                  <a:extLst>
                    <a:ext uri="{9D8B030D-6E8A-4147-A177-3AD203B41FA5}">
                      <a16:colId xmlns:a16="http://schemas.microsoft.com/office/drawing/2014/main" val="1037645920"/>
                    </a:ext>
                  </a:extLst>
                </a:gridCol>
                <a:gridCol w="1030801">
                  <a:extLst>
                    <a:ext uri="{9D8B030D-6E8A-4147-A177-3AD203B41FA5}">
                      <a16:colId xmlns:a16="http://schemas.microsoft.com/office/drawing/2014/main" val="4109399735"/>
                    </a:ext>
                  </a:extLst>
                </a:gridCol>
                <a:gridCol w="1030801">
                  <a:extLst>
                    <a:ext uri="{9D8B030D-6E8A-4147-A177-3AD203B41FA5}">
                      <a16:colId xmlns:a16="http://schemas.microsoft.com/office/drawing/2014/main" val="3566904678"/>
                    </a:ext>
                  </a:extLst>
                </a:gridCol>
                <a:gridCol w="1030801">
                  <a:extLst>
                    <a:ext uri="{9D8B030D-6E8A-4147-A177-3AD203B41FA5}">
                      <a16:colId xmlns:a16="http://schemas.microsoft.com/office/drawing/2014/main" val="2485454616"/>
                    </a:ext>
                  </a:extLst>
                </a:gridCol>
                <a:gridCol w="1030801">
                  <a:extLst>
                    <a:ext uri="{9D8B030D-6E8A-4147-A177-3AD203B41FA5}">
                      <a16:colId xmlns:a16="http://schemas.microsoft.com/office/drawing/2014/main" val="2479191322"/>
                    </a:ext>
                  </a:extLst>
                </a:gridCol>
                <a:gridCol w="1030801">
                  <a:extLst>
                    <a:ext uri="{9D8B030D-6E8A-4147-A177-3AD203B41FA5}">
                      <a16:colId xmlns:a16="http://schemas.microsoft.com/office/drawing/2014/main" val="2290152692"/>
                    </a:ext>
                  </a:extLst>
                </a:gridCol>
              </a:tblGrid>
              <a:tr h="851493">
                <a:tc>
                  <a:txBody>
                    <a:bodyPr/>
                    <a:lstStyle/>
                    <a:p>
                      <a:pPr>
                        <a:spcBef>
                          <a:spcPts val="600"/>
                        </a:spcBef>
                      </a:pPr>
                      <a:r>
                        <a:rPr lang="en-US" b="1" dirty="0">
                          <a:solidFill>
                            <a:schemeClr val="bg1"/>
                          </a:solidFill>
                          <a:effectLst/>
                        </a:rPr>
                        <a:t>Credits to Graduate</a:t>
                      </a:r>
                      <a:endParaRPr lang="en-US" dirty="0">
                        <a:solidFill>
                          <a:schemeClr val="bg1"/>
                        </a:solidFill>
                        <a:effectLst/>
                      </a:endParaRPr>
                    </a:p>
                  </a:txBody>
                  <a:tcPr marL="68580" marR="68580" marT="0" marB="0" anchor="ctr">
                    <a:solidFill>
                      <a:srgbClr val="1C2858"/>
                    </a:solidFill>
                  </a:tcPr>
                </a:tc>
                <a:tc>
                  <a:txBody>
                    <a:bodyPr/>
                    <a:lstStyle/>
                    <a:p>
                      <a:pPr algn="ctr">
                        <a:spcBef>
                          <a:spcPts val="600"/>
                        </a:spcBef>
                      </a:pPr>
                      <a:r>
                        <a:rPr lang="en-US" b="1" dirty="0">
                          <a:solidFill>
                            <a:srgbClr val="000000"/>
                          </a:solidFill>
                          <a:effectLst/>
                        </a:rPr>
                        <a:t>24</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26</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27</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28</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29</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30</a:t>
                      </a:r>
                      <a:endParaRPr lang="en-US" dirty="0">
                        <a:effectLst/>
                      </a:endParaRPr>
                    </a:p>
                  </a:txBody>
                  <a:tcPr marL="68580" marR="68580" marT="0" marB="0" anchor="ctr"/>
                </a:tc>
                <a:extLst>
                  <a:ext uri="{0D108BD9-81ED-4DB2-BD59-A6C34878D82A}">
                    <a16:rowId xmlns:a16="http://schemas.microsoft.com/office/drawing/2014/main" val="1092033964"/>
                  </a:ext>
                </a:extLst>
              </a:tr>
              <a:tr h="851493">
                <a:tc>
                  <a:txBody>
                    <a:bodyPr/>
                    <a:lstStyle/>
                    <a:p>
                      <a:pPr>
                        <a:spcBef>
                          <a:spcPts val="600"/>
                        </a:spcBef>
                      </a:pPr>
                      <a:r>
                        <a:rPr lang="en-US" b="1" dirty="0">
                          <a:solidFill>
                            <a:schemeClr val="bg1"/>
                          </a:solidFill>
                          <a:effectLst/>
                        </a:rPr>
                        <a:t>Credits Per Year</a:t>
                      </a:r>
                      <a:endParaRPr lang="en-US" dirty="0">
                        <a:solidFill>
                          <a:schemeClr val="bg1"/>
                        </a:solidFill>
                        <a:effectLst/>
                      </a:endParaRPr>
                    </a:p>
                  </a:txBody>
                  <a:tcPr marL="68580" marR="68580" marT="0" marB="0" anchor="ctr">
                    <a:solidFill>
                      <a:srgbClr val="1C2858"/>
                    </a:solidFill>
                  </a:tcPr>
                </a:tc>
                <a:tc>
                  <a:txBody>
                    <a:bodyPr/>
                    <a:lstStyle/>
                    <a:p>
                      <a:pPr algn="ctr">
                        <a:spcBef>
                          <a:spcPts val="600"/>
                        </a:spcBef>
                      </a:pPr>
                      <a:r>
                        <a:rPr lang="en-US" b="1" dirty="0">
                          <a:solidFill>
                            <a:srgbClr val="000000"/>
                          </a:solidFill>
                          <a:effectLst/>
                        </a:rPr>
                        <a:t>6</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6</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6.5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6.5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7</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7</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7.5</a:t>
                      </a:r>
                      <a:endParaRPr lang="en-US" dirty="0">
                        <a:effectLst/>
                      </a:endParaRPr>
                    </a:p>
                  </a:txBody>
                  <a:tcPr marL="68580" marR="68580" marT="0" marB="0" anchor="ctr"/>
                </a:tc>
                <a:extLst>
                  <a:ext uri="{0D108BD9-81ED-4DB2-BD59-A6C34878D82A}">
                    <a16:rowId xmlns:a16="http://schemas.microsoft.com/office/drawing/2014/main" val="448885094"/>
                  </a:ext>
                </a:extLst>
              </a:tr>
              <a:tr h="851493">
                <a:tc>
                  <a:txBody>
                    <a:bodyPr/>
                    <a:lstStyle/>
                    <a:p>
                      <a:pPr>
                        <a:spcBef>
                          <a:spcPts val="600"/>
                        </a:spcBef>
                      </a:pPr>
                      <a:r>
                        <a:rPr lang="en-US" b="1" dirty="0">
                          <a:solidFill>
                            <a:schemeClr val="bg1"/>
                          </a:solidFill>
                          <a:effectLst/>
                        </a:rPr>
                        <a:t>Required Prior to Year 2 (75%)</a:t>
                      </a:r>
                      <a:endParaRPr lang="en-US" dirty="0">
                        <a:solidFill>
                          <a:schemeClr val="bg1"/>
                        </a:solidFill>
                        <a:effectLst/>
                      </a:endParaRPr>
                    </a:p>
                  </a:txBody>
                  <a:tcPr marL="68580" marR="68580" marT="0" marB="0" anchor="ctr">
                    <a:solidFill>
                      <a:srgbClr val="1C2858"/>
                    </a:solidFill>
                  </a:tcPr>
                </a:tc>
                <a:tc>
                  <a:txBody>
                    <a:bodyPr/>
                    <a:lstStyle/>
                    <a:p>
                      <a:pPr algn="ctr">
                        <a:spcBef>
                          <a:spcPts val="600"/>
                        </a:spcBef>
                      </a:pPr>
                      <a:r>
                        <a:rPr lang="en-US" b="1" dirty="0">
                          <a:solidFill>
                            <a:srgbClr val="000000"/>
                          </a:solidFill>
                          <a:effectLst/>
                        </a:rPr>
                        <a:t>4.5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4.5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4.5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5.0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5.0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5.0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5.5</a:t>
                      </a:r>
                      <a:endParaRPr lang="en-US" dirty="0">
                        <a:effectLst/>
                      </a:endParaRPr>
                    </a:p>
                  </a:txBody>
                  <a:tcPr marL="68580" marR="68580" marT="0" marB="0" anchor="ctr"/>
                </a:tc>
                <a:extLst>
                  <a:ext uri="{0D108BD9-81ED-4DB2-BD59-A6C34878D82A}">
                    <a16:rowId xmlns:a16="http://schemas.microsoft.com/office/drawing/2014/main" val="3420194660"/>
                  </a:ext>
                </a:extLst>
              </a:tr>
              <a:tr h="851493">
                <a:tc>
                  <a:txBody>
                    <a:bodyPr/>
                    <a:lstStyle/>
                    <a:p>
                      <a:pPr>
                        <a:spcBef>
                          <a:spcPts val="600"/>
                        </a:spcBef>
                      </a:pPr>
                      <a:r>
                        <a:rPr lang="en-US" b="1" dirty="0">
                          <a:solidFill>
                            <a:schemeClr val="bg1"/>
                          </a:solidFill>
                          <a:effectLst/>
                        </a:rPr>
                        <a:t>Required Prior to Year 3 (85%)</a:t>
                      </a:r>
                      <a:endParaRPr lang="en-US" dirty="0">
                        <a:solidFill>
                          <a:schemeClr val="bg1"/>
                        </a:solidFill>
                        <a:effectLst/>
                      </a:endParaRPr>
                    </a:p>
                  </a:txBody>
                  <a:tcPr marL="68580" marR="68580" marT="0" marB="0" anchor="ctr">
                    <a:solidFill>
                      <a:srgbClr val="1C2858"/>
                    </a:solidFill>
                  </a:tcPr>
                </a:tc>
                <a:tc>
                  <a:txBody>
                    <a:bodyPr/>
                    <a:lstStyle/>
                    <a:p>
                      <a:pPr algn="ctr">
                        <a:spcBef>
                          <a:spcPts val="600"/>
                        </a:spcBef>
                      </a:pPr>
                      <a:r>
                        <a:rPr lang="en-US" b="1" dirty="0">
                          <a:solidFill>
                            <a:srgbClr val="000000"/>
                          </a:solidFill>
                          <a:effectLst/>
                        </a:rPr>
                        <a:t>10.0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10.5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11.0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11.0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11.5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12.0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12.5</a:t>
                      </a:r>
                      <a:endParaRPr lang="en-US" dirty="0">
                        <a:effectLst/>
                      </a:endParaRPr>
                    </a:p>
                  </a:txBody>
                  <a:tcPr marL="68580" marR="68580" marT="0" marB="0" anchor="ctr"/>
                </a:tc>
                <a:extLst>
                  <a:ext uri="{0D108BD9-81ED-4DB2-BD59-A6C34878D82A}">
                    <a16:rowId xmlns:a16="http://schemas.microsoft.com/office/drawing/2014/main" val="2149976657"/>
                  </a:ext>
                </a:extLst>
              </a:tr>
              <a:tr h="851493">
                <a:tc>
                  <a:txBody>
                    <a:bodyPr/>
                    <a:lstStyle/>
                    <a:p>
                      <a:pPr>
                        <a:spcBef>
                          <a:spcPts val="600"/>
                        </a:spcBef>
                      </a:pPr>
                      <a:r>
                        <a:rPr lang="en-US" b="1" dirty="0">
                          <a:solidFill>
                            <a:schemeClr val="bg1"/>
                          </a:solidFill>
                          <a:effectLst/>
                        </a:rPr>
                        <a:t>Required Prior to Year 4 (95%)</a:t>
                      </a:r>
                      <a:endParaRPr lang="en-US" dirty="0">
                        <a:solidFill>
                          <a:schemeClr val="bg1"/>
                        </a:solidFill>
                        <a:effectLst/>
                      </a:endParaRPr>
                    </a:p>
                  </a:txBody>
                  <a:tcPr marL="68580" marR="68580" marT="0" marB="0" anchor="ctr">
                    <a:solidFill>
                      <a:srgbClr val="1C2858"/>
                    </a:solidFill>
                  </a:tcPr>
                </a:tc>
                <a:tc>
                  <a:txBody>
                    <a:bodyPr/>
                    <a:lstStyle/>
                    <a:p>
                      <a:pPr algn="ctr">
                        <a:spcBef>
                          <a:spcPts val="600"/>
                        </a:spcBef>
                      </a:pPr>
                      <a:r>
                        <a:rPr lang="en-US" b="1" dirty="0">
                          <a:solidFill>
                            <a:srgbClr val="000000"/>
                          </a:solidFill>
                          <a:effectLst/>
                        </a:rPr>
                        <a:t>17.0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17.5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18.5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19.0</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19.5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20.5</a:t>
                      </a:r>
                      <a:endParaRPr lang="en-US" dirty="0">
                        <a:effectLst/>
                      </a:endParaRPr>
                    </a:p>
                  </a:txBody>
                  <a:tcPr marL="68580" marR="68580" marT="0" marB="0" anchor="ctr"/>
                </a:tc>
                <a:tc>
                  <a:txBody>
                    <a:bodyPr/>
                    <a:lstStyle/>
                    <a:p>
                      <a:pPr algn="ctr">
                        <a:spcBef>
                          <a:spcPts val="600"/>
                        </a:spcBef>
                      </a:pPr>
                      <a:r>
                        <a:rPr lang="en-US" b="1" dirty="0">
                          <a:solidFill>
                            <a:srgbClr val="000000"/>
                          </a:solidFill>
                          <a:effectLst/>
                        </a:rPr>
                        <a:t>21.0</a:t>
                      </a:r>
                      <a:endParaRPr lang="en-US" dirty="0">
                        <a:effectLst/>
                      </a:endParaRPr>
                    </a:p>
                  </a:txBody>
                  <a:tcPr marL="68580" marR="68580" marT="0" marB="0" anchor="ctr"/>
                </a:tc>
                <a:extLst>
                  <a:ext uri="{0D108BD9-81ED-4DB2-BD59-A6C34878D82A}">
                    <a16:rowId xmlns:a16="http://schemas.microsoft.com/office/drawing/2014/main" val="2674743394"/>
                  </a:ext>
                </a:extLst>
              </a:tr>
            </a:tbl>
          </a:graphicData>
        </a:graphic>
      </p:graphicFrame>
      <p:sp>
        <p:nvSpPr>
          <p:cNvPr id="8" name="Rectangle 2"/>
          <p:cNvSpPr>
            <a:spLocks noChangeArrowheads="1"/>
          </p:cNvSpPr>
          <p:nvPr/>
        </p:nvSpPr>
        <p:spPr bwMode="auto">
          <a:xfrm flipV="1">
            <a:off x="-1414802" y="2165048"/>
            <a:ext cx="25474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5932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School Representation</a:t>
            </a:r>
          </a:p>
        </p:txBody>
      </p:sp>
      <p:sp>
        <p:nvSpPr>
          <p:cNvPr id="3" name="Content Placeholder 2"/>
          <p:cNvSpPr>
            <a:spLocks noGrp="1"/>
          </p:cNvSpPr>
          <p:nvPr>
            <p:ph idx="1"/>
          </p:nvPr>
        </p:nvSpPr>
        <p:spPr/>
        <p:txBody>
          <a:bodyPr>
            <a:normAutofit lnSpcReduction="10000"/>
          </a:bodyPr>
          <a:lstStyle/>
          <a:p>
            <a:r>
              <a:rPr lang="en-US" sz="4000" dirty="0"/>
              <a:t>Associate Member Students</a:t>
            </a:r>
          </a:p>
          <a:p>
            <a:pPr lvl="1"/>
            <a:r>
              <a:rPr lang="en-US" sz="3600" dirty="0"/>
              <a:t>*School Representation Eligibility Certificate </a:t>
            </a:r>
          </a:p>
          <a:p>
            <a:r>
              <a:rPr lang="en-US" sz="4000" dirty="0"/>
              <a:t>Home School Students</a:t>
            </a:r>
          </a:p>
          <a:p>
            <a:pPr lvl="1"/>
            <a:r>
              <a:rPr lang="en-US" sz="3600" dirty="0"/>
              <a:t>School Representation Eligibility Certificate </a:t>
            </a:r>
          </a:p>
          <a:p>
            <a:pPr lvl="1"/>
            <a:r>
              <a:rPr lang="en-US" sz="3600" dirty="0"/>
              <a:t>*Home School Eligibility Parent Checklist</a:t>
            </a:r>
          </a:p>
          <a:p>
            <a:r>
              <a:rPr lang="en-US" sz="4000" dirty="0"/>
              <a:t>High School Equivalency Students</a:t>
            </a:r>
          </a:p>
          <a:p>
            <a:pPr lvl="1"/>
            <a:r>
              <a:rPr lang="en-US" sz="3600" dirty="0"/>
              <a:t>School Representation Eligibility Certificate </a:t>
            </a:r>
          </a:p>
          <a:p>
            <a:pPr lvl="1"/>
            <a:r>
              <a:rPr lang="en-US" sz="3600" dirty="0"/>
              <a:t>*High School Equivalency Parent Checklist</a:t>
            </a:r>
          </a:p>
          <a:p>
            <a:pPr lvl="1"/>
            <a:endParaRPr lang="en-US" dirty="0"/>
          </a:p>
        </p:txBody>
      </p:sp>
    </p:spTree>
    <p:extLst>
      <p:ext uri="{BB962C8B-B14F-4D97-AF65-F5344CB8AC3E}">
        <p14:creationId xmlns:p14="http://schemas.microsoft.com/office/powerpoint/2010/main" val="767760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Transfer Students</a:t>
            </a:r>
            <a:r>
              <a:rPr lang="en-US" dirty="0"/>
              <a:t>	</a:t>
            </a:r>
          </a:p>
        </p:txBody>
      </p:sp>
      <p:sp>
        <p:nvSpPr>
          <p:cNvPr id="3" name="Content Placeholder 2"/>
          <p:cNvSpPr>
            <a:spLocks noGrp="1"/>
          </p:cNvSpPr>
          <p:nvPr>
            <p:ph idx="1"/>
          </p:nvPr>
        </p:nvSpPr>
        <p:spPr/>
        <p:txBody>
          <a:bodyPr/>
          <a:lstStyle/>
          <a:p>
            <a:r>
              <a:rPr lang="en-US" sz="4000" dirty="0"/>
              <a:t>*Student Intent to Transfer Certificate</a:t>
            </a:r>
          </a:p>
          <a:p>
            <a:r>
              <a:rPr lang="en-US" sz="4000" dirty="0"/>
              <a:t>*Eligible Student Transfer Certificate</a:t>
            </a:r>
          </a:p>
          <a:p>
            <a:r>
              <a:rPr lang="en-US" sz="4000" dirty="0"/>
              <a:t>*International Student Eligibility Checklist</a:t>
            </a:r>
          </a:p>
          <a:p>
            <a:r>
              <a:rPr lang="en-US" sz="4000" dirty="0"/>
              <a:t>Eligibility Request Form – Online Only</a:t>
            </a:r>
            <a:endParaRPr lang="en-US" sz="4400" dirty="0"/>
          </a:p>
        </p:txBody>
      </p:sp>
    </p:spTree>
    <p:extLst>
      <p:ext uri="{BB962C8B-B14F-4D97-AF65-F5344CB8AC3E}">
        <p14:creationId xmlns:p14="http://schemas.microsoft.com/office/powerpoint/2010/main" val="101369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military uniform with a dog&#10;&#10;Description automatically generated with low confidence">
            <a:extLst>
              <a:ext uri="{FF2B5EF4-FFF2-40B4-BE49-F238E27FC236}">
                <a16:creationId xmlns:a16="http://schemas.microsoft.com/office/drawing/2014/main" id="{C8FB0901-E089-B1AF-1E37-9808AD7D69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8552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70767" y="0"/>
            <a:ext cx="13133534" cy="7329713"/>
          </a:xfrm>
        </p:spPr>
      </p:pic>
      <p:pic>
        <p:nvPicPr>
          <p:cNvPr id="3" name="Picture 2">
            <a:extLst>
              <a:ext uri="{FF2B5EF4-FFF2-40B4-BE49-F238E27FC236}">
                <a16:creationId xmlns:a16="http://schemas.microsoft.com/office/drawing/2014/main" id="{C1D6C645-7660-4EF4-B39A-B6B496BBECE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71749" y="424591"/>
            <a:ext cx="1374017" cy="5548826"/>
          </a:xfrm>
          <a:prstGeom prst="rect">
            <a:avLst/>
          </a:prstGeom>
        </p:spPr>
      </p:pic>
    </p:spTree>
    <p:extLst>
      <p:ext uri="{BB962C8B-B14F-4D97-AF65-F5344CB8AC3E}">
        <p14:creationId xmlns:p14="http://schemas.microsoft.com/office/powerpoint/2010/main" val="1249611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7806-07D3-C843-E9BA-7AFE897D9722}"/>
              </a:ext>
            </a:extLst>
          </p:cNvPr>
          <p:cNvSpPr>
            <a:spLocks noGrp="1"/>
          </p:cNvSpPr>
          <p:nvPr>
            <p:ph type="title"/>
          </p:nvPr>
        </p:nvSpPr>
        <p:spPr/>
        <p:txBody>
          <a:bodyPr/>
          <a:lstStyle/>
          <a:p>
            <a:r>
              <a:rPr lang="en-US" sz="3600" dirty="0"/>
              <a:t>Pre-Participation Physical Exams</a:t>
            </a:r>
            <a:endParaRPr lang="en-US" dirty="0"/>
          </a:p>
        </p:txBody>
      </p:sp>
      <p:sp>
        <p:nvSpPr>
          <p:cNvPr id="3" name="Content Placeholder 2">
            <a:extLst>
              <a:ext uri="{FF2B5EF4-FFF2-40B4-BE49-F238E27FC236}">
                <a16:creationId xmlns:a16="http://schemas.microsoft.com/office/drawing/2014/main" id="{D78F7120-0E0D-283C-E45E-4B46B8F7820E}"/>
              </a:ext>
            </a:extLst>
          </p:cNvPr>
          <p:cNvSpPr>
            <a:spLocks noGrp="1"/>
          </p:cNvSpPr>
          <p:nvPr>
            <p:ph idx="1"/>
          </p:nvPr>
        </p:nvSpPr>
        <p:spPr/>
        <p:txBody>
          <a:bodyPr/>
          <a:lstStyle/>
          <a:p>
            <a:r>
              <a:rPr lang="en-US" sz="4000" dirty="0"/>
              <a:t>State Law</a:t>
            </a:r>
          </a:p>
          <a:p>
            <a:pPr lvl="1"/>
            <a:r>
              <a:rPr lang="en-US" sz="3600" dirty="0"/>
              <a:t>Required every two years for grades 7-12</a:t>
            </a:r>
          </a:p>
          <a:p>
            <a:pPr lvl="2"/>
            <a:r>
              <a:rPr lang="en-US" sz="3200" dirty="0"/>
              <a:t>Typically grades 7, 9, &amp; 11</a:t>
            </a:r>
          </a:p>
          <a:p>
            <a:r>
              <a:rPr lang="en-US" sz="4000" dirty="0"/>
              <a:t>Form available in 12 languages</a:t>
            </a:r>
          </a:p>
          <a:p>
            <a:r>
              <a:rPr lang="en-US" sz="4000" dirty="0"/>
              <a:t>New form required May 2024</a:t>
            </a:r>
          </a:p>
        </p:txBody>
      </p:sp>
      <p:sp>
        <p:nvSpPr>
          <p:cNvPr id="4" name="Footer Placeholder 3">
            <a:extLst>
              <a:ext uri="{FF2B5EF4-FFF2-40B4-BE49-F238E27FC236}">
                <a16:creationId xmlns:a16="http://schemas.microsoft.com/office/drawing/2014/main" id="{360F19C0-676D-54DD-89AB-1E81F632FA9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3205658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 y="-5944"/>
            <a:ext cx="12192004" cy="6863944"/>
          </a:xfrm>
          <a:prstGeom prst="rect">
            <a:avLst/>
          </a:prstGeom>
          <a:noFill/>
          <a:ln>
            <a:noFill/>
          </a:ln>
        </p:spPr>
      </p:pic>
      <p:pic>
        <p:nvPicPr>
          <p:cNvPr id="55" name="Google Shape;55;p13"/>
          <p:cNvPicPr preferRelativeResize="0"/>
          <p:nvPr/>
        </p:nvPicPr>
        <p:blipFill>
          <a:blip r:embed="rId4"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56" name="Google Shape;56;p13"/>
          <p:cNvSpPr/>
          <p:nvPr/>
        </p:nvSpPr>
        <p:spPr>
          <a:xfrm>
            <a:off x="-41800" y="5599300"/>
            <a:ext cx="12275600" cy="1258800"/>
          </a:xfrm>
          <a:prstGeom prst="rect">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7" name="Google Shape;57;p1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822102" y="337600"/>
            <a:ext cx="8547765" cy="1047600"/>
          </a:xfrm>
          <a:prstGeom prst="rect">
            <a:avLst/>
          </a:prstGeom>
          <a:noFill/>
          <a:ln>
            <a:noFill/>
          </a:ln>
        </p:spPr>
      </p:pic>
      <p:pic>
        <p:nvPicPr>
          <p:cNvPr id="58" name="Google Shape;58;p13"/>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096001" y="2327067"/>
            <a:ext cx="5715735" cy="4045333"/>
          </a:xfrm>
          <a:prstGeom prst="rect">
            <a:avLst/>
          </a:prstGeom>
          <a:noFill/>
          <a:ln>
            <a:noFill/>
          </a:ln>
        </p:spPr>
      </p:pic>
      <p:sp>
        <p:nvSpPr>
          <p:cNvPr id="59" name="Google Shape;59;p13"/>
          <p:cNvSpPr txBox="1">
            <a:spLocks noGrp="1"/>
          </p:cNvSpPr>
          <p:nvPr>
            <p:ph type="subTitle" idx="1"/>
          </p:nvPr>
        </p:nvSpPr>
        <p:spPr>
          <a:xfrm>
            <a:off x="1578333" y="1385200"/>
            <a:ext cx="9583600" cy="1047600"/>
          </a:xfrm>
          <a:prstGeom prst="rect">
            <a:avLst/>
          </a:prstGeom>
        </p:spPr>
        <p:txBody>
          <a:bodyPr spcFirstLastPara="1" wrap="square" lIns="121900" tIns="121900" rIns="121900" bIns="121900" anchor="t" anchorCtr="0">
            <a:noAutofit/>
          </a:bodyPr>
          <a:lstStyle/>
          <a:p>
            <a:pPr marL="0" indent="0"/>
            <a:r>
              <a:rPr lang="en" sz="2667">
                <a:latin typeface="Overpass Black"/>
                <a:ea typeface="Overpass Black"/>
                <a:cs typeface="Overpass Black"/>
                <a:sym typeface="Overpass Black"/>
              </a:rPr>
              <a:t>T E A M .   T E C H N O L O G Y .   S E R V I C E .</a:t>
            </a:r>
            <a:endParaRPr sz="2667">
              <a:latin typeface="Overpass Black"/>
              <a:ea typeface="Overpass Black"/>
              <a:cs typeface="Overpass Black"/>
              <a:sym typeface="Overpass Black"/>
            </a:endParaRPr>
          </a:p>
        </p:txBody>
      </p:sp>
      <p:sp>
        <p:nvSpPr>
          <p:cNvPr id="60" name="Google Shape;60;p13"/>
          <p:cNvSpPr txBox="1">
            <a:spLocks noGrp="1"/>
          </p:cNvSpPr>
          <p:nvPr>
            <p:ph type="subTitle" idx="1"/>
          </p:nvPr>
        </p:nvSpPr>
        <p:spPr>
          <a:xfrm>
            <a:off x="533133" y="2432800"/>
            <a:ext cx="6055200" cy="1664800"/>
          </a:xfrm>
          <a:prstGeom prst="rect">
            <a:avLst/>
          </a:prstGeom>
        </p:spPr>
        <p:txBody>
          <a:bodyPr spcFirstLastPara="1" wrap="square" lIns="121900" tIns="121900" rIns="121900" bIns="121900" anchor="t" anchorCtr="0">
            <a:noAutofit/>
          </a:bodyPr>
          <a:lstStyle/>
          <a:p>
            <a:pPr marL="0" indent="0" algn="l"/>
            <a:r>
              <a:rPr lang="en" sz="2667" i="1">
                <a:solidFill>
                  <a:srgbClr val="F1C232"/>
                </a:solidFill>
                <a:latin typeface="Overpass Black"/>
                <a:ea typeface="Overpass Black"/>
                <a:cs typeface="Overpass Black"/>
                <a:sym typeface="Overpass Black"/>
              </a:rPr>
              <a:t>Building relationships with leaders.</a:t>
            </a:r>
            <a:br>
              <a:rPr lang="en" sz="2667" b="1">
                <a:solidFill>
                  <a:schemeClr val="lt1"/>
                </a:solidFill>
                <a:latin typeface="Overpass"/>
                <a:ea typeface="Overpass"/>
                <a:cs typeface="Overpass"/>
                <a:sym typeface="Overpass"/>
              </a:rPr>
            </a:br>
            <a:endParaRPr sz="2667" b="1">
              <a:solidFill>
                <a:schemeClr val="lt1"/>
              </a:solidFill>
              <a:latin typeface="Overpass"/>
              <a:ea typeface="Overpass"/>
              <a:cs typeface="Overpass"/>
              <a:sym typeface="Overpass"/>
            </a:endParaRPr>
          </a:p>
          <a:p>
            <a:pPr marL="0" indent="0" algn="l"/>
            <a:r>
              <a:rPr lang="en" sz="2400">
                <a:solidFill>
                  <a:schemeClr val="dk1"/>
                </a:solidFill>
                <a:latin typeface="Overpass SemiBold"/>
                <a:ea typeface="Overpass SemiBold"/>
                <a:cs typeface="Overpass SemiBold"/>
                <a:sym typeface="Overpass SemiBold"/>
              </a:rPr>
              <a:t>Dedicated to elevating education</a:t>
            </a:r>
            <a:endParaRPr sz="2400">
              <a:solidFill>
                <a:schemeClr val="dk1"/>
              </a:solidFill>
              <a:latin typeface="Overpass SemiBold"/>
              <a:ea typeface="Overpass SemiBold"/>
              <a:cs typeface="Overpass SemiBold"/>
              <a:sym typeface="Overpass SemiBold"/>
            </a:endParaRPr>
          </a:p>
          <a:p>
            <a:pPr marL="0" indent="0" algn="l"/>
            <a:r>
              <a:rPr lang="en" sz="2400">
                <a:solidFill>
                  <a:schemeClr val="dk1"/>
                </a:solidFill>
                <a:latin typeface="Overpass SemiBold"/>
                <a:ea typeface="Overpass SemiBold"/>
                <a:cs typeface="Overpass SemiBold"/>
                <a:sym typeface="Overpass SemiBold"/>
              </a:rPr>
              <a:t>with registration, communication, </a:t>
            </a:r>
            <a:br>
              <a:rPr lang="en" sz="2400">
                <a:solidFill>
                  <a:schemeClr val="dk1"/>
                </a:solidFill>
                <a:latin typeface="Overpass SemiBold"/>
                <a:ea typeface="Overpass SemiBold"/>
                <a:cs typeface="Overpass SemiBold"/>
                <a:sym typeface="Overpass SemiBold"/>
              </a:rPr>
            </a:br>
            <a:r>
              <a:rPr lang="en" sz="2400">
                <a:solidFill>
                  <a:schemeClr val="dk1"/>
                </a:solidFill>
                <a:latin typeface="Overpass SemiBold"/>
                <a:ea typeface="Overpass SemiBold"/>
                <a:cs typeface="Overpass SemiBold"/>
                <a:sym typeface="Overpass SemiBold"/>
              </a:rPr>
              <a:t>and data governance solutions.</a:t>
            </a:r>
            <a:endParaRPr sz="2400">
              <a:solidFill>
                <a:schemeClr val="dk1"/>
              </a:solidFill>
              <a:latin typeface="Overpass SemiBold"/>
              <a:ea typeface="Overpass SemiBold"/>
              <a:cs typeface="Overpass SemiBold"/>
              <a:sym typeface="Overpass SemiBold"/>
            </a:endParaRPr>
          </a:p>
        </p:txBody>
      </p:sp>
      <p:sp>
        <p:nvSpPr>
          <p:cNvPr id="61" name="Google Shape;61;p13"/>
          <p:cNvSpPr txBox="1">
            <a:spLocks noGrp="1"/>
          </p:cNvSpPr>
          <p:nvPr>
            <p:ph type="subTitle" idx="1"/>
          </p:nvPr>
        </p:nvSpPr>
        <p:spPr>
          <a:xfrm>
            <a:off x="533133" y="5664667"/>
            <a:ext cx="6055200" cy="1189600"/>
          </a:xfrm>
          <a:prstGeom prst="rect">
            <a:avLst/>
          </a:prstGeom>
        </p:spPr>
        <p:txBody>
          <a:bodyPr spcFirstLastPara="1" wrap="square" lIns="121900" tIns="121900" rIns="121900" bIns="121900" anchor="t" anchorCtr="0">
            <a:noAutofit/>
          </a:bodyPr>
          <a:lstStyle/>
          <a:p>
            <a:pPr marL="0" indent="0" algn="l">
              <a:buClr>
                <a:schemeClr val="dk1"/>
              </a:buClr>
              <a:buSzPts val="1100"/>
            </a:pPr>
            <a:r>
              <a:rPr lang="en" sz="3600">
                <a:latin typeface="Caveat SemiBold"/>
                <a:ea typeface="Caveat SemiBold"/>
                <a:cs typeface="Caveat SemiBold"/>
                <a:sym typeface="Caveat SemiBold"/>
              </a:rPr>
              <a:t>“A reputation of selfless service.”</a:t>
            </a:r>
            <a:endParaRPr sz="3600">
              <a:latin typeface="Caveat SemiBold"/>
              <a:ea typeface="Caveat SemiBold"/>
              <a:cs typeface="Caveat SemiBold"/>
              <a:sym typeface="Caveat SemiBold"/>
            </a:endParaRPr>
          </a:p>
          <a:p>
            <a:pPr marL="0" indent="0" algn="l">
              <a:buClr>
                <a:schemeClr val="dk1"/>
              </a:buClr>
              <a:buSzPts val="1100"/>
            </a:pPr>
            <a:r>
              <a:rPr lang="en" sz="1467">
                <a:latin typeface="Overpass"/>
                <a:ea typeface="Overpass"/>
                <a:cs typeface="Overpass"/>
                <a:sym typeface="Overpass"/>
              </a:rPr>
              <a:t> – The General Assembly of the State of Ohio. Ohio Senate.</a:t>
            </a:r>
            <a:endParaRPr sz="1467">
              <a:latin typeface="Overpass"/>
              <a:ea typeface="Overpass"/>
              <a:cs typeface="Overpass"/>
              <a:sym typeface="Overpas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pic>
        <p:nvPicPr>
          <p:cNvPr id="66" name="Google Shape;66;p14"/>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67" name="Google Shape;67;p14"/>
          <p:cNvSpPr txBox="1">
            <a:spLocks noGrp="1"/>
          </p:cNvSpPr>
          <p:nvPr>
            <p:ph type="subTitle" idx="1"/>
          </p:nvPr>
        </p:nvSpPr>
        <p:spPr>
          <a:xfrm>
            <a:off x="1578333" y="754800"/>
            <a:ext cx="10373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THE REASON WE’RE TOGETHER…</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4000">
                <a:solidFill>
                  <a:srgbClr val="FFFFFF"/>
                </a:solidFill>
                <a:latin typeface="Overpass"/>
                <a:ea typeface="Overpass"/>
                <a:cs typeface="Overpass"/>
                <a:sym typeface="Overpass"/>
              </a:rPr>
              <a:t>To see how we can work </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together to simplify </a:t>
            </a:r>
            <a:endParaRPr sz="4000">
              <a:solidFill>
                <a:srgbClr val="FFFFFF"/>
              </a:solidFill>
              <a:latin typeface="Overpass"/>
              <a:ea typeface="Overpass"/>
              <a:cs typeface="Overpass"/>
              <a:sym typeface="Overpass"/>
            </a:endParaRPr>
          </a:p>
          <a:p>
            <a:pPr marL="0" indent="0" algn="l"/>
            <a:r>
              <a:rPr lang="en" sz="4000" b="1">
                <a:solidFill>
                  <a:srgbClr val="FFE599"/>
                </a:solidFill>
                <a:latin typeface="Overpass"/>
                <a:ea typeface="Overpass"/>
                <a:cs typeface="Overpass"/>
                <a:sym typeface="Overpass"/>
              </a:rPr>
              <a:t>registration, communication,</a:t>
            </a:r>
            <a:endParaRPr sz="4000" b="1">
              <a:solidFill>
                <a:srgbClr val="FFE599"/>
              </a:solidFill>
              <a:latin typeface="Overpass"/>
              <a:ea typeface="Overpass"/>
              <a:cs typeface="Overpass"/>
              <a:sym typeface="Overpass"/>
            </a:endParaRPr>
          </a:p>
          <a:p>
            <a:pPr marL="0" indent="0" algn="l"/>
            <a:r>
              <a:rPr lang="en" sz="4000" b="1">
                <a:solidFill>
                  <a:srgbClr val="FFE599"/>
                </a:solidFill>
                <a:latin typeface="Overpass"/>
                <a:ea typeface="Overpass"/>
                <a:cs typeface="Overpass"/>
                <a:sym typeface="Overpass"/>
              </a:rPr>
              <a:t>and compliance</a:t>
            </a:r>
            <a:r>
              <a:rPr lang="en" sz="4000">
                <a:solidFill>
                  <a:srgbClr val="FFE599"/>
                </a:solidFill>
                <a:latin typeface="Overpass"/>
                <a:ea typeface="Overpass"/>
                <a:cs typeface="Overpass"/>
                <a:sym typeface="Overpass"/>
              </a:rPr>
              <a:t> </a:t>
            </a:r>
            <a:r>
              <a:rPr lang="en" sz="4000">
                <a:solidFill>
                  <a:srgbClr val="FFFFFF"/>
                </a:solidFill>
                <a:latin typeface="Overpass"/>
                <a:ea typeface="Overpass"/>
                <a:cs typeface="Overpass"/>
                <a:sym typeface="Overpass"/>
              </a:rPr>
              <a:t>at OSAA </a:t>
            </a:r>
            <a:br>
              <a:rPr lang="en" sz="4000">
                <a:solidFill>
                  <a:srgbClr val="FFFFFF"/>
                </a:solidFill>
                <a:latin typeface="Overpass"/>
                <a:ea typeface="Overpass"/>
                <a:cs typeface="Overpass"/>
                <a:sym typeface="Overpass"/>
              </a:rPr>
            </a:br>
            <a:r>
              <a:rPr lang="en" sz="4000">
                <a:solidFill>
                  <a:srgbClr val="FFFFFF"/>
                </a:solidFill>
                <a:latin typeface="Overpass"/>
                <a:ea typeface="Overpass"/>
                <a:cs typeface="Overpass"/>
                <a:sym typeface="Overpass"/>
              </a:rPr>
              <a:t>member schools. </a:t>
            </a:r>
            <a:endParaRPr sz="4000">
              <a:solidFill>
                <a:srgbClr val="FFFFFF"/>
              </a:solidFill>
              <a:latin typeface="Overpass"/>
              <a:ea typeface="Overpass"/>
              <a:cs typeface="Overpass"/>
              <a:sym typeface="Overpass"/>
            </a:endParaRPr>
          </a:p>
        </p:txBody>
      </p:sp>
      <p:pic>
        <p:nvPicPr>
          <p:cNvPr id="68" name="Google Shape;68;p14"/>
          <p:cNvPicPr preferRelativeResize="0"/>
          <p:nvPr/>
        </p:nvPicPr>
        <p:blipFill>
          <a:blip r:embed="rId4" cstate="email">
            <a:alphaModFix amt="50000"/>
            <a:extLst>
              <a:ext uri="{28A0092B-C50C-407E-A947-70E740481C1C}">
                <a14:useLocalDpi xmlns:a14="http://schemas.microsoft.com/office/drawing/2010/main"/>
              </a:ext>
            </a:extLst>
          </a:blip>
          <a:stretch>
            <a:fillRect/>
          </a:stretch>
        </p:blipFill>
        <p:spPr>
          <a:xfrm>
            <a:off x="8875298" y="3622034"/>
            <a:ext cx="2621069" cy="2481167"/>
          </a:xfrm>
          <a:prstGeom prst="rect">
            <a:avLst/>
          </a:prstGeom>
          <a:noFill/>
          <a:ln>
            <a:noFill/>
          </a:ln>
        </p:spPr>
      </p:pic>
      <p:pic>
        <p:nvPicPr>
          <p:cNvPr id="69" name="Google Shape;69;p14"/>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3"/>
        <p:cNvGrpSpPr/>
        <p:nvPr/>
      </p:nvGrpSpPr>
      <p:grpSpPr>
        <a:xfrm>
          <a:off x="0" y="0"/>
          <a:ext cx="0" cy="0"/>
          <a:chOff x="0" y="0"/>
          <a:chExt cx="0" cy="0"/>
        </a:xfrm>
      </p:grpSpPr>
      <p:pic>
        <p:nvPicPr>
          <p:cNvPr id="74" name="Google Shape;74;p15"/>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75" name="Google Shape;75;p15"/>
          <p:cNvSpPr txBox="1">
            <a:spLocks noGrp="1"/>
          </p:cNvSpPr>
          <p:nvPr>
            <p:ph type="subTitle" idx="1"/>
          </p:nvPr>
        </p:nvSpPr>
        <p:spPr>
          <a:xfrm>
            <a:off x="1578333" y="754800"/>
            <a:ext cx="91528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LET’S DISCUSS YOUR NEEDS…</a:t>
            </a:r>
            <a:endParaRPr sz="4533" b="1">
              <a:solidFill>
                <a:srgbClr val="FF0000"/>
              </a:solidFill>
              <a:latin typeface="Overpass"/>
              <a:ea typeface="Overpass"/>
              <a:cs typeface="Overpass"/>
              <a:sym typeface="Overpass"/>
            </a:endParaRPr>
          </a:p>
          <a:p>
            <a:pPr marL="0" indent="0" algn="l"/>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What do you like about…</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Registration</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Physical Tracking</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Parent Communication</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Coach Management</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What do you not like?</a:t>
            </a:r>
            <a:endParaRPr sz="4000">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What do you dream about?</a:t>
            </a:r>
            <a:endParaRPr sz="4000">
              <a:solidFill>
                <a:srgbClr val="FFFFFF"/>
              </a:solidFill>
              <a:latin typeface="Overpass"/>
              <a:ea typeface="Overpass"/>
              <a:cs typeface="Overpass"/>
              <a:sym typeface="Overpass"/>
            </a:endParaRPr>
          </a:p>
        </p:txBody>
      </p:sp>
      <p:pic>
        <p:nvPicPr>
          <p:cNvPr id="76" name="Google Shape;76;p15"/>
          <p:cNvPicPr preferRelativeResize="0"/>
          <p:nvPr/>
        </p:nvPicPr>
        <p:blipFill>
          <a:blip r:embed="rId4" cstate="email">
            <a:alphaModFix amt="50000"/>
            <a:extLst>
              <a:ext uri="{28A0092B-C50C-407E-A947-70E740481C1C}">
                <a14:useLocalDpi xmlns:a14="http://schemas.microsoft.com/office/drawing/2010/main"/>
              </a:ext>
            </a:extLst>
          </a:blip>
          <a:stretch>
            <a:fillRect/>
          </a:stretch>
        </p:blipFill>
        <p:spPr>
          <a:xfrm>
            <a:off x="8890856" y="3622034"/>
            <a:ext cx="2656376" cy="2481167"/>
          </a:xfrm>
          <a:prstGeom prst="rect">
            <a:avLst/>
          </a:prstGeom>
          <a:noFill/>
          <a:ln>
            <a:noFill/>
          </a:ln>
        </p:spPr>
      </p:pic>
      <p:pic>
        <p:nvPicPr>
          <p:cNvPr id="77" name="Google Shape;77;p15"/>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1"/>
        <p:cNvGrpSpPr/>
        <p:nvPr/>
      </p:nvGrpSpPr>
      <p:grpSpPr>
        <a:xfrm>
          <a:off x="0" y="0"/>
          <a:ext cx="0" cy="0"/>
          <a:chOff x="0" y="0"/>
          <a:chExt cx="0" cy="0"/>
        </a:xfrm>
      </p:grpSpPr>
      <p:pic>
        <p:nvPicPr>
          <p:cNvPr id="82" name="Google Shape;82;p16"/>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83" name="Google Shape;83;p16"/>
          <p:cNvSpPr txBox="1">
            <a:spLocks noGrp="1"/>
          </p:cNvSpPr>
          <p:nvPr>
            <p:ph type="subTitle" idx="1"/>
          </p:nvPr>
        </p:nvSpPr>
        <p:spPr>
          <a:xfrm>
            <a:off x="1578333" y="754800"/>
            <a:ext cx="10373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THE GAME PLAN</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4000">
                <a:solidFill>
                  <a:srgbClr val="FFFFFF"/>
                </a:solidFill>
                <a:latin typeface="Overpass"/>
                <a:ea typeface="Overpass"/>
                <a:cs typeface="Overpass"/>
                <a:sym typeface="Overpass"/>
              </a:rPr>
              <a:t>1. 	Service update</a:t>
            </a:r>
            <a:endParaRPr sz="4000">
              <a:solidFill>
                <a:srgbClr val="FFFFFF"/>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2. 	</a:t>
            </a:r>
            <a:r>
              <a:rPr lang="en" sz="4000">
                <a:solidFill>
                  <a:srgbClr val="FFFFFF"/>
                </a:solidFill>
                <a:latin typeface="Overpass"/>
                <a:ea typeface="Overpass"/>
                <a:cs typeface="Overpass"/>
                <a:sym typeface="Overpass"/>
              </a:rPr>
              <a:t>Range of services</a:t>
            </a:r>
            <a:endParaRPr sz="4000">
              <a:solidFill>
                <a:srgbClr val="FFFFFF"/>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3. 	</a:t>
            </a:r>
            <a:r>
              <a:rPr lang="en" sz="4000">
                <a:solidFill>
                  <a:srgbClr val="FFFFFF"/>
                </a:solidFill>
                <a:latin typeface="Overpass"/>
                <a:ea typeface="Overpass"/>
                <a:cs typeface="Overpass"/>
                <a:sym typeface="Overpass"/>
              </a:rPr>
              <a:t>Track record</a:t>
            </a:r>
            <a:endParaRPr sz="4000">
              <a:solidFill>
                <a:srgbClr val="FFFFFF"/>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4. 	</a:t>
            </a:r>
            <a:r>
              <a:rPr lang="en" sz="4000">
                <a:solidFill>
                  <a:srgbClr val="FFFFFF"/>
                </a:solidFill>
                <a:latin typeface="Overpass"/>
                <a:ea typeface="Overpass"/>
                <a:cs typeface="Overpass"/>
                <a:sym typeface="Overpass"/>
              </a:rPr>
              <a:t>Your unique circumstance</a:t>
            </a:r>
            <a:endParaRPr sz="4000">
              <a:solidFill>
                <a:srgbClr val="FFFFFF"/>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5. A solution</a:t>
            </a:r>
            <a:endParaRPr sz="4000">
              <a:solidFill>
                <a:schemeClr val="dk1"/>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6. 	</a:t>
            </a:r>
            <a:r>
              <a:rPr lang="en" sz="4000">
                <a:solidFill>
                  <a:srgbClr val="FFFFFF"/>
                </a:solidFill>
                <a:latin typeface="Overpass"/>
                <a:ea typeface="Overpass"/>
                <a:cs typeface="Overpass"/>
                <a:sym typeface="Overpass"/>
              </a:rPr>
              <a:t>What’s next?</a:t>
            </a:r>
            <a:endParaRPr sz="4000">
              <a:solidFill>
                <a:srgbClr val="FFFFFF"/>
              </a:solidFill>
              <a:latin typeface="Overpass"/>
              <a:ea typeface="Overpass"/>
              <a:cs typeface="Overpass"/>
              <a:sym typeface="Overpass"/>
            </a:endParaRPr>
          </a:p>
        </p:txBody>
      </p:sp>
      <p:pic>
        <p:nvPicPr>
          <p:cNvPr id="84" name="Google Shape;84;p16"/>
          <p:cNvPicPr preferRelativeResize="0"/>
          <p:nvPr/>
        </p:nvPicPr>
        <p:blipFill>
          <a:blip r:embed="rId4" cstate="email">
            <a:alphaModFix amt="50000"/>
            <a:extLst>
              <a:ext uri="{28A0092B-C50C-407E-A947-70E740481C1C}">
                <a14:useLocalDpi xmlns:a14="http://schemas.microsoft.com/office/drawing/2010/main"/>
              </a:ext>
            </a:extLst>
          </a:blip>
          <a:stretch>
            <a:fillRect/>
          </a:stretch>
        </p:blipFill>
        <p:spPr>
          <a:xfrm>
            <a:off x="8893361" y="3771635"/>
            <a:ext cx="2603007" cy="2331565"/>
          </a:xfrm>
          <a:prstGeom prst="rect">
            <a:avLst/>
          </a:prstGeom>
          <a:noFill/>
          <a:ln>
            <a:noFill/>
          </a:ln>
        </p:spPr>
      </p:pic>
      <p:pic>
        <p:nvPicPr>
          <p:cNvPr id="85" name="Google Shape;85;p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89"/>
        <p:cNvGrpSpPr/>
        <p:nvPr/>
      </p:nvGrpSpPr>
      <p:grpSpPr>
        <a:xfrm>
          <a:off x="0" y="0"/>
          <a:ext cx="0" cy="0"/>
          <a:chOff x="0" y="0"/>
          <a:chExt cx="0" cy="0"/>
        </a:xfrm>
      </p:grpSpPr>
      <p:pic>
        <p:nvPicPr>
          <p:cNvPr id="90" name="Google Shape;90;p17"/>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91" name="Google Shape;91;p17"/>
          <p:cNvSpPr txBox="1">
            <a:spLocks noGrp="1"/>
          </p:cNvSpPr>
          <p:nvPr>
            <p:ph type="subTitle" idx="1"/>
          </p:nvPr>
        </p:nvSpPr>
        <p:spPr>
          <a:xfrm>
            <a:off x="1558300" y="734767"/>
            <a:ext cx="10110800" cy="52468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1.  SERVICE UPDATE </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2267">
                <a:solidFill>
                  <a:srgbClr val="FFFFFF"/>
                </a:solidFill>
                <a:latin typeface="Overpass"/>
                <a:ea typeface="Overpass"/>
                <a:cs typeface="Overpass"/>
                <a:sym typeface="Overpass"/>
              </a:rPr>
              <a:t>• 1,581 customers</a:t>
            </a:r>
            <a:r>
              <a:rPr lang="en" sz="1200">
                <a:solidFill>
                  <a:srgbClr val="FFFFFF"/>
                </a:solidFill>
                <a:latin typeface="Overpass"/>
                <a:ea typeface="Overpass"/>
                <a:cs typeface="Overpass"/>
                <a:sym typeface="Overpass"/>
              </a:rPr>
              <a:t> 					</a:t>
            </a:r>
            <a:r>
              <a:rPr lang="en" sz="2267">
                <a:solidFill>
                  <a:srgbClr val="FFFFFF"/>
                </a:solidFill>
                <a:latin typeface="Overpass"/>
                <a:ea typeface="Overpass"/>
                <a:cs typeface="Overpass"/>
                <a:sym typeface="Overpass"/>
              </a:rPr>
              <a:t>• 5 state athletic associations</a:t>
            </a:r>
            <a:endParaRPr sz="2267">
              <a:solidFill>
                <a:srgbClr val="FFFFFF"/>
              </a:solidFill>
              <a:latin typeface="Overpass"/>
              <a:ea typeface="Overpass"/>
              <a:cs typeface="Overpass"/>
              <a:sym typeface="Overpass"/>
            </a:endParaRPr>
          </a:p>
          <a:p>
            <a:pPr marL="0" indent="0" algn="l"/>
            <a:r>
              <a:rPr lang="en" sz="2267">
                <a:solidFill>
                  <a:srgbClr val="FFFFFF"/>
                </a:solidFill>
                <a:latin typeface="Overpass"/>
                <a:ea typeface="Overpass"/>
                <a:cs typeface="Overpass"/>
                <a:sym typeface="Overpass"/>
              </a:rPr>
              <a:t>• 5,256 schools</a:t>
            </a:r>
            <a:endParaRPr sz="2267">
              <a:solidFill>
                <a:srgbClr val="FFFFFF"/>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1,217,324 students</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273,163 athletes</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196,678 staff</a:t>
            </a:r>
            <a:endParaRPr sz="2267">
              <a:solidFill>
                <a:schemeClr val="dk1"/>
              </a:solidFill>
              <a:latin typeface="Overpass"/>
              <a:ea typeface="Overpass"/>
              <a:cs typeface="Overpass"/>
              <a:sym typeface="Overpass"/>
            </a:endParaRPr>
          </a:p>
          <a:p>
            <a:pPr marL="0" indent="0" algn="l"/>
            <a:r>
              <a:rPr lang="en" sz="2267">
                <a:solidFill>
                  <a:srgbClr val="FFFFFF"/>
                </a:solidFill>
                <a:latin typeface="Overpass"/>
                <a:ea typeface="Overpass"/>
                <a:cs typeface="Overpass"/>
                <a:sym typeface="Overpass"/>
              </a:rPr>
              <a:t>• 97,899 coaches</a:t>
            </a:r>
            <a:endParaRPr sz="2267">
              <a:solidFill>
                <a:srgbClr val="FFFFFF"/>
              </a:solidFill>
              <a:latin typeface="Overpass"/>
              <a:ea typeface="Overpass"/>
              <a:cs typeface="Overpass"/>
              <a:sym typeface="Overpass"/>
            </a:endParaRPr>
          </a:p>
          <a:p>
            <a:pPr marL="0" indent="0" algn="l"/>
            <a:endParaRPr sz="2267">
              <a:solidFill>
                <a:srgbClr val="FFFFFF"/>
              </a:solidFill>
              <a:latin typeface="Overpass"/>
              <a:ea typeface="Overpass"/>
              <a:cs typeface="Overpass"/>
              <a:sym typeface="Overpass"/>
            </a:endParaRPr>
          </a:p>
          <a:p>
            <a:pPr marL="0" indent="0" algn="l"/>
            <a:endParaRPr sz="2267" b="1">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NIAAA </a:t>
            </a:r>
            <a:r>
              <a:rPr lang="en" sz="2267" i="1">
                <a:solidFill>
                  <a:schemeClr val="dk1"/>
                </a:solidFill>
                <a:latin typeface="Overpass"/>
                <a:ea typeface="Overpass"/>
                <a:cs typeface="Overpass"/>
                <a:sym typeface="Overpass"/>
              </a:rPr>
              <a:t>(Members &amp; Awards)</a:t>
            </a:r>
            <a:r>
              <a:rPr lang="en" sz="2267">
                <a:solidFill>
                  <a:schemeClr val="dk1"/>
                </a:solidFill>
                <a:latin typeface="Overpass"/>
                <a:ea typeface="Overpass"/>
                <a:cs typeface="Overpass"/>
                <a:sym typeface="Overpass"/>
              </a:rPr>
              <a:t> </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41,737 administrators</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36 state AD associations + NEDC  </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2 superintendent associations</a:t>
            </a:r>
            <a:endParaRPr sz="2267">
              <a:solidFill>
                <a:schemeClr val="dk1"/>
              </a:solidFill>
              <a:latin typeface="Overpass"/>
              <a:ea typeface="Overpass"/>
              <a:cs typeface="Overpass"/>
              <a:sym typeface="Overpass"/>
            </a:endParaRPr>
          </a:p>
          <a:p>
            <a:pPr marL="0" indent="0" algn="l"/>
            <a:r>
              <a:rPr lang="en" sz="2267">
                <a:solidFill>
                  <a:schemeClr val="dk1"/>
                </a:solidFill>
                <a:latin typeface="Overpass"/>
                <a:ea typeface="Overpass"/>
                <a:cs typeface="Overpass"/>
                <a:sym typeface="Overpass"/>
              </a:rPr>
              <a:t>• 3 coach associations</a:t>
            </a:r>
            <a:endParaRPr sz="2267">
              <a:solidFill>
                <a:schemeClr val="dk1"/>
              </a:solidFill>
              <a:latin typeface="Overpass"/>
              <a:ea typeface="Overpass"/>
              <a:cs typeface="Overpass"/>
              <a:sym typeface="Overpass"/>
            </a:endParaRPr>
          </a:p>
        </p:txBody>
      </p:sp>
      <p:pic>
        <p:nvPicPr>
          <p:cNvPr id="92" name="Google Shape;92;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738448" y="1798514"/>
            <a:ext cx="1849219" cy="226349"/>
          </a:xfrm>
          <a:prstGeom prst="rect">
            <a:avLst/>
          </a:prstGeom>
          <a:noFill/>
          <a:ln>
            <a:noFill/>
          </a:ln>
        </p:spPr>
      </p:pic>
      <p:pic>
        <p:nvPicPr>
          <p:cNvPr id="93" name="Google Shape;93;p1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738437" y="4558458"/>
            <a:ext cx="675596" cy="226349"/>
          </a:xfrm>
          <a:prstGeom prst="rect">
            <a:avLst/>
          </a:prstGeom>
          <a:noFill/>
          <a:ln>
            <a:noFill/>
          </a:ln>
        </p:spPr>
      </p:pic>
      <p:pic>
        <p:nvPicPr>
          <p:cNvPr id="94" name="Google Shape;94;p17"/>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6621190" y="1798500"/>
            <a:ext cx="968909" cy="226349"/>
          </a:xfrm>
          <a:prstGeom prst="rect">
            <a:avLst/>
          </a:prstGeom>
          <a:noFill/>
          <a:ln>
            <a:noFill/>
          </a:ln>
        </p:spPr>
      </p:pic>
      <p:pic>
        <p:nvPicPr>
          <p:cNvPr id="95" name="Google Shape;95;p17"/>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1949901" y="4934801"/>
            <a:ext cx="400233" cy="333800"/>
          </a:xfrm>
          <a:prstGeom prst="rect">
            <a:avLst/>
          </a:prstGeom>
          <a:noFill/>
          <a:ln>
            <a:noFill/>
          </a:ln>
        </p:spPr>
      </p:pic>
      <p:pic>
        <p:nvPicPr>
          <p:cNvPr id="96" name="Google Shape;96;p17"/>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825934" y="2686367"/>
            <a:ext cx="1183367" cy="882967"/>
          </a:xfrm>
          <a:prstGeom prst="rect">
            <a:avLst/>
          </a:prstGeom>
          <a:noFill/>
          <a:ln>
            <a:noFill/>
          </a:ln>
        </p:spPr>
      </p:pic>
      <p:pic>
        <p:nvPicPr>
          <p:cNvPr id="97" name="Google Shape;97;p17"/>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9946701" y="2758567"/>
            <a:ext cx="1411687" cy="810767"/>
          </a:xfrm>
          <a:prstGeom prst="rect">
            <a:avLst/>
          </a:prstGeom>
          <a:noFill/>
          <a:ln>
            <a:noFill/>
          </a:ln>
        </p:spPr>
      </p:pic>
      <p:pic>
        <p:nvPicPr>
          <p:cNvPr id="98" name="Google Shape;98;p17"/>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8166367" y="2758565"/>
            <a:ext cx="1623259" cy="882968"/>
          </a:xfrm>
          <a:prstGeom prst="rect">
            <a:avLst/>
          </a:prstGeom>
          <a:noFill/>
          <a:ln>
            <a:noFill/>
          </a:ln>
        </p:spPr>
      </p:pic>
      <p:pic>
        <p:nvPicPr>
          <p:cNvPr id="99" name="Google Shape;99;p1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pic>
        <p:nvPicPr>
          <p:cNvPr id="100" name="Google Shape;100;p1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7352667" y="3838801"/>
            <a:ext cx="1411700" cy="794585"/>
          </a:xfrm>
          <a:prstGeom prst="rect">
            <a:avLst/>
          </a:prstGeom>
          <a:noFill/>
          <a:ln>
            <a:noFill/>
          </a:ln>
        </p:spPr>
      </p:pic>
      <p:pic>
        <p:nvPicPr>
          <p:cNvPr id="101" name="Google Shape;101;p17"/>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9467634" y="3830718"/>
            <a:ext cx="810767" cy="810767"/>
          </a:xfrm>
          <a:prstGeom prst="rect">
            <a:avLst/>
          </a:prstGeom>
          <a:noFill/>
          <a:ln>
            <a:noFill/>
          </a:ln>
        </p:spPr>
      </p:pic>
      <p:sp>
        <p:nvSpPr>
          <p:cNvPr id="102" name="Google Shape;102;p17"/>
          <p:cNvSpPr txBox="1"/>
          <p:nvPr/>
        </p:nvSpPr>
        <p:spPr>
          <a:xfrm>
            <a:off x="8444400" y="6422633"/>
            <a:ext cx="5196400" cy="41039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067" kern="0">
                <a:solidFill>
                  <a:srgbClr val="666666"/>
                </a:solidFill>
                <a:latin typeface="Roboto"/>
                <a:ea typeface="Roboto"/>
                <a:cs typeface="Roboto"/>
                <a:sym typeface="Roboto"/>
              </a:rPr>
              <a:t>© 2023. BC Technologies Company. All Rights Reserved.</a:t>
            </a:r>
            <a:endParaRPr sz="1067" kern="0">
              <a:solidFill>
                <a:srgbClr val="666666"/>
              </a:solidFill>
              <a:latin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6"/>
        <p:cNvGrpSpPr/>
        <p:nvPr/>
      </p:nvGrpSpPr>
      <p:grpSpPr>
        <a:xfrm>
          <a:off x="0" y="0"/>
          <a:ext cx="0" cy="0"/>
          <a:chOff x="0" y="0"/>
          <a:chExt cx="0" cy="0"/>
        </a:xfrm>
      </p:grpSpPr>
      <p:pic>
        <p:nvPicPr>
          <p:cNvPr id="107" name="Google Shape;107;p18"/>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08" name="Google Shape;108;p18"/>
          <p:cNvSpPr txBox="1">
            <a:spLocks noGrp="1"/>
          </p:cNvSpPr>
          <p:nvPr>
            <p:ph type="subTitle" idx="1"/>
          </p:nvPr>
        </p:nvSpPr>
        <p:spPr>
          <a:xfrm>
            <a:off x="1578333" y="754800"/>
            <a:ext cx="10373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2. RANGE OF SERVICES</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4000">
                <a:solidFill>
                  <a:srgbClr val="FFFFFF"/>
                </a:solidFill>
                <a:latin typeface="Overpass"/>
                <a:ea typeface="Overpass"/>
                <a:cs typeface="Overpass"/>
                <a:sym typeface="Overpass"/>
              </a:rPr>
              <a:t>• Registration</a:t>
            </a:r>
            <a:r>
              <a:rPr lang="en" sz="2667" i="1">
                <a:solidFill>
                  <a:srgbClr val="FFFFFF"/>
                </a:solidFill>
                <a:latin typeface="Overpass"/>
                <a:ea typeface="Overpass"/>
                <a:cs typeface="Overpass"/>
                <a:sym typeface="Overpass"/>
              </a:rPr>
              <a:t> (Collect, Verify, Distribute)</a:t>
            </a:r>
            <a:endParaRPr sz="2667" b="1">
              <a:solidFill>
                <a:srgbClr val="FFE599"/>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Communication</a:t>
            </a:r>
            <a:r>
              <a:rPr lang="en" sz="2667" i="1">
                <a:solidFill>
                  <a:srgbClr val="FFFFFF"/>
                </a:solidFill>
                <a:latin typeface="Overpass"/>
                <a:ea typeface="Overpass"/>
                <a:cs typeface="Overpass"/>
                <a:sym typeface="Overpass"/>
              </a:rPr>
              <a:t> (Auto, Manual, Email, Text)</a:t>
            </a:r>
            <a:r>
              <a:rPr lang="en" sz="2667">
                <a:solidFill>
                  <a:srgbClr val="FFFFFF"/>
                </a:solidFill>
                <a:latin typeface="Overpass"/>
                <a:ea typeface="Overpass"/>
                <a:cs typeface="Overpass"/>
                <a:sym typeface="Overpass"/>
              </a:rPr>
              <a:t> </a:t>
            </a:r>
            <a:endParaRPr sz="2667">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Compliance</a:t>
            </a:r>
            <a:r>
              <a:rPr lang="en" sz="2667" i="1">
                <a:solidFill>
                  <a:srgbClr val="FFFFFF"/>
                </a:solidFill>
                <a:latin typeface="Overpass"/>
                <a:ea typeface="Overpass"/>
                <a:cs typeface="Overpass"/>
                <a:sym typeface="Overpass"/>
              </a:rPr>
              <a:t> (Forms, Certifications)</a:t>
            </a:r>
            <a:endParaRPr sz="2667" i="1">
              <a:solidFill>
                <a:srgbClr val="FFFFFF"/>
              </a:solidFill>
              <a:latin typeface="Overpass"/>
              <a:ea typeface="Overpass"/>
              <a:cs typeface="Overpass"/>
              <a:sym typeface="Overpass"/>
            </a:endParaRPr>
          </a:p>
          <a:p>
            <a:pPr marL="0" indent="0" algn="l"/>
            <a:r>
              <a:rPr lang="en" sz="4000">
                <a:solidFill>
                  <a:srgbClr val="FFFFFF"/>
                </a:solidFill>
                <a:latin typeface="Overpass"/>
                <a:ea typeface="Overpass"/>
                <a:cs typeface="Overpass"/>
                <a:sym typeface="Overpass"/>
              </a:rPr>
              <a:t>• Rosters </a:t>
            </a:r>
            <a:r>
              <a:rPr lang="en" sz="2667" i="1">
                <a:solidFill>
                  <a:schemeClr val="dk1"/>
                </a:solidFill>
                <a:latin typeface="Overpass"/>
                <a:ea typeface="Overpass"/>
                <a:cs typeface="Overpass"/>
                <a:sym typeface="Overpass"/>
              </a:rPr>
              <a:t>(Attendance, Buses, Team Mgmt)</a:t>
            </a:r>
            <a:endParaRPr sz="4000">
              <a:solidFill>
                <a:srgbClr val="FFFFFF"/>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 Reports</a:t>
            </a:r>
            <a:r>
              <a:rPr lang="en" sz="2667" i="1">
                <a:solidFill>
                  <a:schemeClr val="dk1"/>
                </a:solidFill>
                <a:latin typeface="Overpass"/>
                <a:ea typeface="Overpass"/>
                <a:cs typeface="Overpass"/>
                <a:sym typeface="Overpass"/>
              </a:rPr>
              <a:t> (Demographics, Injuries, etc.)</a:t>
            </a:r>
            <a:endParaRPr sz="4000">
              <a:solidFill>
                <a:schemeClr val="dk1"/>
              </a:solidFill>
              <a:latin typeface="Overpass"/>
              <a:ea typeface="Overpass"/>
              <a:cs typeface="Overpass"/>
              <a:sym typeface="Overpass"/>
            </a:endParaRPr>
          </a:p>
          <a:p>
            <a:pPr marL="0" indent="0" algn="l"/>
            <a:r>
              <a:rPr lang="en" sz="4000">
                <a:solidFill>
                  <a:schemeClr val="dk1"/>
                </a:solidFill>
                <a:latin typeface="Overpass"/>
                <a:ea typeface="Overpass"/>
                <a:cs typeface="Overpass"/>
                <a:sym typeface="Overpass"/>
              </a:rPr>
              <a:t>• </a:t>
            </a:r>
            <a:r>
              <a:rPr lang="en" sz="4000" b="1">
                <a:solidFill>
                  <a:srgbClr val="FFE599"/>
                </a:solidFill>
                <a:latin typeface="Overpass"/>
                <a:ea typeface="Overpass"/>
                <a:cs typeface="Overpass"/>
                <a:sym typeface="Overpass"/>
              </a:rPr>
              <a:t>“Data Backbone”</a:t>
            </a:r>
            <a:endParaRPr sz="4000">
              <a:solidFill>
                <a:schemeClr val="dk1"/>
              </a:solidFill>
              <a:latin typeface="Overpass"/>
              <a:ea typeface="Overpass"/>
              <a:cs typeface="Overpass"/>
              <a:sym typeface="Overpass"/>
            </a:endParaRPr>
          </a:p>
        </p:txBody>
      </p:sp>
      <p:pic>
        <p:nvPicPr>
          <p:cNvPr id="109" name="Google Shape;109;p18"/>
          <p:cNvPicPr preferRelativeResize="0"/>
          <p:nvPr/>
        </p:nvPicPr>
        <p:blipFill>
          <a:blip r:embed="rId4" cstate="email">
            <a:alphaModFix amt="50000"/>
            <a:extLst>
              <a:ext uri="{28A0092B-C50C-407E-A947-70E740481C1C}">
                <a14:useLocalDpi xmlns:a14="http://schemas.microsoft.com/office/drawing/2010/main"/>
              </a:ext>
            </a:extLst>
          </a:blip>
          <a:stretch>
            <a:fillRect/>
          </a:stretch>
        </p:blipFill>
        <p:spPr>
          <a:xfrm>
            <a:off x="9168434" y="3771633"/>
            <a:ext cx="2327935" cy="2331568"/>
          </a:xfrm>
          <a:prstGeom prst="rect">
            <a:avLst/>
          </a:prstGeom>
          <a:noFill/>
          <a:ln>
            <a:noFill/>
          </a:ln>
        </p:spPr>
      </p:pic>
      <p:pic>
        <p:nvPicPr>
          <p:cNvPr id="110" name="Google Shape;110;p18"/>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4"/>
        <p:cNvGrpSpPr/>
        <p:nvPr/>
      </p:nvGrpSpPr>
      <p:grpSpPr>
        <a:xfrm>
          <a:off x="0" y="0"/>
          <a:ext cx="0" cy="0"/>
          <a:chOff x="0" y="0"/>
          <a:chExt cx="0" cy="0"/>
        </a:xfrm>
      </p:grpSpPr>
      <p:pic>
        <p:nvPicPr>
          <p:cNvPr id="115" name="Google Shape;115;p19"/>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16" name="Google Shape;116;p19"/>
          <p:cNvSpPr txBox="1">
            <a:spLocks noGrp="1"/>
          </p:cNvSpPr>
          <p:nvPr>
            <p:ph type="subTitle" idx="1"/>
          </p:nvPr>
        </p:nvSpPr>
        <p:spPr>
          <a:xfrm>
            <a:off x="1578333" y="754800"/>
            <a:ext cx="10373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3. TRACK RECORD</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2667">
                <a:solidFill>
                  <a:srgbClr val="FFFFFF"/>
                </a:solidFill>
                <a:latin typeface="Overpass"/>
                <a:ea typeface="Overpass"/>
                <a:cs typeface="Overpass"/>
                <a:sym typeface="Overpass"/>
              </a:rPr>
              <a:t>• Co-Founded in 2012, and fully-owned, by a coach and an athlete</a:t>
            </a:r>
            <a:endParaRPr sz="2667">
              <a:solidFill>
                <a:srgbClr val="FFFFFF"/>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Serve OHSAA (OH), WIAA (WA), MHSA (MT), and NIAA (NV) </a:t>
            </a:r>
            <a:endParaRPr sz="2667">
              <a:solidFill>
                <a:srgbClr val="FFFFFF"/>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Serve NIAAA (USA) and 40 State AD associations</a:t>
            </a:r>
            <a:endParaRPr sz="2667">
              <a:solidFill>
                <a:srgbClr val="FFFFFF"/>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99.2% retention of customers since 2012</a:t>
            </a:r>
            <a:endParaRPr sz="2667" b="1">
              <a:solidFill>
                <a:srgbClr val="FFE599"/>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93.3% satisfaction with our support team</a:t>
            </a:r>
            <a:endParaRPr sz="2667" b="1">
              <a:solidFill>
                <a:srgbClr val="FFE599"/>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Recognized by the Ohio Senate</a:t>
            </a:r>
            <a:endParaRPr sz="2667">
              <a:solidFill>
                <a:srgbClr val="FFFFFF"/>
              </a:solidFill>
              <a:latin typeface="Overpass"/>
              <a:ea typeface="Overpass"/>
              <a:cs typeface="Overpass"/>
              <a:sym typeface="Overpass"/>
            </a:endParaRPr>
          </a:p>
          <a:p>
            <a:pPr marL="0" indent="0" algn="l"/>
            <a:endParaRPr sz="2667">
              <a:solidFill>
                <a:srgbClr val="FFFFFF"/>
              </a:solidFill>
              <a:latin typeface="Overpass"/>
              <a:ea typeface="Overpass"/>
              <a:cs typeface="Overpass"/>
              <a:sym typeface="Overpass"/>
            </a:endParaRPr>
          </a:p>
          <a:p>
            <a:pPr marL="0" indent="0" algn="l"/>
            <a:r>
              <a:rPr lang="en" sz="2667">
                <a:solidFill>
                  <a:srgbClr val="FFFFFF"/>
                </a:solidFill>
                <a:latin typeface="Caveat Medium"/>
                <a:ea typeface="Caveat Medium"/>
                <a:cs typeface="Caveat Medium"/>
                <a:sym typeface="Caveat Medium"/>
              </a:rPr>
              <a:t>“A coach and business owner that positively impacts </a:t>
            </a:r>
            <a:endParaRPr sz="2667">
              <a:solidFill>
                <a:srgbClr val="FFFFFF"/>
              </a:solidFill>
              <a:latin typeface="Caveat Medium"/>
              <a:ea typeface="Caveat Medium"/>
              <a:cs typeface="Caveat Medium"/>
              <a:sym typeface="Caveat Medium"/>
            </a:endParaRPr>
          </a:p>
          <a:p>
            <a:pPr marL="0" indent="0" algn="l"/>
            <a:r>
              <a:rPr lang="en" sz="2667">
                <a:solidFill>
                  <a:srgbClr val="FFFFFF"/>
                </a:solidFill>
                <a:latin typeface="Caveat Medium"/>
                <a:ea typeface="Caveat Medium"/>
                <a:cs typeface="Caveat Medium"/>
                <a:sym typeface="Caveat Medium"/>
              </a:rPr>
              <a:t>the operations of athletic departments… </a:t>
            </a:r>
            <a:br>
              <a:rPr lang="en" sz="2667">
                <a:solidFill>
                  <a:srgbClr val="FFFFFF"/>
                </a:solidFill>
                <a:latin typeface="Caveat Medium"/>
                <a:ea typeface="Caveat Medium"/>
                <a:cs typeface="Caveat Medium"/>
                <a:sym typeface="Caveat Medium"/>
              </a:rPr>
            </a:br>
            <a:r>
              <a:rPr lang="en" sz="2667">
                <a:solidFill>
                  <a:srgbClr val="FFFFFF"/>
                </a:solidFill>
                <a:latin typeface="Caveat Medium"/>
                <a:ea typeface="Caveat Medium"/>
                <a:cs typeface="Caveat Medium"/>
                <a:sym typeface="Caveat Medium"/>
              </a:rPr>
              <a:t>building a reputation of selfless service.”</a:t>
            </a:r>
            <a:endParaRPr sz="2667">
              <a:solidFill>
                <a:srgbClr val="FFFFFF"/>
              </a:solidFill>
              <a:latin typeface="Caveat Medium"/>
              <a:ea typeface="Caveat Medium"/>
              <a:cs typeface="Caveat Medium"/>
              <a:sym typeface="Caveat Medium"/>
            </a:endParaRPr>
          </a:p>
          <a:p>
            <a:pPr marL="0" indent="0" algn="l">
              <a:buClr>
                <a:schemeClr val="dk1"/>
              </a:buClr>
              <a:buSzPts val="1100"/>
            </a:pPr>
            <a:r>
              <a:rPr lang="en" sz="1467">
                <a:latin typeface="Overpass"/>
                <a:ea typeface="Overpass"/>
                <a:cs typeface="Overpass"/>
                <a:sym typeface="Overpass"/>
              </a:rPr>
              <a:t> – The General Assembly of the State of Ohio. Ohio Senate.</a:t>
            </a:r>
            <a:endParaRPr sz="2667">
              <a:solidFill>
                <a:srgbClr val="FFFFFF"/>
              </a:solidFill>
              <a:latin typeface="Caveat Medium"/>
              <a:ea typeface="Caveat Medium"/>
              <a:cs typeface="Caveat Medium"/>
              <a:sym typeface="Caveat Medium"/>
            </a:endParaRPr>
          </a:p>
          <a:p>
            <a:pPr marL="0" indent="0" algn="l"/>
            <a:endParaRPr sz="2667">
              <a:solidFill>
                <a:srgbClr val="FFFFFF"/>
              </a:solidFill>
              <a:latin typeface="Caveat Medium"/>
              <a:ea typeface="Caveat Medium"/>
              <a:cs typeface="Caveat Medium"/>
              <a:sym typeface="Caveat Medium"/>
            </a:endParaRPr>
          </a:p>
        </p:txBody>
      </p:sp>
      <p:pic>
        <p:nvPicPr>
          <p:cNvPr id="117" name="Google Shape;117;p19"/>
          <p:cNvPicPr preferRelativeResize="0"/>
          <p:nvPr/>
        </p:nvPicPr>
        <p:blipFill>
          <a:blip r:embed="rId4" cstate="email">
            <a:alphaModFix amt="60000"/>
            <a:extLst>
              <a:ext uri="{28A0092B-C50C-407E-A947-70E740481C1C}">
                <a14:useLocalDpi xmlns:a14="http://schemas.microsoft.com/office/drawing/2010/main"/>
              </a:ext>
            </a:extLst>
          </a:blip>
          <a:stretch>
            <a:fillRect/>
          </a:stretch>
        </p:blipFill>
        <p:spPr>
          <a:xfrm>
            <a:off x="9362992" y="3771634"/>
            <a:ext cx="2133376" cy="2331567"/>
          </a:xfrm>
          <a:prstGeom prst="rect">
            <a:avLst/>
          </a:prstGeom>
          <a:noFill/>
          <a:ln>
            <a:noFill/>
          </a:ln>
        </p:spPr>
      </p:pic>
      <p:pic>
        <p:nvPicPr>
          <p:cNvPr id="118" name="Google Shape;118;p19"/>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pic>
        <p:nvPicPr>
          <p:cNvPr id="123" name="Google Shape;123;p20"/>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24" name="Google Shape;124;p20"/>
          <p:cNvSpPr txBox="1">
            <a:spLocks noGrp="1"/>
          </p:cNvSpPr>
          <p:nvPr>
            <p:ph type="subTitle" idx="1"/>
          </p:nvPr>
        </p:nvSpPr>
        <p:spPr>
          <a:xfrm>
            <a:off x="1578333" y="754800"/>
            <a:ext cx="10373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4. YOUR UNIQUE CIRCUMSTANCE</a:t>
            </a:r>
            <a:endParaRPr sz="4533" b="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2667">
                <a:solidFill>
                  <a:srgbClr val="FFFFFF"/>
                </a:solidFill>
                <a:latin typeface="Overpass"/>
                <a:ea typeface="Overpass"/>
                <a:cs typeface="Overpass"/>
                <a:sym typeface="Overpass"/>
              </a:rPr>
              <a:t>• </a:t>
            </a:r>
            <a:r>
              <a:rPr lang="en" sz="2667" b="1">
                <a:solidFill>
                  <a:srgbClr val="FFE599"/>
                </a:solidFill>
                <a:latin typeface="Overpass"/>
                <a:ea typeface="Overpass"/>
                <a:cs typeface="Overpass"/>
                <a:sym typeface="Overpass"/>
              </a:rPr>
              <a:t>You need a tool</a:t>
            </a:r>
            <a:r>
              <a:rPr lang="en" sz="2667">
                <a:solidFill>
                  <a:srgbClr val="FFFFFF"/>
                </a:solidFill>
                <a:latin typeface="Overpass"/>
                <a:ea typeface="Overpass"/>
                <a:cs typeface="Overpass"/>
                <a:sym typeface="Overpass"/>
              </a:rPr>
              <a:t> to simplify registration, improve stakeholder communication, increase compliance, reduce risk, controversy, </a:t>
            </a:r>
            <a:br>
              <a:rPr lang="en" sz="2667">
                <a:solidFill>
                  <a:srgbClr val="FFFFFF"/>
                </a:solidFill>
                <a:latin typeface="Overpass"/>
                <a:ea typeface="Overpass"/>
                <a:cs typeface="Overpass"/>
                <a:sym typeface="Overpass"/>
              </a:rPr>
            </a:br>
            <a:r>
              <a:rPr lang="en" sz="2667">
                <a:solidFill>
                  <a:srgbClr val="FFFFFF"/>
                </a:solidFill>
                <a:latin typeface="Overpass"/>
                <a:ea typeface="Overpass"/>
                <a:cs typeface="Overpass"/>
                <a:sym typeface="Overpass"/>
              </a:rPr>
              <a:t>and liability… and maybe even to automate processes!</a:t>
            </a:r>
            <a:endParaRPr sz="2667">
              <a:solidFill>
                <a:srgbClr val="FFFFFF"/>
              </a:solidFill>
              <a:latin typeface="Overpass"/>
              <a:ea typeface="Overpass"/>
              <a:cs typeface="Overpass"/>
              <a:sym typeface="Overpass"/>
            </a:endParaRPr>
          </a:p>
          <a:p>
            <a:pPr marL="0" indent="0" algn="l"/>
            <a:endParaRPr sz="2667">
              <a:solidFill>
                <a:srgbClr val="FFFFFF"/>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The system must </a:t>
            </a:r>
            <a:r>
              <a:rPr lang="en" sz="2667" b="1">
                <a:solidFill>
                  <a:srgbClr val="FFE599"/>
                </a:solidFill>
                <a:latin typeface="Overpass"/>
                <a:ea typeface="Overpass"/>
                <a:cs typeface="Overpass"/>
                <a:sym typeface="Overpass"/>
              </a:rPr>
              <a:t>collect, verify, and distribute</a:t>
            </a:r>
            <a:endParaRPr sz="2667" b="1">
              <a:solidFill>
                <a:srgbClr val="FFE599"/>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information without creating more work.</a:t>
            </a:r>
            <a:endParaRPr sz="2667">
              <a:solidFill>
                <a:srgbClr val="FFFFFF"/>
              </a:solidFill>
              <a:latin typeface="Overpass"/>
              <a:ea typeface="Overpass"/>
              <a:cs typeface="Overpass"/>
              <a:sym typeface="Overpass"/>
            </a:endParaRPr>
          </a:p>
          <a:p>
            <a:pPr marL="0" indent="0" algn="l"/>
            <a:endParaRPr sz="2667">
              <a:solidFill>
                <a:srgbClr val="FFFFFF"/>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a:t>
            </a:r>
            <a:r>
              <a:rPr lang="en" sz="2667" b="1">
                <a:solidFill>
                  <a:srgbClr val="FFE599"/>
                </a:solidFill>
                <a:latin typeface="Overpass"/>
                <a:ea typeface="Overpass"/>
                <a:cs typeface="Overpass"/>
                <a:sym typeface="Overpass"/>
              </a:rPr>
              <a:t>Everything must be documented.</a:t>
            </a:r>
            <a:endParaRPr sz="2667" b="1">
              <a:solidFill>
                <a:srgbClr val="FFE599"/>
              </a:solidFill>
              <a:latin typeface="Overpass"/>
              <a:ea typeface="Overpass"/>
              <a:cs typeface="Overpass"/>
              <a:sym typeface="Overpass"/>
            </a:endParaRPr>
          </a:p>
        </p:txBody>
      </p:sp>
      <p:pic>
        <p:nvPicPr>
          <p:cNvPr id="125" name="Google Shape;125;p20"/>
          <p:cNvPicPr preferRelativeResize="0"/>
          <p:nvPr/>
        </p:nvPicPr>
        <p:blipFill>
          <a:blip r:embed="rId4" cstate="email">
            <a:alphaModFix amt="50000"/>
            <a:extLst>
              <a:ext uri="{28A0092B-C50C-407E-A947-70E740481C1C}">
                <a14:useLocalDpi xmlns:a14="http://schemas.microsoft.com/office/drawing/2010/main"/>
              </a:ext>
            </a:extLst>
          </a:blip>
          <a:stretch>
            <a:fillRect/>
          </a:stretch>
        </p:blipFill>
        <p:spPr>
          <a:xfrm>
            <a:off x="9160557" y="3700769"/>
            <a:ext cx="2335809" cy="2402433"/>
          </a:xfrm>
          <a:prstGeom prst="rect">
            <a:avLst/>
          </a:prstGeom>
          <a:noFill/>
          <a:ln>
            <a:noFill/>
          </a:ln>
        </p:spPr>
      </p:pic>
      <p:pic>
        <p:nvPicPr>
          <p:cNvPr id="126" name="Google Shape;126;p2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A983C677-5FBF-86B7-3D67-3FE0F3053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9633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0"/>
        <p:cNvGrpSpPr/>
        <p:nvPr/>
      </p:nvGrpSpPr>
      <p:grpSpPr>
        <a:xfrm>
          <a:off x="0" y="0"/>
          <a:ext cx="0" cy="0"/>
          <a:chOff x="0" y="0"/>
          <a:chExt cx="0" cy="0"/>
        </a:xfrm>
      </p:grpSpPr>
      <p:pic>
        <p:nvPicPr>
          <p:cNvPr id="131" name="Google Shape;131;p21"/>
          <p:cNvPicPr preferRelativeResize="0"/>
          <p:nvPr/>
        </p:nvPicPr>
        <p:blipFill>
          <a:blip r:embed="rId3" cstate="email">
            <a:alphaModFix amt="50000"/>
            <a:extLst>
              <a:ext uri="{28A0092B-C50C-407E-A947-70E740481C1C}">
                <a14:useLocalDpi xmlns:a14="http://schemas.microsoft.com/office/drawing/2010/main"/>
              </a:ext>
            </a:extLst>
          </a:blip>
          <a:stretch>
            <a:fillRect/>
          </a:stretch>
        </p:blipFill>
        <p:spPr>
          <a:xfrm>
            <a:off x="8963367" y="3700768"/>
            <a:ext cx="2533000" cy="2402433"/>
          </a:xfrm>
          <a:prstGeom prst="rect">
            <a:avLst/>
          </a:prstGeom>
          <a:noFill/>
          <a:ln>
            <a:noFill/>
          </a:ln>
        </p:spPr>
      </p:pic>
      <p:pic>
        <p:nvPicPr>
          <p:cNvPr id="132" name="Google Shape;132;p21"/>
          <p:cNvPicPr preferRelativeResize="0"/>
          <p:nvPr/>
        </p:nvPicPr>
        <p:blipFill>
          <a:blip r:embed="rId4"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33" name="Google Shape;133;p21"/>
          <p:cNvSpPr txBox="1">
            <a:spLocks noGrp="1"/>
          </p:cNvSpPr>
          <p:nvPr>
            <p:ph type="subTitle" idx="1"/>
          </p:nvPr>
        </p:nvSpPr>
        <p:spPr>
          <a:xfrm>
            <a:off x="1578333" y="754800"/>
            <a:ext cx="95212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5a. OUR SOLUTION - </a:t>
            </a:r>
            <a:r>
              <a:rPr lang="en" sz="4533" b="1" i="1">
                <a:solidFill>
                  <a:srgbClr val="FF0000"/>
                </a:solidFill>
                <a:latin typeface="Overpass"/>
                <a:ea typeface="Overpass"/>
                <a:cs typeface="Overpass"/>
                <a:sym typeface="Overpass"/>
              </a:rPr>
              <a:t>Deliverables</a:t>
            </a:r>
            <a:endParaRPr sz="4533" b="1" i="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2667" b="1">
                <a:solidFill>
                  <a:srgbClr val="FFE599"/>
                </a:solidFill>
                <a:latin typeface="Overpass"/>
                <a:ea typeface="Overpass"/>
                <a:cs typeface="Overpass"/>
                <a:sym typeface="Overpass"/>
              </a:rPr>
              <a:t>• White Glove Service</a:t>
            </a:r>
            <a:endParaRPr sz="2667" b="1">
              <a:solidFill>
                <a:srgbClr val="FFE599"/>
              </a:solidFill>
              <a:latin typeface="Overpass"/>
              <a:ea typeface="Overpass"/>
              <a:cs typeface="Overpass"/>
              <a:sym typeface="Overpass"/>
            </a:endParaRPr>
          </a:p>
          <a:p>
            <a:pPr marL="0" indent="609585" algn="l"/>
            <a:r>
              <a:rPr lang="en" sz="2667">
                <a:solidFill>
                  <a:schemeClr val="dk1"/>
                </a:solidFill>
                <a:latin typeface="Overpass"/>
                <a:ea typeface="Overpass"/>
                <a:cs typeface="Overpass"/>
                <a:sym typeface="Overpass"/>
              </a:rPr>
              <a:t>The FinalForms ABCs provide guidance at every step</a:t>
            </a:r>
            <a:endParaRPr sz="2667">
              <a:solidFill>
                <a:schemeClr val="dk1"/>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Your Needs, Your Forms, Your School: Customization</a:t>
            </a:r>
            <a:endParaRPr sz="2667" b="1">
              <a:solidFill>
                <a:srgbClr val="FFE599"/>
              </a:solidFill>
              <a:latin typeface="Overpass"/>
              <a:ea typeface="Overpass"/>
              <a:cs typeface="Overpass"/>
              <a:sym typeface="Overpass"/>
            </a:endParaRPr>
          </a:p>
          <a:p>
            <a:pPr marL="0" indent="609585" algn="l"/>
            <a:r>
              <a:rPr lang="en" sz="2667">
                <a:solidFill>
                  <a:schemeClr val="dk1"/>
                </a:solidFill>
                <a:latin typeface="Overpass"/>
                <a:ea typeface="Overpass"/>
                <a:cs typeface="Overpass"/>
                <a:sym typeface="Overpass"/>
              </a:rPr>
              <a:t>You’re unique… we get it!</a:t>
            </a:r>
            <a:endParaRPr sz="2667">
              <a:solidFill>
                <a:schemeClr val="dk1"/>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A Dashboard</a:t>
            </a:r>
            <a:endParaRPr sz="2667" b="1">
              <a:solidFill>
                <a:srgbClr val="FFE599"/>
              </a:solidFill>
              <a:latin typeface="Overpass"/>
              <a:ea typeface="Overpass"/>
              <a:cs typeface="Overpass"/>
              <a:sym typeface="Overpass"/>
            </a:endParaRPr>
          </a:p>
          <a:p>
            <a:pPr marL="0" indent="609585" algn="l"/>
            <a:r>
              <a:rPr lang="en" sz="2667">
                <a:solidFill>
                  <a:srgbClr val="FFFFFF"/>
                </a:solidFill>
                <a:latin typeface="Overpass"/>
                <a:ea typeface="Overpass"/>
                <a:cs typeface="Overpass"/>
                <a:sym typeface="Overpass"/>
              </a:rPr>
              <a:t>Form, signature, and compliance statuses</a:t>
            </a:r>
            <a:endParaRPr sz="2667">
              <a:solidFill>
                <a:srgbClr val="FFFFFF"/>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A Database</a:t>
            </a:r>
            <a:br>
              <a:rPr lang="en" sz="2667">
                <a:solidFill>
                  <a:srgbClr val="FFFFFF"/>
                </a:solidFill>
                <a:latin typeface="Overpass"/>
                <a:ea typeface="Overpass"/>
                <a:cs typeface="Overpass"/>
                <a:sym typeface="Overpass"/>
              </a:rPr>
            </a:br>
            <a:r>
              <a:rPr lang="en" sz="2667">
                <a:solidFill>
                  <a:srgbClr val="FFFFFF"/>
                </a:solidFill>
                <a:latin typeface="Overpass"/>
                <a:ea typeface="Overpass"/>
                <a:cs typeface="Overpass"/>
                <a:sym typeface="Overpass"/>
              </a:rPr>
              <a:t>	Filer, email, and txt parents, students, &amp; staff</a:t>
            </a:r>
            <a:endParaRPr sz="2667">
              <a:solidFill>
                <a:srgbClr val="FFFFFF"/>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Security, Privacy, and Interoperability</a:t>
            </a:r>
            <a:br>
              <a:rPr lang="en" sz="2667">
                <a:solidFill>
                  <a:schemeClr val="dk1"/>
                </a:solidFill>
                <a:latin typeface="Overpass"/>
                <a:ea typeface="Overpass"/>
                <a:cs typeface="Overpass"/>
                <a:sym typeface="Overpass"/>
              </a:rPr>
            </a:br>
            <a:r>
              <a:rPr lang="en" sz="2667">
                <a:solidFill>
                  <a:schemeClr val="dk1"/>
                </a:solidFill>
                <a:latin typeface="Overpass"/>
                <a:ea typeface="Overpass"/>
                <a:cs typeface="Overpass"/>
                <a:sym typeface="Overpass"/>
              </a:rPr>
              <a:t>	Compliance with state and national standards</a:t>
            </a:r>
            <a:endParaRPr sz="2667">
              <a:solidFill>
                <a:srgbClr val="FFFFFF"/>
              </a:solidFill>
              <a:latin typeface="Overpass"/>
              <a:ea typeface="Overpass"/>
              <a:cs typeface="Overpass"/>
              <a:sym typeface="Overpass"/>
            </a:endParaRPr>
          </a:p>
        </p:txBody>
      </p:sp>
      <p:pic>
        <p:nvPicPr>
          <p:cNvPr id="134" name="Google Shape;134;p21"/>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8"/>
        <p:cNvGrpSpPr/>
        <p:nvPr/>
      </p:nvGrpSpPr>
      <p:grpSpPr>
        <a:xfrm>
          <a:off x="0" y="0"/>
          <a:ext cx="0" cy="0"/>
          <a:chOff x="0" y="0"/>
          <a:chExt cx="0" cy="0"/>
        </a:xfrm>
      </p:grpSpPr>
      <p:pic>
        <p:nvPicPr>
          <p:cNvPr id="139" name="Google Shape;139;p22"/>
          <p:cNvPicPr preferRelativeResize="0"/>
          <p:nvPr/>
        </p:nvPicPr>
        <p:blipFill>
          <a:blip r:embed="rId3" cstate="email">
            <a:alphaModFix amt="50000"/>
            <a:extLst>
              <a:ext uri="{28A0092B-C50C-407E-A947-70E740481C1C}">
                <a14:useLocalDpi xmlns:a14="http://schemas.microsoft.com/office/drawing/2010/main"/>
              </a:ext>
            </a:extLst>
          </a:blip>
          <a:stretch>
            <a:fillRect/>
          </a:stretch>
        </p:blipFill>
        <p:spPr>
          <a:xfrm>
            <a:off x="9093934" y="3700768"/>
            <a:ext cx="2402433" cy="2402433"/>
          </a:xfrm>
          <a:prstGeom prst="rect">
            <a:avLst/>
          </a:prstGeom>
          <a:noFill/>
          <a:ln>
            <a:noFill/>
          </a:ln>
        </p:spPr>
      </p:pic>
      <p:pic>
        <p:nvPicPr>
          <p:cNvPr id="140" name="Google Shape;140;p22"/>
          <p:cNvPicPr preferRelativeResize="0"/>
          <p:nvPr/>
        </p:nvPicPr>
        <p:blipFill>
          <a:blip r:embed="rId4"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41" name="Google Shape;141;p22"/>
          <p:cNvSpPr txBox="1">
            <a:spLocks noGrp="1"/>
          </p:cNvSpPr>
          <p:nvPr>
            <p:ph type="subTitle" idx="1"/>
          </p:nvPr>
        </p:nvSpPr>
        <p:spPr>
          <a:xfrm>
            <a:off x="1578333" y="754800"/>
            <a:ext cx="105448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6. NEXT STEPS</a:t>
            </a:r>
            <a:endParaRPr sz="4533" b="1" i="1">
              <a:solidFill>
                <a:srgbClr val="FF0000"/>
              </a:solidFill>
              <a:latin typeface="Overpass"/>
              <a:ea typeface="Overpass"/>
              <a:cs typeface="Overpass"/>
              <a:sym typeface="Overpass"/>
            </a:endParaRPr>
          </a:p>
          <a:p>
            <a:pPr marL="0" indent="0" algn="l"/>
            <a:br>
              <a:rPr lang="en" sz="4000">
                <a:solidFill>
                  <a:srgbClr val="FFFFFF"/>
                </a:solidFill>
                <a:latin typeface="Overpass"/>
                <a:ea typeface="Overpass"/>
                <a:cs typeface="Overpass"/>
                <a:sym typeface="Overpass"/>
              </a:rPr>
            </a:br>
            <a:r>
              <a:rPr lang="en" sz="2667" b="1">
                <a:solidFill>
                  <a:srgbClr val="FFE599"/>
                </a:solidFill>
                <a:latin typeface="Overpass"/>
                <a:ea typeface="Overpass"/>
                <a:cs typeface="Overpass"/>
                <a:sym typeface="Overpass"/>
              </a:rPr>
              <a:t>• The FinalForms ABCs</a:t>
            </a:r>
            <a:endParaRPr sz="2667" b="1">
              <a:solidFill>
                <a:srgbClr val="FFE599"/>
              </a:solidFill>
              <a:latin typeface="Overpass"/>
              <a:ea typeface="Overpass"/>
              <a:cs typeface="Overpass"/>
              <a:sym typeface="Overpass"/>
            </a:endParaRPr>
          </a:p>
          <a:p>
            <a:pPr marL="0" indent="0" algn="l"/>
            <a:r>
              <a:rPr lang="en" sz="2667">
                <a:solidFill>
                  <a:srgbClr val="FFFFFF"/>
                </a:solidFill>
                <a:latin typeface="Overpass"/>
                <a:ea typeface="Overpass"/>
                <a:cs typeface="Overpass"/>
                <a:sym typeface="Overpass"/>
              </a:rPr>
              <a:t>	</a:t>
            </a:r>
            <a:r>
              <a:rPr lang="en" sz="2000" b="1">
                <a:solidFill>
                  <a:srgbClr val="FFE599"/>
                </a:solidFill>
                <a:latin typeface="Overpass"/>
                <a:ea typeface="Overpass"/>
                <a:cs typeface="Overpass"/>
                <a:sym typeface="Overpass"/>
              </a:rPr>
              <a:t>A</a:t>
            </a:r>
            <a:r>
              <a:rPr lang="en" sz="2000">
                <a:solidFill>
                  <a:srgbClr val="FFFFFF"/>
                </a:solidFill>
                <a:latin typeface="Overpass"/>
                <a:ea typeface="Overpass"/>
                <a:cs typeface="Overpass"/>
                <a:sym typeface="Overpass"/>
              </a:rPr>
              <a:t>ct			Provide Quote </a:t>
            </a:r>
            <a:r>
              <a:rPr lang="en" sz="2000" i="1">
                <a:solidFill>
                  <a:srgbClr val="FFFFFF"/>
                </a:solidFill>
                <a:latin typeface="Overpass"/>
                <a:ea typeface="Overpass"/>
                <a:cs typeface="Overpass"/>
                <a:sym typeface="Overpass"/>
              </a:rPr>
              <a:t>(How many athletes do you have?)</a:t>
            </a:r>
            <a:r>
              <a:rPr lang="en" sz="2000">
                <a:solidFill>
                  <a:srgbClr val="FFFFFF"/>
                </a:solidFill>
                <a:latin typeface="Overpass"/>
                <a:ea typeface="Overpass"/>
                <a:cs typeface="Overpass"/>
                <a:sym typeface="Overpass"/>
              </a:rPr>
              <a:t> &amp; Sign Agreement</a:t>
            </a:r>
            <a:endParaRPr sz="2000">
              <a:solidFill>
                <a:srgbClr val="FFFFFF"/>
              </a:solidFill>
              <a:latin typeface="Overpass"/>
              <a:ea typeface="Overpass"/>
              <a:cs typeface="Overpass"/>
              <a:sym typeface="Overpass"/>
            </a:endParaRPr>
          </a:p>
          <a:p>
            <a:pPr marL="0" indent="0" algn="l"/>
            <a:r>
              <a:rPr lang="en" sz="2000">
                <a:solidFill>
                  <a:srgbClr val="FFFFFF"/>
                </a:solidFill>
                <a:latin typeface="Overpass"/>
                <a:ea typeface="Overpass"/>
                <a:cs typeface="Overpass"/>
                <a:sym typeface="Overpass"/>
              </a:rPr>
              <a:t>	</a:t>
            </a:r>
            <a:r>
              <a:rPr lang="en" sz="2000" b="1">
                <a:solidFill>
                  <a:srgbClr val="FFE599"/>
                </a:solidFill>
                <a:latin typeface="Overpass"/>
                <a:ea typeface="Overpass"/>
                <a:cs typeface="Overpass"/>
                <a:sym typeface="Overpass"/>
              </a:rPr>
              <a:t>B</a:t>
            </a:r>
            <a:r>
              <a:rPr lang="en" sz="2000">
                <a:solidFill>
                  <a:srgbClr val="FFFFFF"/>
                </a:solidFill>
                <a:latin typeface="Overpass"/>
                <a:ea typeface="Overpass"/>
                <a:cs typeface="Overpass"/>
                <a:sym typeface="Overpass"/>
              </a:rPr>
              <a:t>uild			Create Custom-Built Forms and Site </a:t>
            </a:r>
            <a:endParaRPr sz="2000">
              <a:solidFill>
                <a:srgbClr val="FFFFFF"/>
              </a:solidFill>
              <a:latin typeface="Overpass"/>
              <a:ea typeface="Overpass"/>
              <a:cs typeface="Overpass"/>
              <a:sym typeface="Overpass"/>
            </a:endParaRPr>
          </a:p>
          <a:p>
            <a:pPr marL="0" indent="0" algn="l"/>
            <a:r>
              <a:rPr lang="en" sz="2000">
                <a:solidFill>
                  <a:srgbClr val="FFFFFF"/>
                </a:solidFill>
                <a:latin typeface="Overpass"/>
                <a:ea typeface="Overpass"/>
                <a:cs typeface="Overpass"/>
                <a:sym typeface="Overpass"/>
              </a:rPr>
              <a:t>	</a:t>
            </a:r>
            <a:r>
              <a:rPr lang="en" sz="2000" b="1">
                <a:solidFill>
                  <a:srgbClr val="FFE599"/>
                </a:solidFill>
                <a:latin typeface="Overpass"/>
                <a:ea typeface="Overpass"/>
                <a:cs typeface="Overpass"/>
                <a:sym typeface="Overpass"/>
              </a:rPr>
              <a:t>C</a:t>
            </a:r>
            <a:r>
              <a:rPr lang="en" sz="2000">
                <a:solidFill>
                  <a:srgbClr val="FFFFFF"/>
                </a:solidFill>
                <a:latin typeface="Overpass"/>
                <a:ea typeface="Overpass"/>
                <a:cs typeface="Overpass"/>
                <a:sym typeface="Overpass"/>
              </a:rPr>
              <a:t>ommunicate	Conduct </a:t>
            </a:r>
            <a:r>
              <a:rPr lang="en" sz="2000">
                <a:solidFill>
                  <a:schemeClr val="dk1"/>
                </a:solidFill>
                <a:latin typeface="Overpass"/>
                <a:ea typeface="Overpass"/>
                <a:cs typeface="Overpass"/>
                <a:sym typeface="Overpass"/>
              </a:rPr>
              <a:t>Site Review Call	</a:t>
            </a:r>
            <a:endParaRPr sz="2000">
              <a:solidFill>
                <a:srgbClr val="FFFFFF"/>
              </a:solidFill>
              <a:latin typeface="Overpass"/>
              <a:ea typeface="Overpass"/>
              <a:cs typeface="Overpass"/>
              <a:sym typeface="Overpass"/>
            </a:endParaRPr>
          </a:p>
          <a:p>
            <a:pPr marL="1828754" indent="609585" algn="l"/>
            <a:r>
              <a:rPr lang="en" sz="2000">
                <a:solidFill>
                  <a:srgbClr val="FFFFFF"/>
                </a:solidFill>
                <a:latin typeface="Overpass"/>
                <a:ea typeface="Overpass"/>
                <a:cs typeface="Overpass"/>
                <a:sym typeface="Overpass"/>
              </a:rPr>
              <a:t>Provide Content for Staff, Parents, Students</a:t>
            </a:r>
            <a:endParaRPr sz="2000">
              <a:solidFill>
                <a:srgbClr val="FFFFFF"/>
              </a:solidFill>
              <a:latin typeface="Overpass"/>
              <a:ea typeface="Overpass"/>
              <a:cs typeface="Overpass"/>
              <a:sym typeface="Overpass"/>
            </a:endParaRPr>
          </a:p>
          <a:p>
            <a:pPr marL="0" indent="0" algn="l"/>
            <a:r>
              <a:rPr lang="en" sz="2000">
                <a:solidFill>
                  <a:srgbClr val="FFFFFF"/>
                </a:solidFill>
                <a:latin typeface="Overpass"/>
                <a:ea typeface="Overpass"/>
                <a:cs typeface="Overpass"/>
                <a:sym typeface="Overpass"/>
              </a:rPr>
              <a:t>				Train Admins and Staff</a:t>
            </a:r>
            <a:endParaRPr sz="2000">
              <a:solidFill>
                <a:srgbClr val="FFFFFF"/>
              </a:solidFill>
              <a:latin typeface="Overpass"/>
              <a:ea typeface="Overpass"/>
              <a:cs typeface="Overpass"/>
              <a:sym typeface="Overpass"/>
            </a:endParaRPr>
          </a:p>
          <a:p>
            <a:pPr marL="0" indent="0" algn="l"/>
            <a:r>
              <a:rPr lang="en" sz="2000">
                <a:solidFill>
                  <a:srgbClr val="FFFFFF"/>
                </a:solidFill>
                <a:latin typeface="Overpass"/>
                <a:ea typeface="Overpass"/>
                <a:cs typeface="Overpass"/>
                <a:sym typeface="Overpass"/>
              </a:rPr>
              <a:t>	</a:t>
            </a:r>
            <a:r>
              <a:rPr lang="en" sz="2000" b="1">
                <a:solidFill>
                  <a:srgbClr val="FFE599"/>
                </a:solidFill>
                <a:latin typeface="Overpass"/>
                <a:ea typeface="Overpass"/>
                <a:cs typeface="Overpass"/>
                <a:sym typeface="Overpass"/>
              </a:rPr>
              <a:t>D</a:t>
            </a:r>
            <a:r>
              <a:rPr lang="en" sz="2000">
                <a:solidFill>
                  <a:srgbClr val="FFFFFF"/>
                </a:solidFill>
                <a:latin typeface="Overpass"/>
                <a:ea typeface="Overpass"/>
                <a:cs typeface="Overpass"/>
                <a:sym typeface="Overpass"/>
              </a:rPr>
              <a:t>eploy		Launch!</a:t>
            </a:r>
            <a:endParaRPr sz="2000">
              <a:solidFill>
                <a:srgbClr val="FFFFFF"/>
              </a:solidFill>
              <a:latin typeface="Overpass"/>
              <a:ea typeface="Overpass"/>
              <a:cs typeface="Overpass"/>
              <a:sym typeface="Overpass"/>
            </a:endParaRPr>
          </a:p>
          <a:p>
            <a:pPr marL="0" indent="0" algn="l"/>
            <a:r>
              <a:rPr lang="en" sz="2000">
                <a:solidFill>
                  <a:srgbClr val="FFFFFF"/>
                </a:solidFill>
                <a:latin typeface="Overpass"/>
                <a:ea typeface="Overpass"/>
                <a:cs typeface="Overpass"/>
                <a:sym typeface="Overpass"/>
              </a:rPr>
              <a:t>	</a:t>
            </a:r>
            <a:r>
              <a:rPr lang="en" sz="2000" b="1">
                <a:solidFill>
                  <a:srgbClr val="FFE599"/>
                </a:solidFill>
                <a:latin typeface="Overpass"/>
                <a:ea typeface="Overpass"/>
                <a:cs typeface="Overpass"/>
                <a:sym typeface="Overpass"/>
              </a:rPr>
              <a:t>E</a:t>
            </a:r>
            <a:r>
              <a:rPr lang="en" sz="2000">
                <a:solidFill>
                  <a:srgbClr val="FFFFFF"/>
                </a:solidFill>
                <a:latin typeface="Overpass"/>
                <a:ea typeface="Overpass"/>
                <a:cs typeface="Overpass"/>
                <a:sym typeface="Overpass"/>
              </a:rPr>
              <a:t>levate		Continuing Education &amp; Feature Updates</a:t>
            </a:r>
            <a:endParaRPr sz="2000">
              <a:solidFill>
                <a:srgbClr val="FFFFFF"/>
              </a:solidFill>
              <a:latin typeface="Overpass"/>
              <a:ea typeface="Overpass"/>
              <a:cs typeface="Overpass"/>
              <a:sym typeface="Overpass"/>
            </a:endParaRPr>
          </a:p>
          <a:p>
            <a:pPr marL="0" indent="0" algn="l"/>
            <a:endParaRPr sz="2000">
              <a:solidFill>
                <a:srgbClr val="FFFFFF"/>
              </a:solidFill>
              <a:latin typeface="Overpass"/>
              <a:ea typeface="Overpass"/>
              <a:cs typeface="Overpass"/>
              <a:sym typeface="Overpass"/>
            </a:endParaRPr>
          </a:p>
          <a:p>
            <a:pPr marL="0" indent="0" algn="l"/>
            <a:r>
              <a:rPr lang="en" sz="2667" b="1">
                <a:solidFill>
                  <a:srgbClr val="FFE599"/>
                </a:solidFill>
                <a:latin typeface="Overpass"/>
                <a:ea typeface="Overpass"/>
                <a:cs typeface="Overpass"/>
                <a:sym typeface="Overpass"/>
              </a:rPr>
              <a:t>• Timeline</a:t>
            </a:r>
            <a:endParaRPr sz="2667" b="1">
              <a:solidFill>
                <a:srgbClr val="FFE599"/>
              </a:solidFill>
              <a:latin typeface="Overpass"/>
              <a:ea typeface="Overpass"/>
              <a:cs typeface="Overpass"/>
              <a:sym typeface="Overpass"/>
            </a:endParaRPr>
          </a:p>
          <a:p>
            <a:pPr marL="0" indent="0" algn="l"/>
            <a:r>
              <a:rPr lang="en" sz="2667">
                <a:solidFill>
                  <a:schemeClr val="dk1"/>
                </a:solidFill>
                <a:latin typeface="Overpass"/>
                <a:ea typeface="Overpass"/>
                <a:cs typeface="Overpass"/>
                <a:sym typeface="Overpass"/>
              </a:rPr>
              <a:t>	</a:t>
            </a:r>
            <a:r>
              <a:rPr lang="en" sz="2000">
                <a:solidFill>
                  <a:schemeClr val="dk1"/>
                </a:solidFill>
                <a:latin typeface="Overpass"/>
                <a:ea typeface="Overpass"/>
                <a:cs typeface="Overpass"/>
                <a:sym typeface="Overpass"/>
              </a:rPr>
              <a:t>Agree upon rollout schedule and launch date</a:t>
            </a:r>
            <a:endParaRPr sz="2000" b="1">
              <a:solidFill>
                <a:srgbClr val="FFE599"/>
              </a:solidFill>
              <a:latin typeface="Overpass"/>
              <a:ea typeface="Overpass"/>
              <a:cs typeface="Overpass"/>
              <a:sym typeface="Overpass"/>
            </a:endParaRPr>
          </a:p>
        </p:txBody>
      </p:sp>
      <p:pic>
        <p:nvPicPr>
          <p:cNvPr id="142" name="Google Shape;142;p22"/>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3"/>
          <p:cNvPicPr preferRelativeResize="0"/>
          <p:nvPr/>
        </p:nvPicPr>
        <p:blipFill>
          <a:blip r:embed="rId3" cstate="email">
            <a:alphaModFix amt="25000"/>
            <a:extLst>
              <a:ext uri="{28A0092B-C50C-407E-A947-70E740481C1C}">
                <a14:useLocalDpi xmlns:a14="http://schemas.microsoft.com/office/drawing/2010/main"/>
              </a:ext>
            </a:extLst>
          </a:blip>
          <a:stretch>
            <a:fillRect/>
          </a:stretch>
        </p:blipFill>
        <p:spPr>
          <a:xfrm>
            <a:off x="-4478700" y="-4917133"/>
            <a:ext cx="9865735" cy="8539165"/>
          </a:xfrm>
          <a:prstGeom prst="rect">
            <a:avLst/>
          </a:prstGeom>
          <a:noFill/>
          <a:ln>
            <a:noFill/>
          </a:ln>
        </p:spPr>
      </p:pic>
      <p:sp>
        <p:nvSpPr>
          <p:cNvPr id="148" name="Google Shape;148;p23"/>
          <p:cNvSpPr txBox="1">
            <a:spLocks noGrp="1"/>
          </p:cNvSpPr>
          <p:nvPr>
            <p:ph type="subTitle" idx="1"/>
          </p:nvPr>
        </p:nvSpPr>
        <p:spPr>
          <a:xfrm>
            <a:off x="1578333" y="754800"/>
            <a:ext cx="9865600" cy="5348400"/>
          </a:xfrm>
          <a:prstGeom prst="rect">
            <a:avLst/>
          </a:prstGeom>
        </p:spPr>
        <p:txBody>
          <a:bodyPr spcFirstLastPara="1" wrap="square" lIns="121900" tIns="121900" rIns="121900" bIns="121900" anchor="t" anchorCtr="0">
            <a:noAutofit/>
          </a:bodyPr>
          <a:lstStyle/>
          <a:p>
            <a:pPr marL="0" indent="0" algn="l"/>
            <a:r>
              <a:rPr lang="en" sz="4533" b="1">
                <a:solidFill>
                  <a:srgbClr val="FF0000"/>
                </a:solidFill>
                <a:latin typeface="Overpass"/>
                <a:ea typeface="Overpass"/>
                <a:cs typeface="Overpass"/>
                <a:sym typeface="Overpass"/>
              </a:rPr>
              <a:t>Let’s Work Together!</a:t>
            </a:r>
            <a:endParaRPr sz="3333" b="1">
              <a:solidFill>
                <a:schemeClr val="dk1"/>
              </a:solidFill>
              <a:latin typeface="Overpass"/>
              <a:ea typeface="Overpass"/>
              <a:cs typeface="Overpass"/>
              <a:sym typeface="Overpass"/>
            </a:endParaRPr>
          </a:p>
          <a:p>
            <a:pPr marL="609585" indent="0" algn="l"/>
            <a:endParaRPr sz="2400" b="1">
              <a:solidFill>
                <a:schemeClr val="dk1"/>
              </a:solidFill>
              <a:latin typeface="Overpass"/>
              <a:ea typeface="Overpass"/>
              <a:cs typeface="Overpass"/>
              <a:sym typeface="Overpass"/>
            </a:endParaRPr>
          </a:p>
          <a:p>
            <a:pPr marL="0" indent="0" algn="l"/>
            <a:r>
              <a:rPr lang="en" sz="2667" b="1">
                <a:solidFill>
                  <a:schemeClr val="dk1"/>
                </a:solidFill>
                <a:latin typeface="Overpass"/>
                <a:ea typeface="Overpass"/>
                <a:cs typeface="Overpass"/>
                <a:sym typeface="Overpass"/>
              </a:rPr>
              <a:t>Clay Burnett</a:t>
            </a:r>
            <a:endParaRPr sz="2667" b="1">
              <a:solidFill>
                <a:schemeClr val="dk1"/>
              </a:solidFill>
              <a:latin typeface="Overpass"/>
              <a:ea typeface="Overpass"/>
              <a:cs typeface="Overpass"/>
              <a:sym typeface="Overpass"/>
            </a:endParaRPr>
          </a:p>
          <a:p>
            <a:pPr marL="0" indent="0" algn="l"/>
            <a:r>
              <a:rPr lang="en" sz="2667" b="1">
                <a:solidFill>
                  <a:schemeClr val="dk1"/>
                </a:solidFill>
                <a:latin typeface="Overpass"/>
                <a:ea typeface="Overpass"/>
                <a:cs typeface="Overpass"/>
                <a:sym typeface="Overpass"/>
              </a:rPr>
              <a:t>CEO, Co-Founder</a:t>
            </a:r>
            <a:br>
              <a:rPr lang="en" sz="2667" b="1">
                <a:solidFill>
                  <a:schemeClr val="dk1"/>
                </a:solidFill>
                <a:latin typeface="Overpass"/>
                <a:ea typeface="Overpass"/>
                <a:cs typeface="Overpass"/>
                <a:sym typeface="Overpass"/>
              </a:rPr>
            </a:br>
            <a:endParaRPr sz="2667" b="1">
              <a:solidFill>
                <a:schemeClr val="dk1"/>
              </a:solidFill>
              <a:latin typeface="Overpass"/>
              <a:ea typeface="Overpass"/>
              <a:cs typeface="Overpass"/>
              <a:sym typeface="Overpass"/>
            </a:endParaRPr>
          </a:p>
          <a:p>
            <a:pPr marL="0" indent="0" algn="l"/>
            <a:r>
              <a:rPr lang="en" sz="2667" b="1" u="sng">
                <a:solidFill>
                  <a:schemeClr val="hlink"/>
                </a:solidFill>
                <a:latin typeface="Overpass"/>
                <a:ea typeface="Overpass"/>
                <a:cs typeface="Overpass"/>
                <a:sym typeface="Overpass"/>
                <a:hlinkClick r:id="rId4"/>
              </a:rPr>
              <a:t>clay@finalforms.com</a:t>
            </a:r>
            <a:endParaRPr sz="2667" b="1">
              <a:solidFill>
                <a:srgbClr val="FF0201"/>
              </a:solidFill>
              <a:latin typeface="Overpass"/>
              <a:ea typeface="Overpass"/>
              <a:cs typeface="Overpass"/>
              <a:sym typeface="Overpass"/>
            </a:endParaRPr>
          </a:p>
          <a:p>
            <a:pPr marL="0" indent="0" algn="l"/>
            <a:br>
              <a:rPr lang="en" sz="2667" b="1">
                <a:solidFill>
                  <a:srgbClr val="FF0201"/>
                </a:solidFill>
                <a:latin typeface="Overpass"/>
                <a:ea typeface="Overpass"/>
                <a:cs typeface="Overpass"/>
                <a:sym typeface="Overpass"/>
              </a:rPr>
            </a:br>
            <a:r>
              <a:rPr lang="en" sz="2667" b="1">
                <a:solidFill>
                  <a:schemeClr val="dk1"/>
                </a:solidFill>
                <a:latin typeface="Overpass"/>
                <a:ea typeface="Overpass"/>
                <a:cs typeface="Overpass"/>
                <a:sym typeface="Overpass"/>
              </a:rPr>
              <a:t>440-225-9689</a:t>
            </a:r>
            <a:endParaRPr sz="2667" b="1">
              <a:solidFill>
                <a:schemeClr val="dk1"/>
              </a:solidFill>
              <a:latin typeface="Overpass"/>
              <a:ea typeface="Overpass"/>
              <a:cs typeface="Overpass"/>
              <a:sym typeface="Overpass"/>
            </a:endParaRPr>
          </a:p>
          <a:p>
            <a:pPr marL="0" indent="0" algn="l"/>
            <a:endParaRPr sz="2667" b="1">
              <a:solidFill>
                <a:schemeClr val="dk1"/>
              </a:solidFill>
              <a:latin typeface="Overpass"/>
              <a:ea typeface="Overpass"/>
              <a:cs typeface="Overpass"/>
              <a:sym typeface="Overpass"/>
            </a:endParaRPr>
          </a:p>
          <a:p>
            <a:pPr marL="0" indent="0" algn="l"/>
            <a:r>
              <a:rPr lang="en" sz="2667" b="1">
                <a:solidFill>
                  <a:schemeClr val="dk1"/>
                </a:solidFill>
                <a:latin typeface="Overpass"/>
                <a:ea typeface="Overpass"/>
                <a:cs typeface="Overpass"/>
                <a:sym typeface="Overpass"/>
              </a:rPr>
              <a:t>www.finalforms.com/oregon</a:t>
            </a:r>
            <a:endParaRPr sz="2667" b="1">
              <a:solidFill>
                <a:schemeClr val="dk1"/>
              </a:solidFill>
              <a:latin typeface="Overpass"/>
              <a:ea typeface="Overpass"/>
              <a:cs typeface="Overpass"/>
              <a:sym typeface="Overpass"/>
            </a:endParaRPr>
          </a:p>
          <a:p>
            <a:pPr marL="0" indent="0" algn="l"/>
            <a:endParaRPr sz="3333" b="1">
              <a:solidFill>
                <a:schemeClr val="dk1"/>
              </a:solidFill>
              <a:latin typeface="Overpass"/>
              <a:ea typeface="Overpass"/>
              <a:cs typeface="Overpass"/>
              <a:sym typeface="Overpass"/>
            </a:endParaRPr>
          </a:p>
        </p:txBody>
      </p:sp>
      <p:pic>
        <p:nvPicPr>
          <p:cNvPr id="149" name="Google Shape;149;p23"/>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366881" y="262314"/>
            <a:ext cx="1849219" cy="226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21A80-5381-9659-D02F-5A6AF23B8606}"/>
              </a:ext>
            </a:extLst>
          </p:cNvPr>
          <p:cNvSpPr>
            <a:spLocks noGrp="1"/>
          </p:cNvSpPr>
          <p:nvPr>
            <p:ph type="ctrTitle"/>
          </p:nvPr>
        </p:nvSpPr>
        <p:spPr/>
        <p:txBody>
          <a:bodyPr/>
          <a:lstStyle/>
          <a:p>
            <a:r>
              <a:rPr lang="en-US" dirty="0"/>
              <a:t>updates</a:t>
            </a:r>
          </a:p>
        </p:txBody>
      </p:sp>
      <p:sp>
        <p:nvSpPr>
          <p:cNvPr id="7" name="Subtitle 6">
            <a:extLst>
              <a:ext uri="{FF2B5EF4-FFF2-40B4-BE49-F238E27FC236}">
                <a16:creationId xmlns:a16="http://schemas.microsoft.com/office/drawing/2014/main" id="{8B45848D-0663-F9F1-0DF9-25F8CBD8523B}"/>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12C2271B-18E3-FA15-17E5-41D8D8C7C0D4}"/>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4265350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1315-527A-E87B-25E2-96D0621DC8CB}"/>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E1962161-1A74-4F56-AA2F-C858BB742BB9}"/>
              </a:ext>
            </a:extLst>
          </p:cNvPr>
          <p:cNvSpPr>
            <a:spLocks noGrp="1"/>
          </p:cNvSpPr>
          <p:nvPr>
            <p:ph idx="1"/>
          </p:nvPr>
        </p:nvSpPr>
        <p:spPr/>
        <p:txBody>
          <a:bodyPr/>
          <a:lstStyle/>
          <a:p>
            <a:pPr marL="514350" indent="-514350">
              <a:buFont typeface="+mj-lt"/>
              <a:buAutoNum type="alphaUcPeriod"/>
            </a:pPr>
            <a:r>
              <a:rPr lang="en-US" sz="4000" dirty="0"/>
              <a:t>*State Championship Calendar</a:t>
            </a:r>
          </a:p>
          <a:p>
            <a:pPr marL="514350" indent="-514350">
              <a:buFont typeface="+mj-lt"/>
              <a:buAutoNum type="alphaUcPeriod"/>
            </a:pPr>
            <a:r>
              <a:rPr lang="en-US" sz="4000" dirty="0"/>
              <a:t>*Seasonal AD Checklists</a:t>
            </a:r>
          </a:p>
          <a:p>
            <a:pPr marL="514350" indent="-514350">
              <a:buFont typeface="+mj-lt"/>
              <a:buAutoNum type="alphaUcPeriod"/>
            </a:pPr>
            <a:r>
              <a:rPr lang="en-US" sz="4000" dirty="0"/>
              <a:t>*Ejection Free Schools</a:t>
            </a:r>
          </a:p>
          <a:p>
            <a:pPr marL="514350" indent="-514350">
              <a:buFont typeface="+mj-lt"/>
              <a:buAutoNum type="alphaUcPeriod"/>
            </a:pPr>
            <a:r>
              <a:rPr lang="en-US" sz="4000" dirty="0"/>
              <a:t>*Testing Memo</a:t>
            </a:r>
          </a:p>
        </p:txBody>
      </p:sp>
      <p:sp>
        <p:nvSpPr>
          <p:cNvPr id="4" name="Footer Placeholder 3">
            <a:extLst>
              <a:ext uri="{FF2B5EF4-FFF2-40B4-BE49-F238E27FC236}">
                <a16:creationId xmlns:a16="http://schemas.microsoft.com/office/drawing/2014/main" id="{76A8FA2F-6F38-B536-C1F1-3BDF92A9D2C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646856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91315-527A-E87B-25E2-96D0621DC8CB}"/>
              </a:ext>
            </a:extLst>
          </p:cNvPr>
          <p:cNvSpPr>
            <a:spLocks noGrp="1"/>
          </p:cNvSpPr>
          <p:nvPr>
            <p:ph type="title"/>
          </p:nvPr>
        </p:nvSpPr>
        <p:spPr/>
        <p:txBody>
          <a:bodyPr/>
          <a:lstStyle/>
          <a:p>
            <a:r>
              <a:rPr lang="en-US" dirty="0"/>
              <a:t>updates</a:t>
            </a:r>
          </a:p>
        </p:txBody>
      </p:sp>
      <p:sp>
        <p:nvSpPr>
          <p:cNvPr id="3" name="Content Placeholder 2">
            <a:extLst>
              <a:ext uri="{FF2B5EF4-FFF2-40B4-BE49-F238E27FC236}">
                <a16:creationId xmlns:a16="http://schemas.microsoft.com/office/drawing/2014/main" id="{E1962161-1A74-4F56-AA2F-C858BB742BB9}"/>
              </a:ext>
            </a:extLst>
          </p:cNvPr>
          <p:cNvSpPr>
            <a:spLocks noGrp="1"/>
          </p:cNvSpPr>
          <p:nvPr>
            <p:ph idx="1"/>
          </p:nvPr>
        </p:nvSpPr>
        <p:spPr/>
        <p:txBody>
          <a:bodyPr/>
          <a:lstStyle/>
          <a:p>
            <a:pPr marL="742950" indent="-742950">
              <a:buFont typeface="+mj-lt"/>
              <a:buAutoNum type="alphaUcPeriod" startAt="5"/>
            </a:pPr>
            <a:r>
              <a:rPr lang="en-US" sz="4000" dirty="0"/>
              <a:t>*Title IX Education</a:t>
            </a:r>
          </a:p>
          <a:p>
            <a:pPr marL="742950" indent="-742950">
              <a:buFont typeface="+mj-lt"/>
              <a:buAutoNum type="alphaUcPeriod" startAt="5"/>
            </a:pPr>
            <a:r>
              <a:rPr lang="en-US" sz="4000" dirty="0"/>
              <a:t>*New AD / Athletic Assistant Workshops</a:t>
            </a:r>
          </a:p>
          <a:p>
            <a:pPr marL="742950" indent="-742950">
              <a:buFont typeface="+mj-lt"/>
              <a:buAutoNum type="alphaUcPeriod" startAt="5"/>
            </a:pPr>
            <a:r>
              <a:rPr lang="en-US" sz="4000" dirty="0"/>
              <a:t>OSAA Foundation </a:t>
            </a:r>
          </a:p>
          <a:p>
            <a:pPr marL="742950" indent="-742950">
              <a:buFont typeface="+mj-lt"/>
              <a:buAutoNum type="alphaUcPeriod" startAt="5"/>
            </a:pPr>
            <a:r>
              <a:rPr lang="en-US" sz="4000" dirty="0"/>
              <a:t>Corporate Partners </a:t>
            </a:r>
          </a:p>
        </p:txBody>
      </p:sp>
      <p:sp>
        <p:nvSpPr>
          <p:cNvPr id="4" name="Footer Placeholder 3">
            <a:extLst>
              <a:ext uri="{FF2B5EF4-FFF2-40B4-BE49-F238E27FC236}">
                <a16:creationId xmlns:a16="http://schemas.microsoft.com/office/drawing/2014/main" id="{76A8FA2F-6F38-B536-C1F1-3BDF92A9D2C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364874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7AF50-E9D3-43FF-2C02-4F04CAD8D5F3}"/>
              </a:ext>
            </a:extLst>
          </p:cNvPr>
          <p:cNvSpPr>
            <a:spLocks noGrp="1"/>
          </p:cNvSpPr>
          <p:nvPr>
            <p:ph type="title"/>
          </p:nvPr>
        </p:nvSpPr>
        <p:spPr/>
        <p:txBody>
          <a:bodyPr/>
          <a:lstStyle/>
          <a:p>
            <a:r>
              <a:rPr lang="en-US" dirty="0"/>
              <a:t>Corporate partners</a:t>
            </a:r>
          </a:p>
        </p:txBody>
      </p:sp>
      <p:pic>
        <p:nvPicPr>
          <p:cNvPr id="7" name="Picture 6" descr="Logo&#10;&#10;Description automatically generated with medium confidence">
            <a:extLst>
              <a:ext uri="{FF2B5EF4-FFF2-40B4-BE49-F238E27FC236}">
                <a16:creationId xmlns:a16="http://schemas.microsoft.com/office/drawing/2014/main" id="{C5393C19-BC1D-7A96-89E5-A765A69A84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8328" y="2147214"/>
            <a:ext cx="1274695" cy="457200"/>
          </a:xfrm>
          <a:prstGeom prst="rect">
            <a:avLst/>
          </a:prstGeom>
        </p:spPr>
      </p:pic>
      <p:sp>
        <p:nvSpPr>
          <p:cNvPr id="8" name="TextBox 7">
            <a:extLst>
              <a:ext uri="{FF2B5EF4-FFF2-40B4-BE49-F238E27FC236}">
                <a16:creationId xmlns:a16="http://schemas.microsoft.com/office/drawing/2014/main" id="{B2144CA8-7CC7-2E82-52C5-9045DC474949}"/>
              </a:ext>
            </a:extLst>
          </p:cNvPr>
          <p:cNvSpPr txBox="1"/>
          <p:nvPr/>
        </p:nvSpPr>
        <p:spPr>
          <a:xfrm>
            <a:off x="1119551" y="2642853"/>
            <a:ext cx="1852247" cy="861774"/>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Title Partner</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Academic All-State</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Scholar Program</a:t>
            </a:r>
          </a:p>
        </p:txBody>
      </p:sp>
      <p:pic>
        <p:nvPicPr>
          <p:cNvPr id="12" name="Picture 11" descr="Logo&#10;&#10;Description automatically generated">
            <a:extLst>
              <a:ext uri="{FF2B5EF4-FFF2-40B4-BE49-F238E27FC236}">
                <a16:creationId xmlns:a16="http://schemas.microsoft.com/office/drawing/2014/main" id="{92847443-3F8E-9777-0EFF-9E266ADA47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63107" y="2147214"/>
            <a:ext cx="1538652" cy="457200"/>
          </a:xfrm>
          <a:prstGeom prst="rect">
            <a:avLst/>
          </a:prstGeom>
        </p:spPr>
      </p:pic>
      <p:sp>
        <p:nvSpPr>
          <p:cNvPr id="14" name="TextBox 13">
            <a:extLst>
              <a:ext uri="{FF2B5EF4-FFF2-40B4-BE49-F238E27FC236}">
                <a16:creationId xmlns:a16="http://schemas.microsoft.com/office/drawing/2014/main" id="{F44C0408-B2E1-D2BF-7E55-79DD71F60418}"/>
              </a:ext>
            </a:extLst>
          </p:cNvPr>
          <p:cNvSpPr txBox="1"/>
          <p:nvPr/>
        </p:nvSpPr>
        <p:spPr>
          <a:xfrm>
            <a:off x="3506663" y="2642853"/>
            <a:ext cx="2051539" cy="584775"/>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Toyota Athlete of the Week</a:t>
            </a:r>
          </a:p>
        </p:txBody>
      </p:sp>
      <p:pic>
        <p:nvPicPr>
          <p:cNvPr id="16" name="Picture 15" descr="Logo&#10;&#10;Description automatically generated">
            <a:extLst>
              <a:ext uri="{FF2B5EF4-FFF2-40B4-BE49-F238E27FC236}">
                <a16:creationId xmlns:a16="http://schemas.microsoft.com/office/drawing/2014/main" id="{F023D5B3-7A7E-1893-EDDF-139B98E1EC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792058" y="2039466"/>
            <a:ext cx="612979" cy="672696"/>
          </a:xfrm>
          <a:prstGeom prst="rect">
            <a:avLst/>
          </a:prstGeom>
        </p:spPr>
      </p:pic>
      <p:sp>
        <p:nvSpPr>
          <p:cNvPr id="17" name="TextBox 16">
            <a:extLst>
              <a:ext uri="{FF2B5EF4-FFF2-40B4-BE49-F238E27FC236}">
                <a16:creationId xmlns:a16="http://schemas.microsoft.com/office/drawing/2014/main" id="{EEBC825B-9240-0FC7-2D7A-02719065DFF4}"/>
              </a:ext>
            </a:extLst>
          </p:cNvPr>
          <p:cNvSpPr txBox="1"/>
          <p:nvPr/>
        </p:nvSpPr>
        <p:spPr>
          <a:xfrm>
            <a:off x="5897044" y="2712162"/>
            <a:ext cx="2403006" cy="584775"/>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Most Valuable Teammate</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Leadership Workshops</a:t>
            </a:r>
          </a:p>
        </p:txBody>
      </p:sp>
      <p:pic>
        <p:nvPicPr>
          <p:cNvPr id="19" name="Picture 18" descr="Logo, website&#10;&#10;Description automatically generated">
            <a:extLst>
              <a:ext uri="{FF2B5EF4-FFF2-40B4-BE49-F238E27FC236}">
                <a16:creationId xmlns:a16="http://schemas.microsoft.com/office/drawing/2014/main" id="{290AEF34-2103-C86C-AA22-BA52555B68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62562" y="2143978"/>
            <a:ext cx="1371600" cy="460436"/>
          </a:xfrm>
          <a:prstGeom prst="rect">
            <a:avLst/>
          </a:prstGeom>
        </p:spPr>
      </p:pic>
      <p:sp>
        <p:nvSpPr>
          <p:cNvPr id="20" name="TextBox 19">
            <a:extLst>
              <a:ext uri="{FF2B5EF4-FFF2-40B4-BE49-F238E27FC236}">
                <a16:creationId xmlns:a16="http://schemas.microsoft.com/office/drawing/2014/main" id="{4B7511C1-48E5-6187-F933-ED9D6BF73E1E}"/>
              </a:ext>
            </a:extLst>
          </p:cNvPr>
          <p:cNvSpPr txBox="1"/>
          <p:nvPr/>
        </p:nvSpPr>
        <p:spPr>
          <a:xfrm>
            <a:off x="9222592" y="2712161"/>
            <a:ext cx="2051539" cy="584775"/>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Les Schwab Team of the Month</a:t>
            </a:r>
          </a:p>
        </p:txBody>
      </p:sp>
      <p:pic>
        <p:nvPicPr>
          <p:cNvPr id="22" name="Picture 21" descr="A picture containing text, clipart&#10;&#10;Description automatically generated">
            <a:extLst>
              <a:ext uri="{FF2B5EF4-FFF2-40B4-BE49-F238E27FC236}">
                <a16:creationId xmlns:a16="http://schemas.microsoft.com/office/drawing/2014/main" id="{D66D58AF-6D87-DEB4-4B35-8770C8488D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55185" y="3818863"/>
            <a:ext cx="1371600" cy="771525"/>
          </a:xfrm>
          <a:prstGeom prst="rect">
            <a:avLst/>
          </a:prstGeom>
        </p:spPr>
      </p:pic>
      <p:sp>
        <p:nvSpPr>
          <p:cNvPr id="23" name="TextBox 22">
            <a:extLst>
              <a:ext uri="{FF2B5EF4-FFF2-40B4-BE49-F238E27FC236}">
                <a16:creationId xmlns:a16="http://schemas.microsoft.com/office/drawing/2014/main" id="{CE992F57-D0FC-8E1B-2E48-0A070A6CD885}"/>
              </a:ext>
            </a:extLst>
          </p:cNvPr>
          <p:cNvSpPr txBox="1"/>
          <p:nvPr/>
        </p:nvSpPr>
        <p:spPr>
          <a:xfrm>
            <a:off x="1019904" y="4612236"/>
            <a:ext cx="2051539" cy="584775"/>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Player of the Game / Athlete of the Meet</a:t>
            </a:r>
          </a:p>
        </p:txBody>
      </p:sp>
      <p:pic>
        <p:nvPicPr>
          <p:cNvPr id="25" name="Picture 24" descr="Graphical user interface&#10;&#10;Description automatically generated with medium confidence">
            <a:extLst>
              <a:ext uri="{FF2B5EF4-FFF2-40B4-BE49-F238E27FC236}">
                <a16:creationId xmlns:a16="http://schemas.microsoft.com/office/drawing/2014/main" id="{E98FEF92-332A-DD6E-D11C-A11920D2CC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93119" y="3936270"/>
            <a:ext cx="1371600" cy="438911"/>
          </a:xfrm>
          <a:prstGeom prst="rect">
            <a:avLst/>
          </a:prstGeom>
        </p:spPr>
      </p:pic>
      <p:pic>
        <p:nvPicPr>
          <p:cNvPr id="27" name="Picture 26" descr="Logo&#10;&#10;Description automatically generated">
            <a:extLst>
              <a:ext uri="{FF2B5EF4-FFF2-40B4-BE49-F238E27FC236}">
                <a16:creationId xmlns:a16="http://schemas.microsoft.com/office/drawing/2014/main" id="{39D5E1E4-22BF-4239-4394-E436ADA3B59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846632" y="3993204"/>
            <a:ext cx="1371600" cy="459362"/>
          </a:xfrm>
          <a:prstGeom prst="rect">
            <a:avLst/>
          </a:prstGeom>
        </p:spPr>
      </p:pic>
      <p:sp>
        <p:nvSpPr>
          <p:cNvPr id="28" name="TextBox 27">
            <a:extLst>
              <a:ext uri="{FF2B5EF4-FFF2-40B4-BE49-F238E27FC236}">
                <a16:creationId xmlns:a16="http://schemas.microsoft.com/office/drawing/2014/main" id="{CB157BF4-2328-94C8-B9CA-AF3C943337B0}"/>
              </a:ext>
            </a:extLst>
          </p:cNvPr>
          <p:cNvSpPr txBox="1"/>
          <p:nvPr/>
        </p:nvSpPr>
        <p:spPr>
          <a:xfrm>
            <a:off x="3917702" y="4612236"/>
            <a:ext cx="1229460" cy="584775"/>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OSAA Cup</a:t>
            </a:r>
          </a:p>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OSAAtoday</a:t>
            </a:r>
          </a:p>
        </p:txBody>
      </p:sp>
      <p:pic>
        <p:nvPicPr>
          <p:cNvPr id="32" name="Picture 31" descr="Logo&#10;&#10;Description automatically generated with medium confidence">
            <a:extLst>
              <a:ext uri="{FF2B5EF4-FFF2-40B4-BE49-F238E27FC236}">
                <a16:creationId xmlns:a16="http://schemas.microsoft.com/office/drawing/2014/main" id="{3499883C-BA59-61A6-58FC-498EF65F8E9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09998" y="3853857"/>
            <a:ext cx="612648" cy="691988"/>
          </a:xfrm>
          <a:prstGeom prst="rect">
            <a:avLst/>
          </a:prstGeom>
        </p:spPr>
      </p:pic>
      <p:pic>
        <p:nvPicPr>
          <p:cNvPr id="34" name="Picture 33">
            <a:extLst>
              <a:ext uri="{FF2B5EF4-FFF2-40B4-BE49-F238E27FC236}">
                <a16:creationId xmlns:a16="http://schemas.microsoft.com/office/drawing/2014/main" id="{5420D662-FE67-9904-B9BD-90A2E54D31D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12747" y="4740501"/>
            <a:ext cx="2136828" cy="243513"/>
          </a:xfrm>
          <a:prstGeom prst="rect">
            <a:avLst/>
          </a:prstGeom>
        </p:spPr>
      </p:pic>
      <p:pic>
        <p:nvPicPr>
          <p:cNvPr id="36" name="Picture 35" descr="Logo&#10;&#10;Description automatically generated">
            <a:extLst>
              <a:ext uri="{FF2B5EF4-FFF2-40B4-BE49-F238E27FC236}">
                <a16:creationId xmlns:a16="http://schemas.microsoft.com/office/drawing/2014/main" id="{2948B611-D279-120A-57EA-04A5A117EB8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110151" y="3890555"/>
            <a:ext cx="1371600" cy="499654"/>
          </a:xfrm>
          <a:prstGeom prst="rect">
            <a:avLst/>
          </a:prstGeom>
        </p:spPr>
      </p:pic>
      <p:pic>
        <p:nvPicPr>
          <p:cNvPr id="38" name="Picture 37">
            <a:extLst>
              <a:ext uri="{FF2B5EF4-FFF2-40B4-BE49-F238E27FC236}">
                <a16:creationId xmlns:a16="http://schemas.microsoft.com/office/drawing/2014/main" id="{52CC8070-62D1-7186-254B-9310ACF721A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35554" y="5381147"/>
            <a:ext cx="2139696" cy="261921"/>
          </a:xfrm>
          <a:prstGeom prst="rect">
            <a:avLst/>
          </a:prstGeom>
        </p:spPr>
      </p:pic>
      <p:pic>
        <p:nvPicPr>
          <p:cNvPr id="40" name="Picture 39" descr="Logo&#10;&#10;Description automatically generated">
            <a:extLst>
              <a:ext uri="{FF2B5EF4-FFF2-40B4-BE49-F238E27FC236}">
                <a16:creationId xmlns:a16="http://schemas.microsoft.com/office/drawing/2014/main" id="{573CBB8E-9C47-1C32-ABA7-EB266D6022C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12747" y="5287010"/>
            <a:ext cx="1371600" cy="450197"/>
          </a:xfrm>
          <a:prstGeom prst="rect">
            <a:avLst/>
          </a:prstGeom>
        </p:spPr>
      </p:pic>
      <p:pic>
        <p:nvPicPr>
          <p:cNvPr id="44" name="Picture 43" descr="A green and white sign&#10;&#10;Description automatically generated with medium confidence">
            <a:extLst>
              <a:ext uri="{FF2B5EF4-FFF2-40B4-BE49-F238E27FC236}">
                <a16:creationId xmlns:a16="http://schemas.microsoft.com/office/drawing/2014/main" id="{F13D22C9-EADD-DFBA-7CA5-9105F0D92F0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49895" y="5865095"/>
            <a:ext cx="942743" cy="499654"/>
          </a:xfrm>
          <a:prstGeom prst="rect">
            <a:avLst/>
          </a:prstGeom>
        </p:spPr>
      </p:pic>
      <p:pic>
        <p:nvPicPr>
          <p:cNvPr id="46" name="Picture 45" descr="Logo, company name&#10;&#10;Description automatically generated">
            <a:extLst>
              <a:ext uri="{FF2B5EF4-FFF2-40B4-BE49-F238E27FC236}">
                <a16:creationId xmlns:a16="http://schemas.microsoft.com/office/drawing/2014/main" id="{CD373211-5E21-F6E3-0DD3-78D3BB57FEA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1357239" y="4977134"/>
            <a:ext cx="546553" cy="636734"/>
          </a:xfrm>
          <a:prstGeom prst="rect">
            <a:avLst/>
          </a:prstGeom>
        </p:spPr>
      </p:pic>
      <p:pic>
        <p:nvPicPr>
          <p:cNvPr id="50" name="Picture 49" descr="Logo&#10;&#10;Description automatically generated">
            <a:extLst>
              <a:ext uri="{FF2B5EF4-FFF2-40B4-BE49-F238E27FC236}">
                <a16:creationId xmlns:a16="http://schemas.microsoft.com/office/drawing/2014/main" id="{1D808CEF-01B1-E680-2D3D-82208F3C4C7E}"/>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142078" y="5255106"/>
            <a:ext cx="508688" cy="643000"/>
          </a:xfrm>
          <a:prstGeom prst="rect">
            <a:avLst/>
          </a:prstGeom>
        </p:spPr>
      </p:pic>
      <p:pic>
        <p:nvPicPr>
          <p:cNvPr id="52" name="Picture 51">
            <a:extLst>
              <a:ext uri="{FF2B5EF4-FFF2-40B4-BE49-F238E27FC236}">
                <a16:creationId xmlns:a16="http://schemas.microsoft.com/office/drawing/2014/main" id="{D6FA1CF9-2F7E-5E99-612B-C213ACDB44E0}"/>
              </a:ext>
            </a:extLst>
          </p:cNvPr>
          <p:cNvPicPr>
            <a:picLocks noChangeAspect="1"/>
          </p:cNvPicPr>
          <p:nvPr/>
        </p:nvPicPr>
        <p:blipFill>
          <a:blip r:embed="rId18"/>
          <a:stretch>
            <a:fillRect/>
          </a:stretch>
        </p:blipFill>
        <p:spPr>
          <a:xfrm>
            <a:off x="6392805" y="5923672"/>
            <a:ext cx="1905000" cy="406400"/>
          </a:xfrm>
          <a:prstGeom prst="rect">
            <a:avLst/>
          </a:prstGeom>
        </p:spPr>
      </p:pic>
      <p:pic>
        <p:nvPicPr>
          <p:cNvPr id="54" name="Picture 53" descr="Logo&#10;&#10;Description automatically generated">
            <a:extLst>
              <a:ext uri="{FF2B5EF4-FFF2-40B4-BE49-F238E27FC236}">
                <a16:creationId xmlns:a16="http://schemas.microsoft.com/office/drawing/2014/main" id="{706CE2F8-17A0-8DB3-17D7-2074AAAF719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0191767" y="5865095"/>
            <a:ext cx="538521" cy="629835"/>
          </a:xfrm>
          <a:prstGeom prst="rect">
            <a:avLst/>
          </a:prstGeom>
        </p:spPr>
      </p:pic>
      <p:pic>
        <p:nvPicPr>
          <p:cNvPr id="56" name="Picture 55" descr="Icon&#10;&#10;Description automatically generated">
            <a:extLst>
              <a:ext uri="{FF2B5EF4-FFF2-40B4-BE49-F238E27FC236}">
                <a16:creationId xmlns:a16="http://schemas.microsoft.com/office/drawing/2014/main" id="{2DEF1CC0-7BB7-CE78-D311-770D8D31A5C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1182989" y="5906176"/>
            <a:ext cx="720803" cy="567299"/>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FD18A5DF-C104-8607-7396-93185709A02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803867" y="5658451"/>
            <a:ext cx="1371600" cy="561499"/>
          </a:xfrm>
          <a:prstGeom prst="rect">
            <a:avLst/>
          </a:prstGeom>
        </p:spPr>
      </p:pic>
      <p:sp>
        <p:nvSpPr>
          <p:cNvPr id="33" name="TextBox 32">
            <a:extLst>
              <a:ext uri="{FF2B5EF4-FFF2-40B4-BE49-F238E27FC236}">
                <a16:creationId xmlns:a16="http://schemas.microsoft.com/office/drawing/2014/main" id="{59BE7C4D-BB7A-9611-81D7-DE9E625CC7B6}"/>
              </a:ext>
            </a:extLst>
          </p:cNvPr>
          <p:cNvSpPr txBox="1"/>
          <p:nvPr/>
        </p:nvSpPr>
        <p:spPr>
          <a:xfrm>
            <a:off x="3250220" y="5560175"/>
            <a:ext cx="2051539" cy="830997"/>
          </a:xfrm>
          <a:prstGeom prst="rect">
            <a:avLst/>
          </a:prstGeom>
          <a:noFill/>
        </p:spPr>
        <p:txBody>
          <a:bodyPr wrap="square" rtlCol="0">
            <a:spAutoFit/>
          </a:bodyPr>
          <a:lstStyle/>
          <a:p>
            <a:pPr marL="117475" marR="0" lvl="0" indent="-1174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B56"/>
                </a:solidFill>
                <a:effectLst/>
                <a:uLnTx/>
                <a:uFillTx/>
                <a:latin typeface="Calibri"/>
                <a:ea typeface="+mn-ea"/>
                <a:cs typeface="+mn-cs"/>
              </a:rPr>
              <a:t>Official State Championships Merchandise</a:t>
            </a:r>
          </a:p>
        </p:txBody>
      </p:sp>
      <p:cxnSp>
        <p:nvCxnSpPr>
          <p:cNvPr id="6" name="Straight Connector 5">
            <a:extLst>
              <a:ext uri="{FF2B5EF4-FFF2-40B4-BE49-F238E27FC236}">
                <a16:creationId xmlns:a16="http://schemas.microsoft.com/office/drawing/2014/main" id="{72A44AAE-DE8F-3620-6ED8-AB129AA2C13F}"/>
              </a:ext>
            </a:extLst>
          </p:cNvPr>
          <p:cNvCxnSpPr/>
          <p:nvPr/>
        </p:nvCxnSpPr>
        <p:spPr>
          <a:xfrm>
            <a:off x="5897044" y="3478536"/>
            <a:ext cx="0" cy="2886213"/>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4D0D52C-96EF-2C50-705D-E30D2E6B75B9}"/>
              </a:ext>
            </a:extLst>
          </p:cNvPr>
          <p:cNvCxnSpPr/>
          <p:nvPr/>
        </p:nvCxnSpPr>
        <p:spPr>
          <a:xfrm>
            <a:off x="6096000" y="3481181"/>
            <a:ext cx="5724684" cy="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U.S. Coast Guard - YouTube">
            <a:extLst>
              <a:ext uri="{FF2B5EF4-FFF2-40B4-BE49-F238E27FC236}">
                <a16:creationId xmlns:a16="http://schemas.microsoft.com/office/drawing/2014/main" id="{C8BBA55E-0B8A-10CF-CDE5-5BB704D8DFB6}"/>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10608086" y="3620887"/>
            <a:ext cx="934328" cy="934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WSportsPhotography (@4NSP) / Twitter">
            <a:extLst>
              <a:ext uri="{FF2B5EF4-FFF2-40B4-BE49-F238E27FC236}">
                <a16:creationId xmlns:a16="http://schemas.microsoft.com/office/drawing/2014/main" id="{4D9BD441-7E77-CD77-A592-6FD461DF2C35}"/>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10285901" y="4638489"/>
            <a:ext cx="593499" cy="5934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C39DCFB-C99B-387A-6325-BDA3DB24A305}"/>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110151" y="4557130"/>
            <a:ext cx="716365" cy="72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63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80C49-022C-466F-34B1-802368960D2F}"/>
              </a:ext>
            </a:extLst>
          </p:cNvPr>
          <p:cNvSpPr>
            <a:spLocks noGrp="1"/>
          </p:cNvSpPr>
          <p:nvPr>
            <p:ph type="ctrTitle"/>
          </p:nvPr>
        </p:nvSpPr>
        <p:spPr/>
        <p:txBody>
          <a:bodyPr/>
          <a:lstStyle/>
          <a:p>
            <a:r>
              <a:rPr lang="en-US" dirty="0"/>
              <a:t>Activity information</a:t>
            </a:r>
          </a:p>
        </p:txBody>
      </p:sp>
      <p:sp>
        <p:nvSpPr>
          <p:cNvPr id="4" name="Subtitle 3">
            <a:extLst>
              <a:ext uri="{FF2B5EF4-FFF2-40B4-BE49-F238E27FC236}">
                <a16:creationId xmlns:a16="http://schemas.microsoft.com/office/drawing/2014/main" id="{107EFB02-A445-BE5B-135C-2132FF162FF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07594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34863-8879-6550-A1BF-97987C19CB4D}"/>
              </a:ext>
            </a:extLst>
          </p:cNvPr>
          <p:cNvSpPr>
            <a:spLocks noGrp="1"/>
          </p:cNvSpPr>
          <p:nvPr>
            <p:ph type="title"/>
          </p:nvPr>
        </p:nvSpPr>
        <p:spPr/>
        <p:txBody>
          <a:bodyPr/>
          <a:lstStyle/>
          <a:p>
            <a:r>
              <a:rPr lang="en-US" dirty="0"/>
              <a:t>Practice Limitation rule (6A, 5A, 4A)</a:t>
            </a:r>
          </a:p>
        </p:txBody>
      </p:sp>
      <p:sp>
        <p:nvSpPr>
          <p:cNvPr id="5" name="Content Placeholder 4">
            <a:extLst>
              <a:ext uri="{FF2B5EF4-FFF2-40B4-BE49-F238E27FC236}">
                <a16:creationId xmlns:a16="http://schemas.microsoft.com/office/drawing/2014/main" id="{2B8C003A-761D-7F0B-E09D-B0F0438AC3DD}"/>
              </a:ext>
            </a:extLst>
          </p:cNvPr>
          <p:cNvSpPr>
            <a:spLocks noGrp="1"/>
          </p:cNvSpPr>
          <p:nvPr>
            <p:ph idx="1"/>
          </p:nvPr>
        </p:nvSpPr>
        <p:spPr>
          <a:xfrm>
            <a:off x="1940985" y="1989139"/>
            <a:ext cx="10251015" cy="4338637"/>
          </a:xfrm>
        </p:spPr>
        <p:txBody>
          <a:bodyPr/>
          <a:lstStyle/>
          <a:p>
            <a:r>
              <a:rPr lang="en-US" dirty="0"/>
              <a:t>Closed Period: August 14 – September 24</a:t>
            </a:r>
          </a:p>
          <a:p>
            <a:pPr lvl="1"/>
            <a:r>
              <a:rPr lang="en-US" dirty="0"/>
              <a:t>Optional conditioning is the only activity allowed between out-of-season coaches and students from their high school (including freshmen)</a:t>
            </a:r>
          </a:p>
          <a:p>
            <a:pPr lvl="1"/>
            <a:r>
              <a:rPr lang="en-US" dirty="0"/>
              <a:t>No sport-specific activities permitted</a:t>
            </a:r>
          </a:p>
          <a:p>
            <a:pPr lvl="1"/>
            <a:r>
              <a:rPr lang="en-US" dirty="0"/>
              <a:t>No Open Facilities allowed </a:t>
            </a:r>
          </a:p>
          <a:p>
            <a:r>
              <a:rPr lang="en-US" dirty="0"/>
              <a:t>Open Period: September 25 – November 12</a:t>
            </a:r>
          </a:p>
          <a:p>
            <a:pPr lvl="1"/>
            <a:r>
              <a:rPr lang="en-US" dirty="0">
                <a:effectLst/>
                <a:latin typeface="Calibri" panose="020F0502020204030204" pitchFamily="34" charset="0"/>
                <a:ea typeface="Calibri" panose="020F0502020204030204" pitchFamily="34" charset="0"/>
              </a:rPr>
              <a:t>Limited to a maximum of six hours each week per program, not per student (including Open Facilities)</a:t>
            </a:r>
          </a:p>
          <a:p>
            <a:pPr lvl="1"/>
            <a:r>
              <a:rPr lang="en-US" dirty="0">
                <a:latin typeface="Calibri" panose="020F0502020204030204" pitchFamily="34" charset="0"/>
                <a:ea typeface="Calibri" panose="020F0502020204030204" pitchFamily="34" charset="0"/>
              </a:rPr>
              <a:t>Allows o</a:t>
            </a:r>
            <a:r>
              <a:rPr lang="en-US" dirty="0">
                <a:effectLst/>
                <a:latin typeface="Calibri" panose="020F0502020204030204" pitchFamily="34" charset="0"/>
                <a:ea typeface="Calibri" panose="020F0502020204030204" pitchFamily="34" charset="0"/>
              </a:rPr>
              <a:t>ptional, fundamental skill development with an unlimited number of student-athletes.  No  8</a:t>
            </a:r>
            <a:r>
              <a:rPr lang="en-US" baseline="30000" dirty="0">
                <a:effectLst/>
                <a:latin typeface="Calibri" panose="020F0502020204030204" pitchFamily="34" charset="0"/>
                <a:ea typeface="Calibri" panose="020F0502020204030204" pitchFamily="34" charset="0"/>
              </a:rPr>
              <a:t>th</a:t>
            </a:r>
            <a:r>
              <a:rPr lang="en-US" dirty="0">
                <a:effectLst/>
                <a:latin typeface="Calibri" panose="020F0502020204030204" pitchFamily="34" charset="0"/>
                <a:ea typeface="Calibri" panose="020F0502020204030204" pitchFamily="34" charset="0"/>
              </a:rPr>
              <a:t> graders or students from other schools may participate</a:t>
            </a:r>
          </a:p>
          <a:p>
            <a:pPr lvl="1"/>
            <a:r>
              <a:rPr lang="en-US" dirty="0">
                <a:latin typeface="Calibri" panose="020F0502020204030204" pitchFamily="34" charset="0"/>
                <a:ea typeface="Calibri" panose="020F0502020204030204" pitchFamily="34" charset="0"/>
              </a:rPr>
              <a:t>No competition or tryouts permitted</a:t>
            </a:r>
          </a:p>
          <a:p>
            <a:pPr lvl="1"/>
            <a:endParaRPr lang="en-US"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372841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D30F-F64A-AE4D-0B40-E4B9D75C9413}"/>
              </a:ext>
            </a:extLst>
          </p:cNvPr>
          <p:cNvSpPr>
            <a:spLocks noGrp="1"/>
          </p:cNvSpPr>
          <p:nvPr>
            <p:ph type="title"/>
          </p:nvPr>
        </p:nvSpPr>
        <p:spPr/>
        <p:txBody>
          <a:bodyPr/>
          <a:lstStyle/>
          <a:p>
            <a:r>
              <a:rPr lang="en-US" dirty="0"/>
              <a:t>Practice Limitation rule (3a, 2a, 1a)</a:t>
            </a:r>
          </a:p>
        </p:txBody>
      </p:sp>
      <p:sp>
        <p:nvSpPr>
          <p:cNvPr id="3" name="Content Placeholder 2">
            <a:extLst>
              <a:ext uri="{FF2B5EF4-FFF2-40B4-BE49-F238E27FC236}">
                <a16:creationId xmlns:a16="http://schemas.microsoft.com/office/drawing/2014/main" id="{0CBEF026-1DEC-DEF7-8363-0D5D06ABCE56}"/>
              </a:ext>
            </a:extLst>
          </p:cNvPr>
          <p:cNvSpPr>
            <a:spLocks noGrp="1"/>
          </p:cNvSpPr>
          <p:nvPr>
            <p:ph idx="1"/>
          </p:nvPr>
        </p:nvSpPr>
        <p:spPr/>
        <p:txBody>
          <a:bodyPr/>
          <a:lstStyle/>
          <a:p>
            <a:r>
              <a:rPr lang="en-US" sz="2800" dirty="0"/>
              <a:t>No Open or Closed Period </a:t>
            </a:r>
          </a:p>
          <a:p>
            <a:pPr lvl="1"/>
            <a:r>
              <a:rPr lang="en-US" sz="2800" dirty="0"/>
              <a:t>Optional Activities Allowed: </a:t>
            </a:r>
          </a:p>
          <a:p>
            <a:pPr lvl="2"/>
            <a:r>
              <a:rPr lang="en-US" sz="2400" dirty="0"/>
              <a:t>General conditioning and strength training</a:t>
            </a:r>
          </a:p>
          <a:p>
            <a:pPr lvl="2"/>
            <a:r>
              <a:rPr lang="en-US" sz="2400" dirty="0"/>
              <a:t>Open Facilities with no direct instruction</a:t>
            </a:r>
          </a:p>
          <a:p>
            <a:r>
              <a:rPr lang="en-US" sz="2800" dirty="0"/>
              <a:t>Rule of Two: two students, per program, per day </a:t>
            </a:r>
          </a:p>
          <a:p>
            <a:pPr lvl="1"/>
            <a:r>
              <a:rPr lang="en-US" sz="2800" dirty="0"/>
              <a:t>Receive specialized athletic instruction</a:t>
            </a:r>
          </a:p>
          <a:p>
            <a:pPr lvl="1"/>
            <a:r>
              <a:rPr lang="en-US" sz="2800" dirty="0"/>
              <a:t>Applies to all coaches, paid or volunteer</a:t>
            </a:r>
          </a:p>
          <a:p>
            <a:pPr lvl="1"/>
            <a:r>
              <a:rPr lang="en-US" sz="2800" dirty="0"/>
              <a:t>May include optional competition </a:t>
            </a:r>
          </a:p>
          <a:p>
            <a:r>
              <a:rPr lang="en-US" sz="2800" dirty="0"/>
              <a:t>Baseball/Softball Pitching Exception</a:t>
            </a:r>
          </a:p>
          <a:p>
            <a:pPr lvl="1"/>
            <a:r>
              <a:rPr lang="en-US" sz="2800" dirty="0"/>
              <a:t>Two weeks prior to the start of the season</a:t>
            </a:r>
          </a:p>
          <a:p>
            <a:endParaRPr lang="en-US" dirty="0"/>
          </a:p>
        </p:txBody>
      </p:sp>
      <p:sp>
        <p:nvSpPr>
          <p:cNvPr id="4" name="Footer Placeholder 3">
            <a:extLst>
              <a:ext uri="{FF2B5EF4-FFF2-40B4-BE49-F238E27FC236}">
                <a16:creationId xmlns:a16="http://schemas.microsoft.com/office/drawing/2014/main" id="{40B2C746-EAE6-DC46-8D7A-FADE712A828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61379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C417C8B4-4899-0FED-ADE6-738FFCBA5D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5898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1C2C7-9B32-A93A-A792-FF38BCEE72D7}"/>
              </a:ext>
            </a:extLst>
          </p:cNvPr>
          <p:cNvSpPr>
            <a:spLocks noGrp="1"/>
          </p:cNvSpPr>
          <p:nvPr>
            <p:ph type="title"/>
          </p:nvPr>
        </p:nvSpPr>
        <p:spPr/>
        <p:txBody>
          <a:bodyPr/>
          <a:lstStyle/>
          <a:p>
            <a:r>
              <a:rPr lang="en-US" dirty="0"/>
              <a:t>Practice model</a:t>
            </a:r>
          </a:p>
        </p:txBody>
      </p:sp>
      <p:sp>
        <p:nvSpPr>
          <p:cNvPr id="3" name="Content Placeholder 2">
            <a:extLst>
              <a:ext uri="{FF2B5EF4-FFF2-40B4-BE49-F238E27FC236}">
                <a16:creationId xmlns:a16="http://schemas.microsoft.com/office/drawing/2014/main" id="{5356705C-1CB5-134B-2634-2B224CFCED62}"/>
              </a:ext>
            </a:extLst>
          </p:cNvPr>
          <p:cNvSpPr>
            <a:spLocks noGrp="1"/>
          </p:cNvSpPr>
          <p:nvPr>
            <p:ph idx="1"/>
          </p:nvPr>
        </p:nvSpPr>
        <p:spPr/>
        <p:txBody>
          <a:bodyPr/>
          <a:lstStyle/>
          <a:p>
            <a:r>
              <a:rPr lang="en-US" dirty="0"/>
              <a:t>Single Practice Session</a:t>
            </a:r>
          </a:p>
          <a:p>
            <a:pPr lvl="1"/>
            <a:r>
              <a:rPr lang="en-US" dirty="0"/>
              <a:t>No longer than three hours, including warm-up and cool down</a:t>
            </a:r>
          </a:p>
          <a:p>
            <a:pPr lvl="1"/>
            <a:r>
              <a:rPr lang="en-US" dirty="0"/>
              <a:t>Maximum of one hour of weight training either before or after practice</a:t>
            </a:r>
          </a:p>
          <a:p>
            <a:r>
              <a:rPr lang="en-US" dirty="0"/>
              <a:t>Multiple Practice Sessions</a:t>
            </a:r>
          </a:p>
          <a:p>
            <a:pPr lvl="1"/>
            <a:r>
              <a:rPr lang="en-US" dirty="0"/>
              <a:t>No more than five hours of total practice, including warm-up and cool down. </a:t>
            </a:r>
          </a:p>
          <a:p>
            <a:pPr lvl="1"/>
            <a:r>
              <a:rPr lang="en-US" dirty="0"/>
              <a:t>No single practice session shall be longer than three hours, including warm-up and cool down. </a:t>
            </a:r>
          </a:p>
          <a:p>
            <a:pPr lvl="1"/>
            <a:r>
              <a:rPr lang="en-US" dirty="0"/>
              <a:t>At least three hours of recovery time between practice sessions</a:t>
            </a:r>
          </a:p>
          <a:p>
            <a:pPr lvl="1"/>
            <a:r>
              <a:rPr lang="en-US" dirty="0"/>
              <a:t>During recovery time, students may not engage in other physical activities (e.g., weight training, etc.). </a:t>
            </a:r>
          </a:p>
        </p:txBody>
      </p:sp>
      <p:sp>
        <p:nvSpPr>
          <p:cNvPr id="4" name="Footer Placeholder 3">
            <a:extLst>
              <a:ext uri="{FF2B5EF4-FFF2-40B4-BE49-F238E27FC236}">
                <a16:creationId xmlns:a16="http://schemas.microsoft.com/office/drawing/2014/main" id="{C8ECE5EB-5CA7-1F54-0E6C-D8ED4A5CAD2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313098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17E7-6E35-789B-C2EA-EFD84DC32655}"/>
              </a:ext>
            </a:extLst>
          </p:cNvPr>
          <p:cNvSpPr>
            <a:spLocks noGrp="1"/>
          </p:cNvSpPr>
          <p:nvPr>
            <p:ph type="title"/>
          </p:nvPr>
        </p:nvSpPr>
        <p:spPr/>
        <p:txBody>
          <a:bodyPr/>
          <a:lstStyle/>
          <a:p>
            <a:r>
              <a:rPr lang="en-US" dirty="0"/>
              <a:t>Practice model cont.</a:t>
            </a:r>
          </a:p>
        </p:txBody>
      </p:sp>
      <p:sp>
        <p:nvSpPr>
          <p:cNvPr id="3" name="Content Placeholder 2">
            <a:extLst>
              <a:ext uri="{FF2B5EF4-FFF2-40B4-BE49-F238E27FC236}">
                <a16:creationId xmlns:a16="http://schemas.microsoft.com/office/drawing/2014/main" id="{16754DF9-53FB-D130-186A-9527E2A00557}"/>
              </a:ext>
            </a:extLst>
          </p:cNvPr>
          <p:cNvSpPr>
            <a:spLocks noGrp="1"/>
          </p:cNvSpPr>
          <p:nvPr>
            <p:ph idx="1"/>
          </p:nvPr>
        </p:nvSpPr>
        <p:spPr/>
        <p:txBody>
          <a:bodyPr/>
          <a:lstStyle/>
          <a:p>
            <a:r>
              <a:rPr lang="en-US" dirty="0"/>
              <a:t>Multiple Practice Sessions – Teaching Sessions</a:t>
            </a:r>
          </a:p>
          <a:p>
            <a:pPr lvl="1"/>
            <a:r>
              <a:rPr lang="en-US" dirty="0"/>
              <a:t>One practice session of the first two multiple practice days shall be a teaching session only. Conditioning drills (gassers, timed runs, or sprints) shall not be conducted.</a:t>
            </a:r>
          </a:p>
          <a:p>
            <a:pPr lvl="1"/>
            <a:r>
              <a:rPr lang="en-US" dirty="0"/>
              <a:t>The intensity, duration, and pace of all practice components shall be modified from a normal practice session. </a:t>
            </a:r>
          </a:p>
          <a:p>
            <a:pPr lvl="1"/>
            <a:r>
              <a:rPr lang="en-US" dirty="0"/>
              <a:t>The focus should be directed at developing skills fundamental to the sport at a significantly reduced pace. </a:t>
            </a:r>
          </a:p>
          <a:p>
            <a:pPr lvl="1"/>
            <a:r>
              <a:rPr lang="en-US" dirty="0"/>
              <a:t>Practice components in all activities intended to develop skills while conditioning the athlete at the same time are not allowed.</a:t>
            </a:r>
          </a:p>
        </p:txBody>
      </p:sp>
      <p:sp>
        <p:nvSpPr>
          <p:cNvPr id="4" name="Footer Placeholder 3">
            <a:extLst>
              <a:ext uri="{FF2B5EF4-FFF2-40B4-BE49-F238E27FC236}">
                <a16:creationId xmlns:a16="http://schemas.microsoft.com/office/drawing/2014/main" id="{48413A51-5A02-60AB-2A84-B9DC2894CEF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374837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BBF-4F56-9461-F29C-C5B668CF9AAC}"/>
              </a:ext>
            </a:extLst>
          </p:cNvPr>
          <p:cNvSpPr>
            <a:spLocks noGrp="1"/>
          </p:cNvSpPr>
          <p:nvPr>
            <p:ph type="title"/>
          </p:nvPr>
        </p:nvSpPr>
        <p:spPr/>
        <p:txBody>
          <a:bodyPr/>
          <a:lstStyle/>
          <a:p>
            <a:r>
              <a:rPr lang="en-US" dirty="0"/>
              <a:t>Volleyball</a:t>
            </a:r>
          </a:p>
        </p:txBody>
      </p:sp>
      <p:sp>
        <p:nvSpPr>
          <p:cNvPr id="3" name="Content Placeholder 2">
            <a:extLst>
              <a:ext uri="{FF2B5EF4-FFF2-40B4-BE49-F238E27FC236}">
                <a16:creationId xmlns:a16="http://schemas.microsoft.com/office/drawing/2014/main" id="{36A6AF27-9B1A-2C27-F545-C3A2AA9D307C}"/>
              </a:ext>
            </a:extLst>
          </p:cNvPr>
          <p:cNvSpPr>
            <a:spLocks noGrp="1"/>
          </p:cNvSpPr>
          <p:nvPr>
            <p:ph idx="1"/>
          </p:nvPr>
        </p:nvSpPr>
        <p:spPr/>
        <p:txBody>
          <a:bodyPr/>
          <a:lstStyle/>
          <a:p>
            <a:r>
              <a:rPr lang="en-US" sz="3200" dirty="0"/>
              <a:t>Required warm up protocol</a:t>
            </a:r>
          </a:p>
          <a:p>
            <a:pPr lvl="1"/>
            <a:r>
              <a:rPr lang="en-US" sz="2800" dirty="0"/>
              <a:t>20 minute minimum: 4’ shared (remain on your side of the net), 8’ for Visiting Team, 8’ for Home Team. </a:t>
            </a:r>
          </a:p>
          <a:p>
            <a:r>
              <a:rPr lang="en-US" sz="3200" b="1" dirty="0"/>
              <a:t>2023</a:t>
            </a:r>
            <a:r>
              <a:rPr lang="en-US" sz="3200" dirty="0"/>
              <a:t> </a:t>
            </a:r>
            <a:r>
              <a:rPr lang="en-US" sz="3200" b="1" dirty="0"/>
              <a:t>UNIFORM CHANGE</a:t>
            </a:r>
            <a:r>
              <a:rPr lang="en-US" sz="3200" dirty="0"/>
              <a:t>: Body of number must contrast jersey, not just the outline of the number. </a:t>
            </a:r>
          </a:p>
          <a:p>
            <a:r>
              <a:rPr lang="en-US" sz="3200" dirty="0"/>
              <a:t>Assistants allowed to stand during dead ball situations</a:t>
            </a:r>
          </a:p>
          <a:p>
            <a:r>
              <a:rPr lang="en-US" sz="3200" dirty="0"/>
              <a:t>Final Site ball color change (red, white, and navy)</a:t>
            </a:r>
          </a:p>
          <a:p>
            <a:endParaRPr lang="en-US" dirty="0"/>
          </a:p>
        </p:txBody>
      </p:sp>
      <p:sp>
        <p:nvSpPr>
          <p:cNvPr id="4" name="Footer Placeholder 3">
            <a:extLst>
              <a:ext uri="{FF2B5EF4-FFF2-40B4-BE49-F238E27FC236}">
                <a16:creationId xmlns:a16="http://schemas.microsoft.com/office/drawing/2014/main" id="{15B88173-8BB5-E9C9-7147-584561586C0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67605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DD04-8F0D-0989-0382-048E5906F163}"/>
              </a:ext>
            </a:extLst>
          </p:cNvPr>
          <p:cNvSpPr>
            <a:spLocks noGrp="1"/>
          </p:cNvSpPr>
          <p:nvPr>
            <p:ph type="title"/>
          </p:nvPr>
        </p:nvSpPr>
        <p:spPr/>
        <p:txBody>
          <a:bodyPr/>
          <a:lstStyle/>
          <a:p>
            <a:r>
              <a:rPr lang="en-US" dirty="0"/>
              <a:t>Football</a:t>
            </a:r>
          </a:p>
        </p:txBody>
      </p:sp>
      <p:sp>
        <p:nvSpPr>
          <p:cNvPr id="3" name="Content Placeholder 2">
            <a:extLst>
              <a:ext uri="{FF2B5EF4-FFF2-40B4-BE49-F238E27FC236}">
                <a16:creationId xmlns:a16="http://schemas.microsoft.com/office/drawing/2014/main" id="{E27C71DD-F85E-DD12-D060-1AFCA280D2F8}"/>
              </a:ext>
            </a:extLst>
          </p:cNvPr>
          <p:cNvSpPr>
            <a:spLocks noGrp="1"/>
          </p:cNvSpPr>
          <p:nvPr>
            <p:ph sz="half" idx="1"/>
          </p:nvPr>
        </p:nvSpPr>
        <p:spPr>
          <a:xfrm>
            <a:off x="1054855" y="1950045"/>
            <a:ext cx="7882667" cy="4525963"/>
          </a:xfrm>
        </p:spPr>
        <p:txBody>
          <a:bodyPr/>
          <a:lstStyle/>
          <a:p>
            <a:pPr>
              <a:spcBef>
                <a:spcPts val="0"/>
              </a:spcBef>
              <a:spcAft>
                <a:spcPts val="0"/>
              </a:spcAft>
            </a:pPr>
            <a:r>
              <a:rPr lang="en-US" sz="4000" dirty="0">
                <a:effectLst/>
                <a:latin typeface="Calibri" panose="020F0502020204030204" pitchFamily="34" charset="0"/>
                <a:ea typeface="Calibri" panose="020F0502020204030204" pitchFamily="34" charset="0"/>
              </a:rPr>
              <a:t>Bracket Modifications 1A[6]</a:t>
            </a:r>
          </a:p>
          <a:p>
            <a:pPr>
              <a:spcBef>
                <a:spcPts val="0"/>
              </a:spcBef>
              <a:spcAft>
                <a:spcPts val="0"/>
              </a:spcAft>
            </a:pPr>
            <a:r>
              <a:rPr lang="en-US" sz="4000" dirty="0">
                <a:latin typeface="Calibri" panose="020F0502020204030204" pitchFamily="34" charset="0"/>
                <a:ea typeface="Calibri" panose="020F0502020204030204" pitchFamily="34" charset="0"/>
              </a:rPr>
              <a:t>5A Football Participation Limitation</a:t>
            </a:r>
          </a:p>
          <a:p>
            <a:pPr lvl="1">
              <a:spcBef>
                <a:spcPts val="0"/>
              </a:spcBef>
              <a:spcAft>
                <a:spcPts val="0"/>
              </a:spcAft>
            </a:pPr>
            <a:r>
              <a:rPr lang="en-US" sz="3800" dirty="0">
                <a:effectLst/>
                <a:latin typeface="Calibri" panose="020F0502020204030204" pitchFamily="34" charset="0"/>
                <a:ea typeface="Calibri" panose="020F0502020204030204" pitchFamily="34" charset="0"/>
              </a:rPr>
              <a:t>Six quarters allowed per week</a:t>
            </a:r>
          </a:p>
          <a:p>
            <a:pPr>
              <a:spcBef>
                <a:spcPts val="0"/>
              </a:spcBef>
              <a:spcAft>
                <a:spcPts val="0"/>
              </a:spcAft>
            </a:pPr>
            <a:r>
              <a:rPr lang="en-US" sz="4000" dirty="0">
                <a:latin typeface="Calibri" panose="020F0502020204030204" pitchFamily="34" charset="0"/>
                <a:ea typeface="Calibri" panose="020F0502020204030204" pitchFamily="34" charset="0"/>
              </a:rPr>
              <a:t>Uniform change effective 2024 </a:t>
            </a:r>
          </a:p>
          <a:p>
            <a:pPr lvl="1">
              <a:spcBef>
                <a:spcPts val="0"/>
              </a:spcBef>
              <a:spcAft>
                <a:spcPts val="0"/>
              </a:spcAft>
            </a:pPr>
            <a:r>
              <a:rPr lang="en-US" sz="3800" dirty="0">
                <a:latin typeface="Calibri" panose="020F0502020204030204" pitchFamily="34" charset="0"/>
                <a:ea typeface="Calibri" panose="020F0502020204030204" pitchFamily="34" charset="0"/>
              </a:rPr>
              <a:t>Numbers must contrast with body</a:t>
            </a:r>
          </a:p>
          <a:p>
            <a:pPr>
              <a:spcBef>
                <a:spcPts val="0"/>
              </a:spcBef>
              <a:spcAft>
                <a:spcPts val="0"/>
              </a:spcAft>
            </a:pPr>
            <a:endParaRPr lang="en-US" sz="4000" dirty="0">
              <a:effectLst/>
              <a:latin typeface="Calibri" panose="020F0502020204030204" pitchFamily="34" charset="0"/>
              <a:ea typeface="Calibri" panose="020F0502020204030204" pitchFamily="34" charset="0"/>
            </a:endParaRPr>
          </a:p>
        </p:txBody>
      </p:sp>
      <p:sp>
        <p:nvSpPr>
          <p:cNvPr id="4" name="Footer Placeholder 3">
            <a:extLst>
              <a:ext uri="{FF2B5EF4-FFF2-40B4-BE49-F238E27FC236}">
                <a16:creationId xmlns:a16="http://schemas.microsoft.com/office/drawing/2014/main" id="{795067D3-58AD-4AD9-C0AE-6150073447B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Content Placeholder 7" descr="A blue and yellow shirt&#10;&#10;Description automatically generated with low confidence">
            <a:extLst>
              <a:ext uri="{FF2B5EF4-FFF2-40B4-BE49-F238E27FC236}">
                <a16:creationId xmlns:a16="http://schemas.microsoft.com/office/drawing/2014/main" id="{B7997EE5-1B89-F44E-9591-CBA961E7501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9126758" y="1950045"/>
            <a:ext cx="2713952" cy="2873273"/>
          </a:xfrm>
        </p:spPr>
      </p:pic>
      <p:pic>
        <p:nvPicPr>
          <p:cNvPr id="7" name="Picture 6">
            <a:extLst>
              <a:ext uri="{FF2B5EF4-FFF2-40B4-BE49-F238E27FC236}">
                <a16:creationId xmlns:a16="http://schemas.microsoft.com/office/drawing/2014/main" id="{167C357B-302B-DAF7-CA3B-91A51EC333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24088" y="4932627"/>
            <a:ext cx="5543824" cy="1543381"/>
          </a:xfrm>
          <a:prstGeom prst="rect">
            <a:avLst/>
          </a:prstGeom>
        </p:spPr>
      </p:pic>
    </p:spTree>
    <p:extLst>
      <p:ext uri="{BB962C8B-B14F-4D97-AF65-F5344CB8AC3E}">
        <p14:creationId xmlns:p14="http://schemas.microsoft.com/office/powerpoint/2010/main" val="3101956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0F02-3151-8E31-8248-36814B35127F}"/>
              </a:ext>
            </a:extLst>
          </p:cNvPr>
          <p:cNvSpPr>
            <a:spLocks noGrp="1"/>
          </p:cNvSpPr>
          <p:nvPr>
            <p:ph type="title"/>
          </p:nvPr>
        </p:nvSpPr>
        <p:spPr/>
        <p:txBody>
          <a:bodyPr/>
          <a:lstStyle/>
          <a:p>
            <a:r>
              <a:rPr lang="en-US" dirty="0"/>
              <a:t>basketball</a:t>
            </a:r>
          </a:p>
        </p:txBody>
      </p:sp>
      <p:sp>
        <p:nvSpPr>
          <p:cNvPr id="3" name="Content Placeholder 2">
            <a:extLst>
              <a:ext uri="{FF2B5EF4-FFF2-40B4-BE49-F238E27FC236}">
                <a16:creationId xmlns:a16="http://schemas.microsoft.com/office/drawing/2014/main" id="{479157D0-CB0C-8B3F-7BA3-0AF4A406C4A0}"/>
              </a:ext>
            </a:extLst>
          </p:cNvPr>
          <p:cNvSpPr>
            <a:spLocks noGrp="1"/>
          </p:cNvSpPr>
          <p:nvPr>
            <p:ph idx="1"/>
          </p:nvPr>
        </p:nvSpPr>
        <p:spPr/>
        <p:txBody>
          <a:bodyPr/>
          <a:lstStyle/>
          <a:p>
            <a:r>
              <a:rPr lang="en-US" sz="4000" dirty="0"/>
              <a:t>:35 Shot Clock required at varsity level starting 2023-24 season</a:t>
            </a:r>
          </a:p>
          <a:p>
            <a:pPr lvl="1"/>
            <a:r>
              <a:rPr lang="en-US" sz="3800" dirty="0"/>
              <a:t>Optional for sub-varsity</a:t>
            </a:r>
          </a:p>
          <a:p>
            <a:r>
              <a:rPr lang="en-US" sz="4000" dirty="0"/>
              <a:t>Shot Clock – Survey Results</a:t>
            </a:r>
          </a:p>
          <a:p>
            <a:endParaRPr lang="en-US" sz="4000" dirty="0"/>
          </a:p>
        </p:txBody>
      </p:sp>
      <p:sp>
        <p:nvSpPr>
          <p:cNvPr id="4" name="Footer Placeholder 3">
            <a:extLst>
              <a:ext uri="{FF2B5EF4-FFF2-40B4-BE49-F238E27FC236}">
                <a16:creationId xmlns:a16="http://schemas.microsoft.com/office/drawing/2014/main" id="{7B7E44FB-753F-7683-9EFC-17345258CC5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067367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7904E-3D66-A622-27CE-ABE30EE4E106}"/>
              </a:ext>
            </a:extLst>
          </p:cNvPr>
          <p:cNvSpPr>
            <a:spLocks noGrp="1"/>
          </p:cNvSpPr>
          <p:nvPr>
            <p:ph type="title"/>
          </p:nvPr>
        </p:nvSpPr>
        <p:spPr/>
        <p:txBody>
          <a:bodyPr/>
          <a:lstStyle/>
          <a:p>
            <a:r>
              <a:rPr lang="en-US" dirty="0"/>
              <a:t>wrestling</a:t>
            </a:r>
          </a:p>
        </p:txBody>
      </p:sp>
      <p:sp>
        <p:nvSpPr>
          <p:cNvPr id="3" name="Content Placeholder 2">
            <a:extLst>
              <a:ext uri="{FF2B5EF4-FFF2-40B4-BE49-F238E27FC236}">
                <a16:creationId xmlns:a16="http://schemas.microsoft.com/office/drawing/2014/main" id="{835E2891-DFCC-145C-A3C8-663084661F90}"/>
              </a:ext>
            </a:extLst>
          </p:cNvPr>
          <p:cNvSpPr>
            <a:spLocks noGrp="1"/>
          </p:cNvSpPr>
          <p:nvPr>
            <p:ph idx="1"/>
          </p:nvPr>
        </p:nvSpPr>
        <p:spPr/>
        <p:txBody>
          <a:bodyPr/>
          <a:lstStyle/>
          <a:p>
            <a:r>
              <a:rPr lang="en-US" sz="4000" dirty="0"/>
              <a:t>14 Weight Classes</a:t>
            </a:r>
          </a:p>
          <a:p>
            <a:pPr lvl="1"/>
            <a:r>
              <a:rPr lang="en-US" dirty="0"/>
              <a:t>Boys: 106, 113, 120, 126, 132, 138, 144, 150, 157, 165, 175, 190, 215, 285</a:t>
            </a:r>
          </a:p>
          <a:p>
            <a:pPr lvl="1"/>
            <a:r>
              <a:rPr lang="en-US" dirty="0"/>
              <a:t>Girls: 100, 105, 110, 115, 120, 125, 130, 135, 140, 145, 155, 170, 190, 235</a:t>
            </a:r>
          </a:p>
          <a:p>
            <a:r>
              <a:rPr lang="en-US" sz="4000" dirty="0"/>
              <a:t>Six matches per day</a:t>
            </a:r>
          </a:p>
          <a:p>
            <a:pPr lvl="1"/>
            <a:r>
              <a:rPr lang="en-US" sz="3800" dirty="0"/>
              <a:t>No more than 10 matches </a:t>
            </a:r>
            <a:r>
              <a:rPr lang="en-US" sz="3800"/>
              <a:t>over two </a:t>
            </a:r>
            <a:r>
              <a:rPr lang="en-US" sz="3800" dirty="0"/>
              <a:t>days</a:t>
            </a:r>
          </a:p>
          <a:p>
            <a:r>
              <a:rPr lang="en-US" sz="4000" dirty="0"/>
              <a:t>Participation Limitations Aligned </a:t>
            </a:r>
          </a:p>
          <a:p>
            <a:r>
              <a:rPr lang="en-US" sz="4000" dirty="0"/>
              <a:t>Girls Bracket Expansion</a:t>
            </a:r>
          </a:p>
          <a:p>
            <a:r>
              <a:rPr lang="en-US" sz="4000" dirty="0"/>
              <a:t>TrackWrestling Reminders</a:t>
            </a:r>
          </a:p>
        </p:txBody>
      </p:sp>
      <p:sp>
        <p:nvSpPr>
          <p:cNvPr id="4" name="Footer Placeholder 3">
            <a:extLst>
              <a:ext uri="{FF2B5EF4-FFF2-40B4-BE49-F238E27FC236}">
                <a16:creationId xmlns:a16="http://schemas.microsoft.com/office/drawing/2014/main" id="{F0408D4A-8886-4DAB-E6B4-6947AE7E32E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671051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E45E-71AA-92D7-BD43-CCB9F03AF0A9}"/>
              </a:ext>
            </a:extLst>
          </p:cNvPr>
          <p:cNvSpPr>
            <a:spLocks noGrp="1"/>
          </p:cNvSpPr>
          <p:nvPr>
            <p:ph type="title"/>
          </p:nvPr>
        </p:nvSpPr>
        <p:spPr/>
        <p:txBody>
          <a:bodyPr/>
          <a:lstStyle/>
          <a:p>
            <a:r>
              <a:rPr lang="en-US" dirty="0"/>
              <a:t>tennis</a:t>
            </a:r>
          </a:p>
        </p:txBody>
      </p:sp>
      <p:sp>
        <p:nvSpPr>
          <p:cNvPr id="3" name="Content Placeholder 2">
            <a:extLst>
              <a:ext uri="{FF2B5EF4-FFF2-40B4-BE49-F238E27FC236}">
                <a16:creationId xmlns:a16="http://schemas.microsoft.com/office/drawing/2014/main" id="{C2323F64-3211-2204-0B19-9BBE5AAC0A21}"/>
              </a:ext>
            </a:extLst>
          </p:cNvPr>
          <p:cNvSpPr>
            <a:spLocks noGrp="1"/>
          </p:cNvSpPr>
          <p:nvPr>
            <p:ph idx="1"/>
          </p:nvPr>
        </p:nvSpPr>
        <p:spPr/>
        <p:txBody>
          <a:bodyPr/>
          <a:lstStyle/>
          <a:p>
            <a:r>
              <a:rPr lang="en-US" sz="4000" dirty="0"/>
              <a:t>4A/3A/2A/1A - Special District 4 </a:t>
            </a:r>
          </a:p>
        </p:txBody>
      </p:sp>
      <p:sp>
        <p:nvSpPr>
          <p:cNvPr id="4" name="Footer Placeholder 3">
            <a:extLst>
              <a:ext uri="{FF2B5EF4-FFF2-40B4-BE49-F238E27FC236}">
                <a16:creationId xmlns:a16="http://schemas.microsoft.com/office/drawing/2014/main" id="{D1FDD33D-9D93-B5CF-4936-276D9DADB09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353778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B6CFA-177A-A3AA-90CF-696B9A669C39}"/>
              </a:ext>
            </a:extLst>
          </p:cNvPr>
          <p:cNvSpPr>
            <a:spLocks noGrp="1"/>
          </p:cNvSpPr>
          <p:nvPr>
            <p:ph type="title"/>
          </p:nvPr>
        </p:nvSpPr>
        <p:spPr/>
        <p:txBody>
          <a:bodyPr/>
          <a:lstStyle/>
          <a:p>
            <a:r>
              <a:rPr lang="en-US" dirty="0"/>
              <a:t>Baseball</a:t>
            </a:r>
          </a:p>
        </p:txBody>
      </p:sp>
      <p:sp>
        <p:nvSpPr>
          <p:cNvPr id="3" name="Content Placeholder 2">
            <a:extLst>
              <a:ext uri="{FF2B5EF4-FFF2-40B4-BE49-F238E27FC236}">
                <a16:creationId xmlns:a16="http://schemas.microsoft.com/office/drawing/2014/main" id="{4B94DDD5-5BEE-875D-2034-1D471450A455}"/>
              </a:ext>
            </a:extLst>
          </p:cNvPr>
          <p:cNvSpPr>
            <a:spLocks noGrp="1"/>
          </p:cNvSpPr>
          <p:nvPr>
            <p:ph idx="1"/>
          </p:nvPr>
        </p:nvSpPr>
        <p:spPr/>
        <p:txBody>
          <a:bodyPr/>
          <a:lstStyle/>
          <a:p>
            <a:r>
              <a:rPr lang="en-US" sz="3800" dirty="0"/>
              <a:t>One-way communication now allowed between coach and catcher</a:t>
            </a:r>
          </a:p>
          <a:p>
            <a:endParaRPr lang="en-US" sz="3800" dirty="0"/>
          </a:p>
        </p:txBody>
      </p:sp>
      <p:sp>
        <p:nvSpPr>
          <p:cNvPr id="4" name="Footer Placeholder 3">
            <a:extLst>
              <a:ext uri="{FF2B5EF4-FFF2-40B4-BE49-F238E27FC236}">
                <a16:creationId xmlns:a16="http://schemas.microsoft.com/office/drawing/2014/main" id="{CB2565CF-086B-7E4E-A218-71399AD860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3962569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A108-3E37-8C5A-1332-728D6DC23E11}"/>
              </a:ext>
            </a:extLst>
          </p:cNvPr>
          <p:cNvSpPr>
            <a:spLocks noGrp="1"/>
          </p:cNvSpPr>
          <p:nvPr>
            <p:ph type="title"/>
          </p:nvPr>
        </p:nvSpPr>
        <p:spPr/>
        <p:txBody>
          <a:bodyPr/>
          <a:lstStyle/>
          <a:p>
            <a:r>
              <a:rPr lang="en-US" dirty="0"/>
              <a:t>Softball </a:t>
            </a:r>
          </a:p>
        </p:txBody>
      </p:sp>
      <p:sp>
        <p:nvSpPr>
          <p:cNvPr id="3" name="Content Placeholder 2">
            <a:extLst>
              <a:ext uri="{FF2B5EF4-FFF2-40B4-BE49-F238E27FC236}">
                <a16:creationId xmlns:a16="http://schemas.microsoft.com/office/drawing/2014/main" id="{CBEAD721-22BA-79C6-C33F-41CB4758BDC4}"/>
              </a:ext>
            </a:extLst>
          </p:cNvPr>
          <p:cNvSpPr>
            <a:spLocks noGrp="1"/>
          </p:cNvSpPr>
          <p:nvPr>
            <p:ph idx="1"/>
          </p:nvPr>
        </p:nvSpPr>
        <p:spPr/>
        <p:txBody>
          <a:bodyPr/>
          <a:lstStyle/>
          <a:p>
            <a:r>
              <a:rPr lang="en-US" sz="4000" dirty="0"/>
              <a:t>Pitcher may disengage from the mound</a:t>
            </a:r>
          </a:p>
          <a:p>
            <a:r>
              <a:rPr lang="en-US" sz="4000" dirty="0"/>
              <a:t>Softball Ball Standards</a:t>
            </a:r>
          </a:p>
          <a:p>
            <a:pPr lvl="1"/>
            <a:r>
              <a:rPr lang="en-US" sz="3600" dirty="0"/>
              <a:t>Balls manufactured with the former specifications will be permitted through 2024, to allow for manufacturers and schools to reduce current inventory. The new ball specifications will be required by January 1, 2025.</a:t>
            </a:r>
          </a:p>
          <a:p>
            <a:endParaRPr lang="en-US" sz="4000" dirty="0"/>
          </a:p>
          <a:p>
            <a:endParaRPr lang="en-US" dirty="0"/>
          </a:p>
        </p:txBody>
      </p:sp>
      <p:sp>
        <p:nvSpPr>
          <p:cNvPr id="4" name="Footer Placeholder 3">
            <a:extLst>
              <a:ext uri="{FF2B5EF4-FFF2-40B4-BE49-F238E27FC236}">
                <a16:creationId xmlns:a16="http://schemas.microsoft.com/office/drawing/2014/main" id="{6A3B8288-160D-F305-5727-545EBD17FD8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43213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8119-75CA-02A9-BF74-ED3228D3F457}"/>
              </a:ext>
            </a:extLst>
          </p:cNvPr>
          <p:cNvSpPr>
            <a:spLocks noGrp="1"/>
          </p:cNvSpPr>
          <p:nvPr>
            <p:ph type="title"/>
          </p:nvPr>
        </p:nvSpPr>
        <p:spPr/>
        <p:txBody>
          <a:bodyPr/>
          <a:lstStyle/>
          <a:p>
            <a:r>
              <a:rPr lang="en-US" dirty="0"/>
              <a:t>Emerging activities</a:t>
            </a:r>
          </a:p>
        </p:txBody>
      </p:sp>
      <p:sp>
        <p:nvSpPr>
          <p:cNvPr id="3" name="Content Placeholder 2">
            <a:extLst>
              <a:ext uri="{FF2B5EF4-FFF2-40B4-BE49-F238E27FC236}">
                <a16:creationId xmlns:a16="http://schemas.microsoft.com/office/drawing/2014/main" id="{0DC18793-CBAD-2293-64CC-BD256C93D083}"/>
              </a:ext>
            </a:extLst>
          </p:cNvPr>
          <p:cNvSpPr>
            <a:spLocks noGrp="1"/>
          </p:cNvSpPr>
          <p:nvPr>
            <p:ph idx="1"/>
          </p:nvPr>
        </p:nvSpPr>
        <p:spPr/>
        <p:txBody>
          <a:bodyPr/>
          <a:lstStyle/>
          <a:p>
            <a:r>
              <a:rPr lang="en-US" sz="4000" dirty="0"/>
              <a:t>Boys Volleyball</a:t>
            </a:r>
          </a:p>
          <a:p>
            <a:r>
              <a:rPr lang="en-US" sz="4000" dirty="0"/>
              <a:t>Girls Flag Football</a:t>
            </a:r>
          </a:p>
          <a:p>
            <a:r>
              <a:rPr lang="en-US" sz="4000" dirty="0"/>
              <a:t>Esports</a:t>
            </a:r>
          </a:p>
        </p:txBody>
      </p:sp>
      <p:sp>
        <p:nvSpPr>
          <p:cNvPr id="4" name="Footer Placeholder 3">
            <a:extLst>
              <a:ext uri="{FF2B5EF4-FFF2-40B4-BE49-F238E27FC236}">
                <a16:creationId xmlns:a16="http://schemas.microsoft.com/office/drawing/2014/main" id="{BE9D7200-D5C8-2171-1B1D-7967FA6710C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83870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10;&#10;Description automatically generated">
            <a:extLst>
              <a:ext uri="{FF2B5EF4-FFF2-40B4-BE49-F238E27FC236}">
                <a16:creationId xmlns:a16="http://schemas.microsoft.com/office/drawing/2014/main" id="{80F3FE4D-6C56-300F-EF0C-2DC937DB46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4106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B67C3F-81CF-D9FB-67CE-9B4A398ED183}"/>
              </a:ext>
            </a:extLst>
          </p:cNvPr>
          <p:cNvSpPr>
            <a:spLocks noGrp="1"/>
          </p:cNvSpPr>
          <p:nvPr>
            <p:ph type="ctrTitle"/>
          </p:nvPr>
        </p:nvSpPr>
        <p:spPr>
          <a:xfrm>
            <a:off x="609600" y="3091816"/>
            <a:ext cx="11582400" cy="1241425"/>
          </a:xfrm>
        </p:spPr>
        <p:txBody>
          <a:bodyPr/>
          <a:lstStyle/>
          <a:p>
            <a:r>
              <a:rPr lang="en-US" dirty="0"/>
              <a:t>Committees / task forces / </a:t>
            </a:r>
            <a:br>
              <a:rPr lang="en-US" dirty="0"/>
            </a:br>
            <a:r>
              <a:rPr lang="en-US" dirty="0"/>
              <a:t>Board Agenda</a:t>
            </a:r>
          </a:p>
        </p:txBody>
      </p:sp>
      <p:sp>
        <p:nvSpPr>
          <p:cNvPr id="9" name="Subtitle 8">
            <a:extLst>
              <a:ext uri="{FF2B5EF4-FFF2-40B4-BE49-F238E27FC236}">
                <a16:creationId xmlns:a16="http://schemas.microsoft.com/office/drawing/2014/main" id="{D394792A-D0F7-DE24-6CEA-29FAE14BA415}"/>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0CAFA14F-C254-3E4B-6460-D02DF0C26328}"/>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986308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8A997-6633-29BC-F203-7B028A2C0F09}"/>
              </a:ext>
            </a:extLst>
          </p:cNvPr>
          <p:cNvSpPr>
            <a:spLocks noGrp="1"/>
          </p:cNvSpPr>
          <p:nvPr>
            <p:ph type="title"/>
          </p:nvPr>
        </p:nvSpPr>
        <p:spPr/>
        <p:txBody>
          <a:bodyPr/>
          <a:lstStyle/>
          <a:p>
            <a:r>
              <a:rPr lang="en-US" dirty="0"/>
              <a:t>Diversity, equity, &amp; inclusion</a:t>
            </a:r>
          </a:p>
        </p:txBody>
      </p:sp>
      <p:sp>
        <p:nvSpPr>
          <p:cNvPr id="3" name="Content Placeholder 2">
            <a:extLst>
              <a:ext uri="{FF2B5EF4-FFF2-40B4-BE49-F238E27FC236}">
                <a16:creationId xmlns:a16="http://schemas.microsoft.com/office/drawing/2014/main" id="{38CEE70C-4F22-A660-97C7-DF84B7F7059B}"/>
              </a:ext>
            </a:extLst>
          </p:cNvPr>
          <p:cNvSpPr>
            <a:spLocks noGrp="1"/>
          </p:cNvSpPr>
          <p:nvPr>
            <p:ph idx="1"/>
          </p:nvPr>
        </p:nvSpPr>
        <p:spPr/>
        <p:txBody>
          <a:bodyPr/>
          <a:lstStyle/>
          <a:p>
            <a:r>
              <a:rPr lang="en-US" sz="4000" dirty="0"/>
              <a:t>Roster additions </a:t>
            </a:r>
          </a:p>
          <a:p>
            <a:r>
              <a:rPr lang="en-US" sz="4000" dirty="0"/>
              <a:t>Complaint process</a:t>
            </a:r>
          </a:p>
          <a:p>
            <a:pPr lvl="1"/>
            <a:r>
              <a:rPr lang="en-US" sz="3600" dirty="0"/>
              <a:t>Most received in football, soccer and basketball </a:t>
            </a:r>
          </a:p>
          <a:p>
            <a:r>
              <a:rPr lang="en-US" sz="4000" dirty="0"/>
              <a:t>S.T.A.R. School application</a:t>
            </a:r>
          </a:p>
          <a:p>
            <a:pPr lvl="1"/>
            <a:r>
              <a:rPr lang="en-US" sz="3600" dirty="0"/>
              <a:t>Have a plan and take action</a:t>
            </a:r>
          </a:p>
          <a:p>
            <a:r>
              <a:rPr lang="en-US" sz="4000" dirty="0"/>
              <a:t>Additional educational resources coming</a:t>
            </a:r>
          </a:p>
        </p:txBody>
      </p:sp>
      <p:sp>
        <p:nvSpPr>
          <p:cNvPr id="4" name="Footer Placeholder 3">
            <a:extLst>
              <a:ext uri="{FF2B5EF4-FFF2-40B4-BE49-F238E27FC236}">
                <a16:creationId xmlns:a16="http://schemas.microsoft.com/office/drawing/2014/main" id="{D23287B3-DF49-48B9-1379-D7CDD456A2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9139597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B65B-B401-67E8-F47B-1750F872C09B}"/>
              </a:ext>
            </a:extLst>
          </p:cNvPr>
          <p:cNvSpPr>
            <a:spLocks noGrp="1"/>
          </p:cNvSpPr>
          <p:nvPr>
            <p:ph type="title"/>
          </p:nvPr>
        </p:nvSpPr>
        <p:spPr/>
        <p:txBody>
          <a:bodyPr/>
          <a:lstStyle/>
          <a:p>
            <a:r>
              <a:rPr lang="en-US" sz="3600" dirty="0"/>
              <a:t>Student Advisory Council</a:t>
            </a:r>
            <a:endParaRPr lang="en-US" dirty="0"/>
          </a:p>
        </p:txBody>
      </p:sp>
      <p:sp>
        <p:nvSpPr>
          <p:cNvPr id="3" name="Content Placeholder 2">
            <a:extLst>
              <a:ext uri="{FF2B5EF4-FFF2-40B4-BE49-F238E27FC236}">
                <a16:creationId xmlns:a16="http://schemas.microsoft.com/office/drawing/2014/main" id="{9D5C3785-2908-156D-E0D0-A496EABBC435}"/>
              </a:ext>
            </a:extLst>
          </p:cNvPr>
          <p:cNvSpPr>
            <a:spLocks noGrp="1"/>
          </p:cNvSpPr>
          <p:nvPr>
            <p:ph idx="1"/>
          </p:nvPr>
        </p:nvSpPr>
        <p:spPr/>
        <p:txBody>
          <a:bodyPr/>
          <a:lstStyle/>
          <a:p>
            <a:r>
              <a:rPr lang="en-US" sz="4000" dirty="0"/>
              <a:t>Nominations for open roster spots coming out in the Fall</a:t>
            </a:r>
          </a:p>
        </p:txBody>
      </p:sp>
    </p:spTree>
    <p:extLst>
      <p:ext uri="{BB962C8B-B14F-4D97-AF65-F5344CB8AC3E}">
        <p14:creationId xmlns:p14="http://schemas.microsoft.com/office/powerpoint/2010/main" val="2671056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Petition to play down TASK FORCE</a:t>
            </a:r>
          </a:p>
        </p:txBody>
      </p:sp>
      <p:sp>
        <p:nvSpPr>
          <p:cNvPr id="5" name="Content Placeholder 4">
            <a:extLst>
              <a:ext uri="{FF2B5EF4-FFF2-40B4-BE49-F238E27FC236}">
                <a16:creationId xmlns:a16="http://schemas.microsoft.com/office/drawing/2014/main" id="{F56DE445-505B-109D-DFFF-C1524B5F2AD5}"/>
              </a:ext>
            </a:extLst>
          </p:cNvPr>
          <p:cNvSpPr>
            <a:spLocks noGrp="1"/>
          </p:cNvSpPr>
          <p:nvPr>
            <p:ph idx="1"/>
          </p:nvPr>
        </p:nvSpPr>
        <p:spPr/>
        <p:txBody>
          <a:bodyPr/>
          <a:lstStyle/>
          <a:p>
            <a:r>
              <a:rPr lang="en-US" sz="4000" dirty="0"/>
              <a:t>Reviewing current policies</a:t>
            </a:r>
          </a:p>
          <a:p>
            <a:r>
              <a:rPr lang="en-US" sz="4000" dirty="0"/>
              <a:t>Exploring different/additional criteria</a:t>
            </a:r>
          </a:p>
          <a:p>
            <a:pPr lvl="1"/>
            <a:r>
              <a:rPr lang="en-US" sz="3800" dirty="0"/>
              <a:t>Criteria for schools wanting to remain down</a:t>
            </a:r>
          </a:p>
          <a:p>
            <a:r>
              <a:rPr lang="en-US" sz="4000" dirty="0"/>
              <a:t>Beginning Fall of 2023</a:t>
            </a:r>
          </a:p>
          <a:p>
            <a:r>
              <a:rPr lang="en-US" sz="4000" dirty="0"/>
              <a:t>Completed by April 2024</a:t>
            </a:r>
          </a:p>
          <a:p>
            <a:endParaRPr lang="en-US" dirty="0"/>
          </a:p>
        </p:txBody>
      </p:sp>
    </p:spTree>
    <p:extLst>
      <p:ext uri="{BB962C8B-B14F-4D97-AF65-F5344CB8AC3E}">
        <p14:creationId xmlns:p14="http://schemas.microsoft.com/office/powerpoint/2010/main" val="2908989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Championship thresholds TASK FORCE</a:t>
            </a:r>
          </a:p>
        </p:txBody>
      </p:sp>
      <p:sp>
        <p:nvSpPr>
          <p:cNvPr id="5" name="Content Placeholder 4">
            <a:extLst>
              <a:ext uri="{FF2B5EF4-FFF2-40B4-BE49-F238E27FC236}">
                <a16:creationId xmlns:a16="http://schemas.microsoft.com/office/drawing/2014/main" id="{F56DE445-505B-109D-DFFF-C1524B5F2AD5}"/>
              </a:ext>
            </a:extLst>
          </p:cNvPr>
          <p:cNvSpPr>
            <a:spLocks noGrp="1"/>
          </p:cNvSpPr>
          <p:nvPr>
            <p:ph idx="1"/>
          </p:nvPr>
        </p:nvSpPr>
        <p:spPr/>
        <p:txBody>
          <a:bodyPr/>
          <a:lstStyle/>
          <a:p>
            <a:r>
              <a:rPr lang="en-US" sz="4000" dirty="0"/>
              <a:t>Review of qualification percentages for individual &amp; team sports</a:t>
            </a:r>
          </a:p>
          <a:p>
            <a:r>
              <a:rPr lang="en-US" sz="4000" dirty="0"/>
              <a:t>Reviewing the minimum number of programs to have championships in activities</a:t>
            </a:r>
          </a:p>
          <a:p>
            <a:r>
              <a:rPr lang="en-US" sz="4000" dirty="0"/>
              <a:t>Beginning Spring of 2024</a:t>
            </a:r>
          </a:p>
          <a:p>
            <a:endParaRPr lang="en-US" dirty="0"/>
          </a:p>
        </p:txBody>
      </p:sp>
    </p:spTree>
    <p:extLst>
      <p:ext uri="{BB962C8B-B14F-4D97-AF65-F5344CB8AC3E}">
        <p14:creationId xmlns:p14="http://schemas.microsoft.com/office/powerpoint/2010/main" val="603268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E6A03-5EC2-29B8-E6FC-1DC4AB608441}"/>
              </a:ext>
            </a:extLst>
          </p:cNvPr>
          <p:cNvSpPr>
            <a:spLocks noGrp="1"/>
          </p:cNvSpPr>
          <p:nvPr>
            <p:ph type="title"/>
          </p:nvPr>
        </p:nvSpPr>
        <p:spPr/>
        <p:txBody>
          <a:bodyPr/>
          <a:lstStyle/>
          <a:p>
            <a:r>
              <a:rPr lang="en-US" dirty="0"/>
              <a:t>Sports medicine advisory </a:t>
            </a:r>
          </a:p>
        </p:txBody>
      </p:sp>
      <p:sp>
        <p:nvSpPr>
          <p:cNvPr id="3" name="Content Placeholder 2">
            <a:extLst>
              <a:ext uri="{FF2B5EF4-FFF2-40B4-BE49-F238E27FC236}">
                <a16:creationId xmlns:a16="http://schemas.microsoft.com/office/drawing/2014/main" id="{60B7EBD0-F03D-2E19-2107-2E6A6752A8EF}"/>
              </a:ext>
            </a:extLst>
          </p:cNvPr>
          <p:cNvSpPr>
            <a:spLocks noGrp="1"/>
          </p:cNvSpPr>
          <p:nvPr>
            <p:ph idx="1"/>
          </p:nvPr>
        </p:nvSpPr>
        <p:spPr/>
        <p:txBody>
          <a:bodyPr/>
          <a:lstStyle/>
          <a:p>
            <a:r>
              <a:rPr lang="en-US" sz="4000" dirty="0"/>
              <a:t>Emergency Action Plan Campaign</a:t>
            </a:r>
          </a:p>
          <a:p>
            <a:r>
              <a:rPr lang="en-US" sz="4000" dirty="0"/>
              <a:t>*Sports Medicine Reminders</a:t>
            </a:r>
          </a:p>
          <a:p>
            <a:pPr lvl="1"/>
            <a:r>
              <a:rPr lang="en-US" sz="3800" dirty="0"/>
              <a:t>Heat Index Policy</a:t>
            </a:r>
          </a:p>
          <a:p>
            <a:pPr lvl="1"/>
            <a:r>
              <a:rPr lang="en-US" sz="3800" dirty="0"/>
              <a:t>Air Quality Guidelines</a:t>
            </a:r>
          </a:p>
          <a:p>
            <a:pPr lvl="1"/>
            <a:endParaRPr lang="en-US" sz="3800" dirty="0"/>
          </a:p>
          <a:p>
            <a:pPr lvl="1"/>
            <a:endParaRPr lang="en-US" sz="3800" dirty="0"/>
          </a:p>
        </p:txBody>
      </p:sp>
      <p:sp>
        <p:nvSpPr>
          <p:cNvPr id="4" name="Footer Placeholder 3">
            <a:extLst>
              <a:ext uri="{FF2B5EF4-FFF2-40B4-BE49-F238E27FC236}">
                <a16:creationId xmlns:a16="http://schemas.microsoft.com/office/drawing/2014/main" id="{74F6DFD7-F622-E286-3B00-4A2DDFD85C4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765621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F8FC6-0605-DAEE-C448-B4F4F35C4442}"/>
              </a:ext>
            </a:extLst>
          </p:cNvPr>
          <p:cNvSpPr>
            <a:spLocks noGrp="1"/>
          </p:cNvSpPr>
          <p:nvPr>
            <p:ph type="title"/>
          </p:nvPr>
        </p:nvSpPr>
        <p:spPr/>
        <p:txBody>
          <a:bodyPr/>
          <a:lstStyle/>
          <a:p>
            <a:r>
              <a:rPr lang="en-US" dirty="0"/>
              <a:t>September executive Board Agenda items</a:t>
            </a:r>
          </a:p>
        </p:txBody>
      </p:sp>
      <p:sp>
        <p:nvSpPr>
          <p:cNvPr id="3" name="Content Placeholder 2">
            <a:extLst>
              <a:ext uri="{FF2B5EF4-FFF2-40B4-BE49-F238E27FC236}">
                <a16:creationId xmlns:a16="http://schemas.microsoft.com/office/drawing/2014/main" id="{3A3A8289-5EC1-D1AF-9090-E7B7E8CA5FC9}"/>
              </a:ext>
            </a:extLst>
          </p:cNvPr>
          <p:cNvSpPr>
            <a:spLocks noGrp="1"/>
          </p:cNvSpPr>
          <p:nvPr>
            <p:ph idx="1"/>
          </p:nvPr>
        </p:nvSpPr>
        <p:spPr/>
        <p:txBody>
          <a:bodyPr/>
          <a:lstStyle/>
          <a:p>
            <a:r>
              <a:rPr lang="en-US" sz="4000" dirty="0"/>
              <a:t>Special District Adoptions </a:t>
            </a:r>
          </a:p>
          <a:p>
            <a:pPr lvl="1"/>
            <a:r>
              <a:rPr lang="en-US" sz="3800" dirty="0"/>
              <a:t>Spring Sports</a:t>
            </a:r>
          </a:p>
          <a:p>
            <a:pPr lvl="1"/>
            <a:r>
              <a:rPr lang="en-US" sz="3800" dirty="0"/>
              <a:t>Boys &amp; Girls Wrestling</a:t>
            </a:r>
          </a:p>
          <a:p>
            <a:r>
              <a:rPr lang="en-US" sz="4000" dirty="0"/>
              <a:t>Reimbursement Formula</a:t>
            </a:r>
          </a:p>
          <a:p>
            <a:r>
              <a:rPr lang="en-US" sz="4000" dirty="0"/>
              <a:t>Football Ad Hoc – Required Information </a:t>
            </a:r>
          </a:p>
          <a:p>
            <a:endParaRPr lang="en-US" sz="4000" dirty="0"/>
          </a:p>
          <a:p>
            <a:pPr marL="0" indent="0">
              <a:buNone/>
            </a:pPr>
            <a:endParaRPr lang="en-US" sz="4000" dirty="0"/>
          </a:p>
        </p:txBody>
      </p:sp>
      <p:sp>
        <p:nvSpPr>
          <p:cNvPr id="4" name="Footer Placeholder 3">
            <a:extLst>
              <a:ext uri="{FF2B5EF4-FFF2-40B4-BE49-F238E27FC236}">
                <a16:creationId xmlns:a16="http://schemas.microsoft.com/office/drawing/2014/main" id="{E1778081-8F61-30F5-8E92-E93AD8474EA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3231788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B105204-2D30-9A4D-8118-E068FE788650}"/>
              </a:ext>
            </a:extLst>
          </p:cNvPr>
          <p:cNvSpPr>
            <a:spLocks noGrp="1"/>
          </p:cNvSpPr>
          <p:nvPr>
            <p:ph type="ftr" sz="quarter" idx="11"/>
          </p:nvPr>
        </p:nvSpPr>
        <p:spPr>
          <a:xfrm>
            <a:off x="7053633" y="6391405"/>
            <a:ext cx="49275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Montserrat Light" pitchFamily="2" charset="77"/>
                <a:ea typeface="+mn-ea"/>
                <a:cs typeface="+mn-cs"/>
              </a:rPr>
              <a:t>PlayOn! Sports confidential. Do not distribute.</a:t>
            </a:r>
            <a:endParaRPr kumimoji="0" lang="ru-RU" sz="700" b="0" i="0" u="none" strike="noStrike" kern="1200" cap="none" spc="0" normalizeH="0" baseline="0" noProof="0" dirty="0">
              <a:ln>
                <a:noFill/>
              </a:ln>
              <a:solidFill>
                <a:prstClr val="white"/>
              </a:solidFill>
              <a:effectLst/>
              <a:uLnTx/>
              <a:uFillTx/>
              <a:latin typeface="Montserrat Light" pitchFamily="2" charset="77"/>
              <a:ea typeface="+mn-ea"/>
              <a:cs typeface="+mn-cs"/>
            </a:endParaRPr>
          </a:p>
        </p:txBody>
      </p:sp>
      <p:pic>
        <p:nvPicPr>
          <p:cNvPr id="9" name="Graphic 8">
            <a:extLst>
              <a:ext uri="{FF2B5EF4-FFF2-40B4-BE49-F238E27FC236}">
                <a16:creationId xmlns:a16="http://schemas.microsoft.com/office/drawing/2014/main" id="{2DE347D4-B4E9-304E-2311-DC1AA7651CFA}"/>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46710"/>
          <a:stretch/>
        </p:blipFill>
        <p:spPr>
          <a:xfrm>
            <a:off x="248479" y="359482"/>
            <a:ext cx="2736901" cy="1252024"/>
          </a:xfrm>
          <a:prstGeom prst="rect">
            <a:avLst/>
          </a:prstGeom>
        </p:spPr>
      </p:pic>
      <p:sp>
        <p:nvSpPr>
          <p:cNvPr id="4" name="Text Placeholder 6">
            <a:extLst>
              <a:ext uri="{FF2B5EF4-FFF2-40B4-BE49-F238E27FC236}">
                <a16:creationId xmlns:a16="http://schemas.microsoft.com/office/drawing/2014/main" id="{EF90356D-7E80-AA3E-0587-05B62EAF7F29}"/>
              </a:ext>
            </a:extLst>
          </p:cNvPr>
          <p:cNvSpPr>
            <a:spLocks noGrp="1"/>
          </p:cNvSpPr>
          <p:nvPr>
            <p:ph type="body" idx="1"/>
          </p:nvPr>
        </p:nvSpPr>
        <p:spPr>
          <a:xfrm>
            <a:off x="248479" y="2353491"/>
            <a:ext cx="7119568" cy="475457"/>
          </a:xfrm>
        </p:spPr>
        <p:txBody>
          <a:bodyPr vert="horz" lIns="45720" tIns="22860" rIns="45720" bIns="22860" rtlCol="0" anchor="t">
            <a:noAutofit/>
          </a:bodyPr>
          <a:lstStyle/>
          <a:p>
            <a:r>
              <a:rPr lang="en-US" sz="3600" b="1" dirty="0">
                <a:solidFill>
                  <a:srgbClr val="E2F87A"/>
                </a:solidFill>
                <a:latin typeface="Montserrat"/>
                <a:ea typeface="Tahoma"/>
                <a:cs typeface="Tahoma"/>
              </a:rPr>
              <a:t>2023 OSAA Workshops</a:t>
            </a:r>
          </a:p>
        </p:txBody>
      </p:sp>
      <p:pic>
        <p:nvPicPr>
          <p:cNvPr id="6" name="Picture 5">
            <a:extLst>
              <a:ext uri="{FF2B5EF4-FFF2-40B4-BE49-F238E27FC236}">
                <a16:creationId xmlns:a16="http://schemas.microsoft.com/office/drawing/2014/main" id="{9A65CEA2-AAC1-1976-7022-8D6BD77F2C1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362461" y="281832"/>
            <a:ext cx="1527089" cy="1527089"/>
          </a:xfrm>
          <a:prstGeom prst="rect">
            <a:avLst/>
          </a:prstGeom>
        </p:spPr>
      </p:pic>
    </p:spTree>
    <p:extLst>
      <p:ext uri="{BB962C8B-B14F-4D97-AF65-F5344CB8AC3E}">
        <p14:creationId xmlns:p14="http://schemas.microsoft.com/office/powerpoint/2010/main" val="1845667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693797-41C5-6049-95DF-F89E599D6F6E}"/>
              </a:ext>
            </a:extLst>
          </p:cNvPr>
          <p:cNvSpPr>
            <a:spLocks noGrp="1"/>
          </p:cNvSpPr>
          <p:nvPr>
            <p:ph type="sldNum" sz="quarter" idx="12"/>
          </p:nvPr>
        </p:nvSpPr>
        <p:spPr/>
        <p:txBody>
          <a:bodyPr/>
          <a:lstStyle/>
          <a:p>
            <a:pPr marL="0" marR="0" lvl="0" indent="0" algn="ctr" defTabSz="228600" rtl="0" eaLnBrk="1" fontAlgn="auto" latinLnBrk="0" hangingPunct="1">
              <a:lnSpc>
                <a:spcPct val="100000"/>
              </a:lnSpc>
              <a:spcBef>
                <a:spcPts val="0"/>
              </a:spcBef>
              <a:spcAft>
                <a:spcPts val="0"/>
              </a:spcAft>
              <a:buClrTx/>
              <a:buSzTx/>
              <a:buFontTx/>
              <a:buNone/>
              <a:tabLst/>
              <a:defRPr/>
            </a:pPr>
            <a:fld id="{51507255-6346-4AF4-9B8D-61C7503B20EA}" type="slidenum">
              <a:rPr kumimoji="0" lang="ru-RU" sz="900" b="0" i="0" u="none" strike="noStrike" kern="1200" cap="none" spc="0" normalizeH="0" baseline="0" noProof="0">
                <a:ln>
                  <a:noFill/>
                </a:ln>
                <a:solidFill>
                  <a:srgbClr val="323231"/>
                </a:solidFill>
                <a:effectLst/>
                <a:uLnTx/>
                <a:uFillTx/>
                <a:latin typeface="Calibri" panose="020F0502020204030204"/>
                <a:ea typeface="+mn-ea"/>
                <a:cs typeface="+mn-cs"/>
              </a:rPr>
              <a:pPr marL="0" marR="0" lvl="0" indent="0" algn="ctr" defTabSz="228600" rtl="0" eaLnBrk="1" fontAlgn="auto" latinLnBrk="0" hangingPunct="1">
                <a:lnSpc>
                  <a:spcPct val="100000"/>
                </a:lnSpc>
                <a:spcBef>
                  <a:spcPts val="0"/>
                </a:spcBef>
                <a:spcAft>
                  <a:spcPts val="0"/>
                </a:spcAft>
                <a:buClrTx/>
                <a:buSzTx/>
                <a:buFontTx/>
                <a:buNone/>
                <a:tabLst/>
                <a:defRPr/>
              </a:pPr>
              <a:t>58</a:t>
            </a:fld>
            <a:endParaRPr kumimoji="0" lang="ru-RU" sz="900" b="0" i="0" u="none" strike="noStrike" kern="1200" cap="none" spc="0" normalizeH="0" baseline="0" noProof="0">
              <a:ln>
                <a:noFill/>
              </a:ln>
              <a:solidFill>
                <a:srgbClr val="323231"/>
              </a:solidFill>
              <a:effectLst/>
              <a:uLnTx/>
              <a:uFillTx/>
              <a:latin typeface="Calibri" panose="020F0502020204030204"/>
              <a:ea typeface="+mn-ea"/>
              <a:cs typeface="+mn-cs"/>
            </a:endParaRPr>
          </a:p>
        </p:txBody>
      </p:sp>
      <p:sp>
        <p:nvSpPr>
          <p:cNvPr id="18" name="Footer Placeholder 3">
            <a:extLst>
              <a:ext uri="{FF2B5EF4-FFF2-40B4-BE49-F238E27FC236}">
                <a16:creationId xmlns:a16="http://schemas.microsoft.com/office/drawing/2014/main" id="{72220748-B654-8D56-565F-65B3F5101909}"/>
              </a:ext>
            </a:extLst>
          </p:cNvPr>
          <p:cNvSpPr>
            <a:spLocks noGrp="1"/>
          </p:cNvSpPr>
          <p:nvPr>
            <p:ph type="ftr"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BFBFB">
                    <a:lumMod val="75000"/>
                  </a:srgbClr>
                </a:solidFill>
                <a:effectLst/>
                <a:uLnTx/>
                <a:uFillTx/>
                <a:latin typeface="Montserrat" pitchFamily="2" charset="77"/>
                <a:ea typeface="+mn-ea"/>
                <a:cs typeface="+mn-cs"/>
              </a:rPr>
              <a:t>PlayOn! Sports confidential. Do not distribute.</a:t>
            </a:r>
            <a:endParaRPr kumimoji="0" lang="ru-RU" sz="600" b="0" i="0" u="none" strike="noStrike" kern="1200" cap="none" spc="0" normalizeH="0" baseline="0" noProof="0" dirty="0">
              <a:ln>
                <a:noFill/>
              </a:ln>
              <a:solidFill>
                <a:srgbClr val="FBFBFB">
                  <a:lumMod val="75000"/>
                </a:srgbClr>
              </a:solidFill>
              <a:effectLst/>
              <a:uLnTx/>
              <a:uFillTx/>
              <a:latin typeface="Montserrat Light" pitchFamily="2" charset="77"/>
              <a:ea typeface="+mn-ea"/>
              <a:cs typeface="+mn-cs"/>
            </a:endParaRPr>
          </a:p>
        </p:txBody>
      </p:sp>
      <p:sp>
        <p:nvSpPr>
          <p:cNvPr id="9" name="Google Shape;98;p2">
            <a:extLst>
              <a:ext uri="{FF2B5EF4-FFF2-40B4-BE49-F238E27FC236}">
                <a16:creationId xmlns:a16="http://schemas.microsoft.com/office/drawing/2014/main" id="{63445D98-D4BA-AA82-2717-AFA8C29E7492}"/>
              </a:ext>
            </a:extLst>
          </p:cNvPr>
          <p:cNvSpPr txBox="1">
            <a:spLocks noGrp="1"/>
          </p:cNvSpPr>
          <p:nvPr>
            <p:ph type="title"/>
          </p:nvPr>
        </p:nvSpPr>
        <p:spPr>
          <a:xfrm>
            <a:off x="3265200" y="368315"/>
            <a:ext cx="5661600" cy="153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D2C6C"/>
              </a:buClr>
              <a:buSzPts val="4800"/>
              <a:buFont typeface="Montserrat ExtraBold"/>
              <a:buNone/>
            </a:pPr>
            <a:r>
              <a:rPr lang="en-US" sz="4800" b="1" i="1" dirty="0">
                <a:solidFill>
                  <a:srgbClr val="0D2C6C"/>
                </a:solidFill>
                <a:latin typeface="Montserrat ExtraBold"/>
                <a:sym typeface="Montserrat ExtraBold"/>
              </a:rPr>
              <a:t>Offer for Schools</a:t>
            </a:r>
            <a:endParaRPr dirty="0"/>
          </a:p>
        </p:txBody>
      </p:sp>
      <p:pic>
        <p:nvPicPr>
          <p:cNvPr id="10" name="Google Shape;99;p2">
            <a:extLst>
              <a:ext uri="{FF2B5EF4-FFF2-40B4-BE49-F238E27FC236}">
                <a16:creationId xmlns:a16="http://schemas.microsoft.com/office/drawing/2014/main" id="{6297DE3A-8828-638D-7C25-A930CF33A1B5}"/>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90103" y="658623"/>
            <a:ext cx="2384100" cy="719400"/>
          </a:xfrm>
          <a:prstGeom prst="rect">
            <a:avLst/>
          </a:prstGeom>
          <a:noFill/>
          <a:ln>
            <a:noFill/>
          </a:ln>
        </p:spPr>
      </p:pic>
      <p:sp>
        <p:nvSpPr>
          <p:cNvPr id="11" name="Title 1">
            <a:extLst>
              <a:ext uri="{FF2B5EF4-FFF2-40B4-BE49-F238E27FC236}">
                <a16:creationId xmlns:a16="http://schemas.microsoft.com/office/drawing/2014/main" id="{DFDFE142-A758-747D-4E95-68EE0E4CEC03}"/>
              </a:ext>
            </a:extLst>
          </p:cNvPr>
          <p:cNvSpPr txBox="1">
            <a:spLocks/>
          </p:cNvSpPr>
          <p:nvPr/>
        </p:nvSpPr>
        <p:spPr>
          <a:xfrm>
            <a:off x="571259" y="1909549"/>
            <a:ext cx="6667029" cy="37257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2 FREE PIXELLOT UNITS FOR MAIN GYM AND FIELD AND FREE INSTALLATION</a:t>
            </a: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NO COST </a:t>
            </a:r>
            <a:r>
              <a:rPr kumimoji="0" lang="en-US" sz="1600" b="0"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 upfront or ongoing, including equipment, software, installation, and maintenance</a:t>
            </a: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REVENUE SHARING STARTS YEAR 1</a:t>
            </a:r>
            <a:r>
              <a:rPr kumimoji="0" lang="en-US" sz="1600" b="0"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 – no waiting period</a:t>
            </a: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NO EXCLUSIVITY REQUIREMENT</a:t>
            </a:r>
            <a:r>
              <a:rPr kumimoji="0" lang="en-US" sz="1600" b="0"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 – we are relaxing the exclusivity provision for regular season events</a:t>
            </a: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285750" marR="0" lvl="0" indent="-285750" algn="l"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rPr>
              <a:t>INCREASED REVENUE SHARE OPPORTUNITY FOR EXCLUSIVE BROADCASTING SCHOOLS</a:t>
            </a: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1600" b="1"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a:p>
            <a:pPr marL="0" marR="0" lvl="0" indent="0" algn="l" defTabSz="914400" rtl="0" eaLnBrk="1" fontAlgn="auto" latinLnBrk="0" hangingPunct="1">
              <a:lnSpc>
                <a:spcPct val="11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lumMod val="65000"/>
                  <a:lumOff val="35000"/>
                </a:prstClr>
              </a:solidFill>
              <a:effectLst/>
              <a:uLnTx/>
              <a:uFillTx/>
              <a:latin typeface="Montserrat" pitchFamily="2" charset="77"/>
              <a:ea typeface="+mj-ea"/>
              <a:cs typeface="+mj-cs"/>
            </a:endParaRPr>
          </a:p>
        </p:txBody>
      </p:sp>
      <p:pic>
        <p:nvPicPr>
          <p:cNvPr id="12" name="Picture 11">
            <a:extLst>
              <a:ext uri="{FF2B5EF4-FFF2-40B4-BE49-F238E27FC236}">
                <a16:creationId xmlns:a16="http://schemas.microsoft.com/office/drawing/2014/main" id="{D5664AA6-6F20-6EA5-EA01-AC81E12AB8B9}"/>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3762"/>
                    </a14:imgEffect>
                    <a14:imgEffect>
                      <a14:saturation sat="38000"/>
                    </a14:imgEffect>
                    <a14:imgEffect>
                      <a14:brightnessContrast bright="-14000"/>
                    </a14:imgEffect>
                  </a14:imgLayer>
                </a14:imgProps>
              </a:ext>
              <a:ext uri="{28A0092B-C50C-407E-A947-70E740481C1C}">
                <a14:useLocalDpi xmlns:a14="http://schemas.microsoft.com/office/drawing/2010/main"/>
              </a:ext>
            </a:extLst>
          </a:blip>
          <a:stretch>
            <a:fillRect/>
          </a:stretch>
        </p:blipFill>
        <p:spPr>
          <a:xfrm>
            <a:off x="9391829" y="222206"/>
            <a:ext cx="1809648" cy="2173752"/>
          </a:xfrm>
          <a:prstGeom prst="rect">
            <a:avLst/>
          </a:prstGeom>
        </p:spPr>
      </p:pic>
      <p:sp>
        <p:nvSpPr>
          <p:cNvPr id="2" name="Google Shape;89;p2">
            <a:extLst>
              <a:ext uri="{FF2B5EF4-FFF2-40B4-BE49-F238E27FC236}">
                <a16:creationId xmlns:a16="http://schemas.microsoft.com/office/drawing/2014/main" id="{D6FEE079-5BED-ACBF-4334-3DBD14E373FC}"/>
              </a:ext>
            </a:extLst>
          </p:cNvPr>
          <p:cNvSpPr txBox="1"/>
          <p:nvPr/>
        </p:nvSpPr>
        <p:spPr>
          <a:xfrm>
            <a:off x="6959140" y="5173527"/>
            <a:ext cx="2789242" cy="614362"/>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0D2C6C"/>
              </a:buClr>
              <a:buSzPts val="1400"/>
              <a:buFont typeface="Montserrat"/>
              <a:buNone/>
              <a:tabLst/>
              <a:defRPr/>
            </a:pPr>
            <a:r>
              <a:rPr kumimoji="0" lang="en-US" sz="1200" b="1" i="0" u="none" strike="noStrike" kern="1200" cap="none" spc="0" normalizeH="0" baseline="0" noProof="0" dirty="0">
                <a:ln>
                  <a:noFill/>
                </a:ln>
                <a:solidFill>
                  <a:srgbClr val="0D2C6C"/>
                </a:solidFill>
                <a:effectLst/>
                <a:uLnTx/>
                <a:uFillTx/>
                <a:latin typeface="Montserrat"/>
                <a:ea typeface="Montserrat"/>
                <a:cs typeface="Montserrat"/>
                <a:sym typeface="Montserrat"/>
              </a:rPr>
              <a:t>SCHOOLS WITH PIXELLOTS</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92;p2">
            <a:extLst>
              <a:ext uri="{FF2B5EF4-FFF2-40B4-BE49-F238E27FC236}">
                <a16:creationId xmlns:a16="http://schemas.microsoft.com/office/drawing/2014/main" id="{6C5141B1-58D8-548F-BFD9-D9A0F1A22AD7}"/>
              </a:ext>
            </a:extLst>
          </p:cNvPr>
          <p:cNvSpPr txBox="1"/>
          <p:nvPr/>
        </p:nvSpPr>
        <p:spPr>
          <a:xfrm>
            <a:off x="9828203" y="5173527"/>
            <a:ext cx="2255459" cy="614362"/>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0"/>
              </a:spcBef>
              <a:spcAft>
                <a:spcPts val="0"/>
              </a:spcAft>
              <a:buClr>
                <a:srgbClr val="0D2C6C"/>
              </a:buClr>
              <a:buSzPts val="1400"/>
              <a:buFont typeface="Montserrat"/>
              <a:buNone/>
              <a:tabLst/>
              <a:defRPr/>
            </a:pPr>
            <a:r>
              <a:rPr kumimoji="0" lang="en-US" sz="1200" b="1" i="0" u="none" strike="noStrike" kern="1200" cap="none" spc="0" normalizeH="0" baseline="0" noProof="0" dirty="0">
                <a:ln>
                  <a:noFill/>
                </a:ln>
                <a:solidFill>
                  <a:srgbClr val="0D2C6C"/>
                </a:solidFill>
                <a:effectLst/>
                <a:uLnTx/>
                <a:uFillTx/>
                <a:latin typeface="Montserrat"/>
                <a:ea typeface="Montserrat"/>
                <a:cs typeface="Montserrat"/>
                <a:sym typeface="Montserrat"/>
              </a:rPr>
              <a:t>OSAA SCHOOLS</a:t>
            </a:r>
            <a:endParaRPr kumimoji="0"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4" name="Google Shape;94;p2" descr="Icon&#10;&#10;Description automatically generated">
            <a:extLst>
              <a:ext uri="{FF2B5EF4-FFF2-40B4-BE49-F238E27FC236}">
                <a16:creationId xmlns:a16="http://schemas.microsoft.com/office/drawing/2014/main" id="{731449A1-301B-FA1B-24E7-9464753CFE5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347513" y="2760955"/>
            <a:ext cx="1216838" cy="1216838"/>
          </a:xfrm>
          <a:prstGeom prst="rect">
            <a:avLst/>
          </a:prstGeom>
          <a:noFill/>
          <a:ln>
            <a:noFill/>
          </a:ln>
        </p:spPr>
      </p:pic>
      <p:sp>
        <p:nvSpPr>
          <p:cNvPr id="5" name="Google Shape;90;p2">
            <a:extLst>
              <a:ext uri="{FF2B5EF4-FFF2-40B4-BE49-F238E27FC236}">
                <a16:creationId xmlns:a16="http://schemas.microsoft.com/office/drawing/2014/main" id="{89D0647D-05CF-8B8B-B653-783D74ABD434}"/>
              </a:ext>
            </a:extLst>
          </p:cNvPr>
          <p:cNvSpPr txBox="1"/>
          <p:nvPr/>
        </p:nvSpPr>
        <p:spPr>
          <a:xfrm>
            <a:off x="10196060" y="4127018"/>
            <a:ext cx="1519744" cy="1034106"/>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0077D9"/>
              </a:buClr>
              <a:buSzPts val="8000"/>
              <a:buFont typeface="Montserrat Black"/>
              <a:buNone/>
              <a:tabLst/>
              <a:defRPr/>
            </a:pPr>
            <a:r>
              <a:rPr kumimoji="0" lang="en-US" sz="4800" b="0" i="0" u="none" strike="noStrike" kern="1200" cap="none" spc="0" normalizeH="0" baseline="0" noProof="0" dirty="0">
                <a:ln>
                  <a:noFill/>
                </a:ln>
                <a:solidFill>
                  <a:srgbClr val="0077D9"/>
                </a:solidFill>
                <a:effectLst/>
                <a:uLnTx/>
                <a:uFillTx/>
                <a:latin typeface="Montserrat ExtraBold"/>
                <a:ea typeface="Montserrat ExtraBold"/>
                <a:cs typeface="Montserrat ExtraBold"/>
                <a:sym typeface="Montserrat ExtraBold"/>
              </a:rPr>
              <a:t>73%</a:t>
            </a:r>
            <a:endParaRPr kumimoji="0" sz="900" b="0" i="0" u="none" strike="noStrike" kern="120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sp>
        <p:nvSpPr>
          <p:cNvPr id="7" name="Google Shape;90;p2">
            <a:extLst>
              <a:ext uri="{FF2B5EF4-FFF2-40B4-BE49-F238E27FC236}">
                <a16:creationId xmlns:a16="http://schemas.microsoft.com/office/drawing/2014/main" id="{11EAEA93-1759-E234-9A56-901640D6AE8D}"/>
              </a:ext>
            </a:extLst>
          </p:cNvPr>
          <p:cNvSpPr txBox="1"/>
          <p:nvPr/>
        </p:nvSpPr>
        <p:spPr>
          <a:xfrm>
            <a:off x="7589919" y="4127018"/>
            <a:ext cx="1519744" cy="1034106"/>
          </a:xfrm>
          <a:prstGeom prst="rect">
            <a:avLst/>
          </a:prstGeom>
          <a:noFill/>
          <a:ln>
            <a:noFill/>
          </a:ln>
        </p:spPr>
        <p:txBody>
          <a:bodyPr spcFirstLastPara="1" wrap="square" lIns="91425" tIns="45700" rIns="91425"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0077D9"/>
              </a:buClr>
              <a:buSzPts val="8000"/>
              <a:buFont typeface="Montserrat Black"/>
              <a:buNone/>
              <a:tabLst/>
              <a:defRPr/>
            </a:pPr>
            <a:r>
              <a:rPr kumimoji="0" lang="en-US" sz="4800" b="0" i="0" u="none" strike="noStrike" kern="1200" cap="none" spc="0" normalizeH="0" baseline="0" noProof="0" dirty="0">
                <a:ln>
                  <a:noFill/>
                </a:ln>
                <a:solidFill>
                  <a:srgbClr val="0077D9"/>
                </a:solidFill>
                <a:effectLst/>
                <a:uLnTx/>
                <a:uFillTx/>
                <a:latin typeface="Montserrat ExtraBold"/>
                <a:ea typeface="Montserrat ExtraBold"/>
                <a:cs typeface="Montserrat ExtraBold"/>
                <a:sym typeface="Montserrat ExtraBold"/>
              </a:rPr>
              <a:t>213</a:t>
            </a:r>
            <a:endParaRPr kumimoji="0" sz="900" b="0" i="0" u="none" strike="noStrike" kern="1200" cap="none" spc="0" normalizeH="0" baseline="0" noProof="0" dirty="0">
              <a:ln>
                <a:noFill/>
              </a:ln>
              <a:solidFill>
                <a:srgbClr val="000000"/>
              </a:solidFill>
              <a:effectLst/>
              <a:uLnTx/>
              <a:uFillTx/>
              <a:latin typeface="Montserrat ExtraBold"/>
              <a:ea typeface="Montserrat ExtraBold"/>
              <a:cs typeface="Montserrat ExtraBold"/>
              <a:sym typeface="Montserrat ExtraBold"/>
            </a:endParaRPr>
          </a:p>
        </p:txBody>
      </p:sp>
      <p:pic>
        <p:nvPicPr>
          <p:cNvPr id="8" name="Google Shape;93;p2" descr="Icon&#10;&#10;Description automatically generated">
            <a:extLst>
              <a:ext uri="{FF2B5EF4-FFF2-40B4-BE49-F238E27FC236}">
                <a16:creationId xmlns:a16="http://schemas.microsoft.com/office/drawing/2014/main" id="{7753EEA7-E8E6-0635-9BF8-B0627F50B294}"/>
              </a:ext>
            </a:extLst>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745343" y="2760955"/>
            <a:ext cx="1216838" cy="1216838"/>
          </a:xfrm>
          <a:prstGeom prst="rect">
            <a:avLst/>
          </a:prstGeom>
          <a:noFill/>
          <a:ln>
            <a:noFill/>
          </a:ln>
        </p:spPr>
      </p:pic>
      <p:grpSp>
        <p:nvGrpSpPr>
          <p:cNvPr id="13" name="Group 12">
            <a:extLst>
              <a:ext uri="{FF2B5EF4-FFF2-40B4-BE49-F238E27FC236}">
                <a16:creationId xmlns:a16="http://schemas.microsoft.com/office/drawing/2014/main" id="{787EF91D-74DC-0805-51C7-A6CCFC4E41AB}"/>
              </a:ext>
            </a:extLst>
          </p:cNvPr>
          <p:cNvGrpSpPr/>
          <p:nvPr/>
        </p:nvGrpSpPr>
        <p:grpSpPr>
          <a:xfrm>
            <a:off x="168965" y="6387681"/>
            <a:ext cx="1381539" cy="490639"/>
            <a:chOff x="168965" y="6387681"/>
            <a:chExt cx="1381539" cy="490639"/>
          </a:xfrm>
        </p:grpSpPr>
        <p:sp>
          <p:nvSpPr>
            <p:cNvPr id="14" name="Rectangle 13">
              <a:extLst>
                <a:ext uri="{FF2B5EF4-FFF2-40B4-BE49-F238E27FC236}">
                  <a16:creationId xmlns:a16="http://schemas.microsoft.com/office/drawing/2014/main" id="{24D4E505-2F4E-AB75-C463-E04F8883F439}"/>
                </a:ext>
              </a:extLst>
            </p:cNvPr>
            <p:cNvSpPr/>
            <p:nvPr/>
          </p:nvSpPr>
          <p:spPr>
            <a:xfrm>
              <a:off x="168965" y="6387681"/>
              <a:ext cx="1381539" cy="490639"/>
            </a:xfrm>
            <a:prstGeom prst="rect">
              <a:avLst/>
            </a:prstGeom>
            <a:gradFill flip="none" rotWithShape="1">
              <a:gsLst>
                <a:gs pos="0">
                  <a:srgbClr val="052340"/>
                </a:gs>
                <a:gs pos="100000">
                  <a:srgbClr val="0A2B4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black and white logo&#10;&#10;Description automatically generated">
              <a:extLst>
                <a:ext uri="{FF2B5EF4-FFF2-40B4-BE49-F238E27FC236}">
                  <a16:creationId xmlns:a16="http://schemas.microsoft.com/office/drawing/2014/main" id="{6BC6A66D-4242-57FD-95BA-A33ACFB12FA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372" y="6491969"/>
              <a:ext cx="640362" cy="307674"/>
            </a:xfrm>
            <a:prstGeom prst="rect">
              <a:avLst/>
            </a:prstGeom>
          </p:spPr>
        </p:pic>
      </p:grpSp>
    </p:spTree>
    <p:extLst>
      <p:ext uri="{BB962C8B-B14F-4D97-AF65-F5344CB8AC3E}">
        <p14:creationId xmlns:p14="http://schemas.microsoft.com/office/powerpoint/2010/main" val="3931728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693797-41C5-6049-95DF-F89E599D6F6E}"/>
              </a:ext>
            </a:extLst>
          </p:cNvPr>
          <p:cNvSpPr>
            <a:spLocks noGrp="1"/>
          </p:cNvSpPr>
          <p:nvPr>
            <p:ph type="sldNum" sz="quarter" idx="12"/>
          </p:nvPr>
        </p:nvSpPr>
        <p:spPr/>
        <p:txBody>
          <a:bodyPr/>
          <a:lstStyle/>
          <a:p>
            <a:pPr marL="0" marR="0" lvl="0" indent="0" algn="ctr" defTabSz="228600" rtl="0" eaLnBrk="1" fontAlgn="auto" latinLnBrk="0" hangingPunct="1">
              <a:lnSpc>
                <a:spcPct val="100000"/>
              </a:lnSpc>
              <a:spcBef>
                <a:spcPts val="0"/>
              </a:spcBef>
              <a:spcAft>
                <a:spcPts val="0"/>
              </a:spcAft>
              <a:buClrTx/>
              <a:buSzTx/>
              <a:buFontTx/>
              <a:buNone/>
              <a:tabLst/>
              <a:defRPr/>
            </a:pPr>
            <a:fld id="{51507255-6346-4AF4-9B8D-61C7503B20EA}" type="slidenum">
              <a:rPr kumimoji="0" lang="ru-RU" sz="900" b="0" i="0" u="none" strike="noStrike" kern="1200" cap="none" spc="0" normalizeH="0" baseline="0" noProof="0">
                <a:ln>
                  <a:noFill/>
                </a:ln>
                <a:solidFill>
                  <a:srgbClr val="323231"/>
                </a:solidFill>
                <a:effectLst/>
                <a:uLnTx/>
                <a:uFillTx/>
                <a:latin typeface="Calibri" panose="020F0502020204030204"/>
                <a:ea typeface="+mn-ea"/>
                <a:cs typeface="+mn-cs"/>
              </a:rPr>
              <a:pPr marL="0" marR="0" lvl="0" indent="0" algn="ctr" defTabSz="228600" rtl="0" eaLnBrk="1" fontAlgn="auto" latinLnBrk="0" hangingPunct="1">
                <a:lnSpc>
                  <a:spcPct val="100000"/>
                </a:lnSpc>
                <a:spcBef>
                  <a:spcPts val="0"/>
                </a:spcBef>
                <a:spcAft>
                  <a:spcPts val="0"/>
                </a:spcAft>
                <a:buClrTx/>
                <a:buSzTx/>
                <a:buFontTx/>
                <a:buNone/>
                <a:tabLst/>
                <a:defRPr/>
              </a:pPr>
              <a:t>59</a:t>
            </a:fld>
            <a:endParaRPr kumimoji="0" lang="ru-RU" sz="900" b="0" i="0" u="none" strike="noStrike" kern="1200" cap="none" spc="0" normalizeH="0" baseline="0" noProof="0">
              <a:ln>
                <a:noFill/>
              </a:ln>
              <a:solidFill>
                <a:srgbClr val="323231"/>
              </a:solidFill>
              <a:effectLst/>
              <a:uLnTx/>
              <a:uFillTx/>
              <a:latin typeface="Calibri" panose="020F0502020204030204"/>
              <a:ea typeface="+mn-ea"/>
              <a:cs typeface="+mn-cs"/>
            </a:endParaRPr>
          </a:p>
        </p:txBody>
      </p:sp>
      <p:sp>
        <p:nvSpPr>
          <p:cNvPr id="18" name="Footer Placeholder 3">
            <a:extLst>
              <a:ext uri="{FF2B5EF4-FFF2-40B4-BE49-F238E27FC236}">
                <a16:creationId xmlns:a16="http://schemas.microsoft.com/office/drawing/2014/main" id="{72220748-B654-8D56-565F-65B3F5101909}"/>
              </a:ext>
            </a:extLst>
          </p:cNvPr>
          <p:cNvSpPr>
            <a:spLocks noGrp="1"/>
          </p:cNvSpPr>
          <p:nvPr>
            <p:ph type="ftr"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BFBFB">
                    <a:lumMod val="75000"/>
                  </a:srgbClr>
                </a:solidFill>
                <a:effectLst/>
                <a:uLnTx/>
                <a:uFillTx/>
                <a:latin typeface="Montserrat" pitchFamily="2" charset="77"/>
                <a:ea typeface="+mn-ea"/>
                <a:cs typeface="+mn-cs"/>
              </a:rPr>
              <a:t>PlayOn! Sports confidential. Do not distribute.</a:t>
            </a:r>
            <a:endParaRPr kumimoji="0" lang="ru-RU" sz="600" b="0" i="0" u="none" strike="noStrike" kern="1200" cap="none" spc="0" normalizeH="0" baseline="0" noProof="0" dirty="0">
              <a:ln>
                <a:noFill/>
              </a:ln>
              <a:solidFill>
                <a:srgbClr val="FBFBFB">
                  <a:lumMod val="75000"/>
                </a:srgbClr>
              </a:solidFill>
              <a:effectLst/>
              <a:uLnTx/>
              <a:uFillTx/>
              <a:latin typeface="Montserrat Light" pitchFamily="2" charset="77"/>
              <a:ea typeface="+mn-ea"/>
              <a:cs typeface="+mn-cs"/>
            </a:endParaRPr>
          </a:p>
        </p:txBody>
      </p:sp>
      <p:sp>
        <p:nvSpPr>
          <p:cNvPr id="4" name="Title 6">
            <a:extLst>
              <a:ext uri="{FF2B5EF4-FFF2-40B4-BE49-F238E27FC236}">
                <a16:creationId xmlns:a16="http://schemas.microsoft.com/office/drawing/2014/main" id="{B7D8536C-C75D-B6CD-0DE1-C3C66224B23C}"/>
              </a:ext>
            </a:extLst>
          </p:cNvPr>
          <p:cNvSpPr txBox="1">
            <a:spLocks/>
          </p:cNvSpPr>
          <p:nvPr/>
        </p:nvSpPr>
        <p:spPr>
          <a:xfrm>
            <a:off x="553243" y="221351"/>
            <a:ext cx="11085513" cy="6744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5234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52340"/>
                </a:solidFill>
                <a:effectLst/>
                <a:uLnTx/>
                <a:uFillTx/>
                <a:latin typeface="Montserrat" panose="00000500000000000000" pitchFamily="50" charset="0"/>
                <a:ea typeface="+mj-ea"/>
                <a:cs typeface="+mj-cs"/>
              </a:rPr>
              <a:t>Role of Customer Success</a:t>
            </a:r>
          </a:p>
        </p:txBody>
      </p:sp>
      <p:pic>
        <p:nvPicPr>
          <p:cNvPr id="14" name="Picture 13">
            <a:extLst>
              <a:ext uri="{FF2B5EF4-FFF2-40B4-BE49-F238E27FC236}">
                <a16:creationId xmlns:a16="http://schemas.microsoft.com/office/drawing/2014/main" id="{B1104CFA-DDBD-F12A-BF9D-935652256E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62845" y="180530"/>
            <a:ext cx="1784151" cy="674496"/>
          </a:xfrm>
          <a:prstGeom prst="rect">
            <a:avLst/>
          </a:prstGeom>
        </p:spPr>
      </p:pic>
      <p:cxnSp>
        <p:nvCxnSpPr>
          <p:cNvPr id="16" name="Straight Connector 15">
            <a:extLst>
              <a:ext uri="{FF2B5EF4-FFF2-40B4-BE49-F238E27FC236}">
                <a16:creationId xmlns:a16="http://schemas.microsoft.com/office/drawing/2014/main" id="{88159713-78CD-63B8-8057-46BBAE782FD1}"/>
              </a:ext>
            </a:extLst>
          </p:cNvPr>
          <p:cNvCxnSpPr>
            <a:cxnSpLocks/>
          </p:cNvCxnSpPr>
          <p:nvPr/>
        </p:nvCxnSpPr>
        <p:spPr>
          <a:xfrm>
            <a:off x="341831" y="994137"/>
            <a:ext cx="11491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 name="Diagram 4">
            <a:extLst>
              <a:ext uri="{FF2B5EF4-FFF2-40B4-BE49-F238E27FC236}">
                <a16:creationId xmlns:a16="http://schemas.microsoft.com/office/drawing/2014/main" id="{7787FD43-80BA-AF12-FDAC-E78315AEFB47}"/>
              </a:ext>
            </a:extLst>
          </p:cNvPr>
          <p:cNvGraphicFramePr/>
          <p:nvPr/>
        </p:nvGraphicFramePr>
        <p:xfrm>
          <a:off x="917767" y="2912377"/>
          <a:ext cx="10117184" cy="31944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 Placeholder 5">
            <a:extLst>
              <a:ext uri="{FF2B5EF4-FFF2-40B4-BE49-F238E27FC236}">
                <a16:creationId xmlns:a16="http://schemas.microsoft.com/office/drawing/2014/main" id="{1CC35A6B-3BDA-B58A-502B-D3136A7B827F}"/>
              </a:ext>
            </a:extLst>
          </p:cNvPr>
          <p:cNvSpPr txBox="1">
            <a:spLocks/>
          </p:cNvSpPr>
          <p:nvPr/>
        </p:nvSpPr>
        <p:spPr>
          <a:xfrm>
            <a:off x="551657" y="1187197"/>
            <a:ext cx="11085512" cy="646331"/>
          </a:xfrm>
          <a:prstGeom prst="rect">
            <a:avLst/>
          </a:prstGeom>
          <a:noFill/>
        </p:spPr>
        <p:txBody>
          <a:bodyPr wrap="square" rtlCol="0">
            <a:spAutoFit/>
          </a:bodyPr>
          <a:lstStyle>
            <a:defPPr>
              <a:defRPr lang="en-US"/>
            </a:defPPr>
            <a:lvl1pPr marL="0" indent="0" algn="ctr" defTabSz="1828800" rtl="0" eaLnBrk="1" latinLnBrk="0" hangingPunct="1">
              <a:lnSpc>
                <a:spcPct val="90000"/>
              </a:lnSpc>
              <a:spcBef>
                <a:spcPts val="2000"/>
              </a:spcBef>
              <a:buFont typeface="Arial" panose="020B0604020202020204" pitchFamily="34" charset="0"/>
              <a:buNone/>
              <a:tabLst/>
              <a:defRPr sz="4000" b="0" i="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687388"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092200" indent="-4048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446213" indent="-3540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781175"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As we work to deliver a unified platform, we will also provide our schools with a dedicated CSM to manage and grow the relationship across all PlayOn Sports products.</a:t>
            </a:r>
          </a:p>
        </p:txBody>
      </p:sp>
      <p:sp>
        <p:nvSpPr>
          <p:cNvPr id="8" name="TextBox 7">
            <a:extLst>
              <a:ext uri="{FF2B5EF4-FFF2-40B4-BE49-F238E27FC236}">
                <a16:creationId xmlns:a16="http://schemas.microsoft.com/office/drawing/2014/main" id="{CD332B33-91DE-93D0-BE57-ABFA2201330D}"/>
              </a:ext>
            </a:extLst>
          </p:cNvPr>
          <p:cNvSpPr txBox="1"/>
          <p:nvPr/>
        </p:nvSpPr>
        <p:spPr>
          <a:xfrm>
            <a:off x="551657" y="2220126"/>
            <a:ext cx="9857121"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Ross Lawrence is your dedicated CS manager.</a:t>
            </a:r>
            <a:endParaRPr kumimoji="0" lang="en-US" sz="18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12" name="Picture 11">
            <a:extLst>
              <a:ext uri="{FF2B5EF4-FFF2-40B4-BE49-F238E27FC236}">
                <a16:creationId xmlns:a16="http://schemas.microsoft.com/office/drawing/2014/main" id="{5B1C839E-9142-F7FB-14B9-42B77ECF091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683616" y="1477228"/>
            <a:ext cx="1163380" cy="1163380"/>
          </a:xfrm>
          <a:prstGeom prst="rect">
            <a:avLst/>
          </a:prstGeom>
        </p:spPr>
      </p:pic>
      <p:sp>
        <p:nvSpPr>
          <p:cNvPr id="13" name="TextBox 12">
            <a:extLst>
              <a:ext uri="{FF2B5EF4-FFF2-40B4-BE49-F238E27FC236}">
                <a16:creationId xmlns:a16="http://schemas.microsoft.com/office/drawing/2014/main" id="{C6783D26-73A5-F47A-7315-AE310C6E2EB7}"/>
              </a:ext>
            </a:extLst>
          </p:cNvPr>
          <p:cNvSpPr txBox="1"/>
          <p:nvPr/>
        </p:nvSpPr>
        <p:spPr>
          <a:xfrm>
            <a:off x="551657" y="1874252"/>
            <a:ext cx="61957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Customer Success is setup for the relationship with schools.</a:t>
            </a:r>
          </a:p>
        </p:txBody>
      </p:sp>
      <p:grpSp>
        <p:nvGrpSpPr>
          <p:cNvPr id="2" name="Group 1">
            <a:extLst>
              <a:ext uri="{FF2B5EF4-FFF2-40B4-BE49-F238E27FC236}">
                <a16:creationId xmlns:a16="http://schemas.microsoft.com/office/drawing/2014/main" id="{474ACC95-BC79-7E31-07ED-7119A1994DE6}"/>
              </a:ext>
            </a:extLst>
          </p:cNvPr>
          <p:cNvGrpSpPr/>
          <p:nvPr/>
        </p:nvGrpSpPr>
        <p:grpSpPr>
          <a:xfrm>
            <a:off x="168965" y="6387681"/>
            <a:ext cx="1381539" cy="490639"/>
            <a:chOff x="168965" y="6387681"/>
            <a:chExt cx="1381539" cy="490639"/>
          </a:xfrm>
        </p:grpSpPr>
        <p:sp>
          <p:nvSpPr>
            <p:cNvPr id="3" name="Rectangle 2">
              <a:extLst>
                <a:ext uri="{FF2B5EF4-FFF2-40B4-BE49-F238E27FC236}">
                  <a16:creationId xmlns:a16="http://schemas.microsoft.com/office/drawing/2014/main" id="{EFB069CF-F3FB-98F8-A9F3-077BF8290460}"/>
                </a:ext>
              </a:extLst>
            </p:cNvPr>
            <p:cNvSpPr/>
            <p:nvPr/>
          </p:nvSpPr>
          <p:spPr>
            <a:xfrm>
              <a:off x="168965" y="6387681"/>
              <a:ext cx="1381539" cy="490639"/>
            </a:xfrm>
            <a:prstGeom prst="rect">
              <a:avLst/>
            </a:prstGeom>
            <a:gradFill flip="none" rotWithShape="1">
              <a:gsLst>
                <a:gs pos="0">
                  <a:srgbClr val="052340"/>
                </a:gs>
                <a:gs pos="100000">
                  <a:srgbClr val="0A2B4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black and white logo&#10;&#10;Description automatically generated">
              <a:extLst>
                <a:ext uri="{FF2B5EF4-FFF2-40B4-BE49-F238E27FC236}">
                  <a16:creationId xmlns:a16="http://schemas.microsoft.com/office/drawing/2014/main" id="{D1476673-DAB7-3FE4-5C62-A2F965A948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9372" y="6491969"/>
              <a:ext cx="640362" cy="307674"/>
            </a:xfrm>
            <a:prstGeom prst="rect">
              <a:avLst/>
            </a:prstGeom>
          </p:spPr>
        </p:pic>
      </p:grpSp>
    </p:spTree>
    <p:extLst>
      <p:ext uri="{BB962C8B-B14F-4D97-AF65-F5344CB8AC3E}">
        <p14:creationId xmlns:p14="http://schemas.microsoft.com/office/powerpoint/2010/main" val="3373165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*OSAA Contact Information	</a:t>
            </a:r>
          </a:p>
        </p:txBody>
      </p:sp>
      <p:sp>
        <p:nvSpPr>
          <p:cNvPr id="3" name="Content Placeholder 2"/>
          <p:cNvSpPr>
            <a:spLocks noGrp="1"/>
          </p:cNvSpPr>
          <p:nvPr>
            <p:ph idx="1"/>
          </p:nvPr>
        </p:nvSpPr>
        <p:spPr/>
        <p:txBody>
          <a:bodyPr numCol="2">
            <a:noAutofit/>
          </a:bodyPr>
          <a:lstStyle/>
          <a:p>
            <a:pPr marL="46037" indent="0">
              <a:buNone/>
            </a:pPr>
            <a:r>
              <a:rPr lang="en-US" sz="2400" dirty="0"/>
              <a:t>Peter Weber - peterw@osaa.org</a:t>
            </a:r>
          </a:p>
          <a:p>
            <a:pPr marL="46037" indent="0">
              <a:buNone/>
            </a:pPr>
            <a:r>
              <a:rPr lang="en-US" sz="2400" dirty="0"/>
              <a:t>Kyle Stanfield - kyles@osaa.org </a:t>
            </a:r>
          </a:p>
          <a:p>
            <a:pPr marL="46037" indent="0">
              <a:buNone/>
            </a:pPr>
            <a:r>
              <a:rPr lang="en-US" sz="2400" dirty="0"/>
              <a:t>Kris Welch - krisw@osaa.org</a:t>
            </a:r>
          </a:p>
          <a:p>
            <a:pPr marL="46037" indent="0">
              <a:buNone/>
            </a:pPr>
            <a:r>
              <a:rPr lang="en-US" sz="2400" dirty="0"/>
              <a:t>Missy Smith - missys@osaa.org</a:t>
            </a:r>
          </a:p>
          <a:p>
            <a:pPr marL="46037" indent="0">
              <a:buNone/>
            </a:pPr>
            <a:r>
              <a:rPr lang="en-US" sz="2400" dirty="0"/>
              <a:t>Kelly Foster - kellyf@osaa.org</a:t>
            </a:r>
          </a:p>
          <a:p>
            <a:pPr marL="46037" indent="0">
              <a:buNone/>
            </a:pPr>
            <a:r>
              <a:rPr lang="en-US" sz="2400" dirty="0"/>
              <a:t>Monica Maxwell - monicam@osaa.org</a:t>
            </a:r>
          </a:p>
          <a:p>
            <a:pPr marL="46037" indent="0">
              <a:buNone/>
            </a:pPr>
            <a:r>
              <a:rPr lang="en-US" sz="2400" dirty="0"/>
              <a:t>Steve Walker - stevew@osaa.org </a:t>
            </a:r>
          </a:p>
          <a:p>
            <a:pPr marL="46037" indent="0">
              <a:buNone/>
            </a:pPr>
            <a:r>
              <a:rPr lang="en-US" sz="2400" dirty="0"/>
              <a:t>Chris Burkhardt- chrisb@osaa.org</a:t>
            </a:r>
          </a:p>
          <a:p>
            <a:pPr marL="46037" indent="0">
              <a:buNone/>
            </a:pPr>
            <a:endParaRPr lang="en-US" sz="2400" b="1" dirty="0"/>
          </a:p>
          <a:p>
            <a:pPr marL="46037" indent="0">
              <a:buNone/>
            </a:pPr>
            <a:endParaRPr lang="en-US" sz="2400" dirty="0"/>
          </a:p>
          <a:p>
            <a:pPr marL="46037" indent="0">
              <a:buNone/>
            </a:pPr>
            <a:endParaRPr lang="en-US" sz="2400" dirty="0"/>
          </a:p>
          <a:p>
            <a:pPr marL="46037" indent="0">
              <a:buNone/>
            </a:pPr>
            <a:r>
              <a:rPr lang="en-US" sz="2400" dirty="0"/>
              <a:t>Candy Posey - candyp@osaa.org</a:t>
            </a:r>
          </a:p>
          <a:p>
            <a:pPr marL="46037" indent="0">
              <a:buNone/>
            </a:pPr>
            <a:r>
              <a:rPr lang="en-US" sz="2400" dirty="0"/>
              <a:t>Randi Davis- randid@osaa.org</a:t>
            </a:r>
          </a:p>
          <a:p>
            <a:pPr marL="46037" indent="0">
              <a:buNone/>
            </a:pPr>
            <a:r>
              <a:rPr lang="en-US" sz="2400" dirty="0"/>
              <a:t>Heidi Lopez - heidil@osaa.org</a:t>
            </a:r>
          </a:p>
          <a:p>
            <a:pPr marL="46037" indent="0">
              <a:buNone/>
            </a:pPr>
            <a:r>
              <a:rPr lang="en-US" sz="2400" dirty="0"/>
              <a:t>Kathi Fetch - kathif@osaa.org</a:t>
            </a:r>
            <a:endParaRPr lang="en-US" sz="2400" b="1" dirty="0"/>
          </a:p>
          <a:p>
            <a:pPr marL="46037" indent="0">
              <a:buNone/>
            </a:pPr>
            <a:r>
              <a:rPr lang="en-US" sz="2400" dirty="0"/>
              <a:t>Gibby Reynolds - gibbyr@osaa.org </a:t>
            </a:r>
          </a:p>
          <a:p>
            <a:pPr marL="46037" indent="0">
              <a:buNone/>
            </a:pPr>
            <a:r>
              <a:rPr lang="en-US" sz="2400" dirty="0"/>
              <a:t>Jack McFarland - jack@osaasp.com</a:t>
            </a:r>
          </a:p>
          <a:p>
            <a:pPr marL="46037" indent="0">
              <a:buNone/>
            </a:pPr>
            <a:r>
              <a:rPr lang="en-US" sz="2400" dirty="0"/>
              <a:t>Connor </a:t>
            </a:r>
            <a:r>
              <a:rPr lang="en-US" sz="2400" dirty="0" err="1"/>
              <a:t>Heintz</a:t>
            </a:r>
            <a:r>
              <a:rPr lang="en-US" sz="2400" dirty="0"/>
              <a:t> - connor@osaasp.com</a:t>
            </a:r>
          </a:p>
        </p:txBody>
      </p:sp>
    </p:spTree>
    <p:extLst>
      <p:ext uri="{BB962C8B-B14F-4D97-AF65-F5344CB8AC3E}">
        <p14:creationId xmlns:p14="http://schemas.microsoft.com/office/powerpoint/2010/main" val="3468241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A693797-41C5-6049-95DF-F89E599D6F6E}"/>
              </a:ext>
            </a:extLst>
          </p:cNvPr>
          <p:cNvSpPr>
            <a:spLocks noGrp="1"/>
          </p:cNvSpPr>
          <p:nvPr>
            <p:ph type="sldNum" sz="quarter" idx="12"/>
          </p:nvPr>
        </p:nvSpPr>
        <p:spPr/>
        <p:txBody>
          <a:bodyPr/>
          <a:lstStyle/>
          <a:p>
            <a:pPr marL="0" marR="0" lvl="0" indent="0" algn="ctr" defTabSz="228600" rtl="0" eaLnBrk="1" fontAlgn="auto" latinLnBrk="0" hangingPunct="1">
              <a:lnSpc>
                <a:spcPct val="100000"/>
              </a:lnSpc>
              <a:spcBef>
                <a:spcPts val="0"/>
              </a:spcBef>
              <a:spcAft>
                <a:spcPts val="0"/>
              </a:spcAft>
              <a:buClrTx/>
              <a:buSzTx/>
              <a:buFontTx/>
              <a:buNone/>
              <a:tabLst/>
              <a:defRPr/>
            </a:pPr>
            <a:fld id="{51507255-6346-4AF4-9B8D-61C7503B20EA}" type="slidenum">
              <a:rPr kumimoji="0" lang="ru-RU" sz="900" b="0" i="0" u="none" strike="noStrike" kern="1200" cap="none" spc="0" normalizeH="0" baseline="0" noProof="0">
                <a:ln>
                  <a:noFill/>
                </a:ln>
                <a:solidFill>
                  <a:srgbClr val="323231"/>
                </a:solidFill>
                <a:effectLst/>
                <a:uLnTx/>
                <a:uFillTx/>
                <a:latin typeface="Calibri" panose="020F0502020204030204"/>
                <a:ea typeface="+mn-ea"/>
                <a:cs typeface="+mn-cs"/>
              </a:rPr>
              <a:pPr marL="0" marR="0" lvl="0" indent="0" algn="ctr" defTabSz="228600" rtl="0" eaLnBrk="1" fontAlgn="auto" latinLnBrk="0" hangingPunct="1">
                <a:lnSpc>
                  <a:spcPct val="100000"/>
                </a:lnSpc>
                <a:spcBef>
                  <a:spcPts val="0"/>
                </a:spcBef>
                <a:spcAft>
                  <a:spcPts val="0"/>
                </a:spcAft>
                <a:buClrTx/>
                <a:buSzTx/>
                <a:buFontTx/>
                <a:buNone/>
                <a:tabLst/>
                <a:defRPr/>
              </a:pPr>
              <a:t>60</a:t>
            </a:fld>
            <a:endParaRPr kumimoji="0" lang="ru-RU" sz="900" b="0" i="0" u="none" strike="noStrike" kern="1200" cap="none" spc="0" normalizeH="0" baseline="0" noProof="0">
              <a:ln>
                <a:noFill/>
              </a:ln>
              <a:solidFill>
                <a:srgbClr val="323231"/>
              </a:solidFill>
              <a:effectLst/>
              <a:uLnTx/>
              <a:uFillTx/>
              <a:latin typeface="Calibri" panose="020F0502020204030204"/>
              <a:ea typeface="+mn-ea"/>
              <a:cs typeface="+mn-cs"/>
            </a:endParaRPr>
          </a:p>
        </p:txBody>
      </p:sp>
      <p:sp>
        <p:nvSpPr>
          <p:cNvPr id="18" name="Footer Placeholder 3">
            <a:extLst>
              <a:ext uri="{FF2B5EF4-FFF2-40B4-BE49-F238E27FC236}">
                <a16:creationId xmlns:a16="http://schemas.microsoft.com/office/drawing/2014/main" id="{72220748-B654-8D56-565F-65B3F5101909}"/>
              </a:ext>
            </a:extLst>
          </p:cNvPr>
          <p:cNvSpPr>
            <a:spLocks noGrp="1"/>
          </p:cNvSpPr>
          <p:nvPr>
            <p:ph type="ftr"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BFBFB">
                    <a:lumMod val="75000"/>
                  </a:srgbClr>
                </a:solidFill>
                <a:effectLst/>
                <a:uLnTx/>
                <a:uFillTx/>
                <a:latin typeface="Montserrat" pitchFamily="2" charset="77"/>
                <a:ea typeface="+mn-ea"/>
                <a:cs typeface="+mn-cs"/>
              </a:rPr>
              <a:t>PlayOn! Sports confidential. Do not distribute.</a:t>
            </a:r>
            <a:endParaRPr kumimoji="0" lang="ru-RU" sz="600" b="0" i="0" u="none" strike="noStrike" kern="1200" cap="none" spc="0" normalizeH="0" baseline="0" noProof="0" dirty="0">
              <a:ln>
                <a:noFill/>
              </a:ln>
              <a:solidFill>
                <a:srgbClr val="FBFBFB">
                  <a:lumMod val="75000"/>
                </a:srgbClr>
              </a:solidFill>
              <a:effectLst/>
              <a:uLnTx/>
              <a:uFillTx/>
              <a:latin typeface="Montserrat Light" pitchFamily="2" charset="77"/>
              <a:ea typeface="+mn-ea"/>
              <a:cs typeface="+mn-cs"/>
            </a:endParaRPr>
          </a:p>
        </p:txBody>
      </p:sp>
      <p:sp>
        <p:nvSpPr>
          <p:cNvPr id="4" name="Title 6">
            <a:extLst>
              <a:ext uri="{FF2B5EF4-FFF2-40B4-BE49-F238E27FC236}">
                <a16:creationId xmlns:a16="http://schemas.microsoft.com/office/drawing/2014/main" id="{B7D8536C-C75D-B6CD-0DE1-C3C66224B23C}"/>
              </a:ext>
            </a:extLst>
          </p:cNvPr>
          <p:cNvSpPr txBox="1">
            <a:spLocks/>
          </p:cNvSpPr>
          <p:nvPr/>
        </p:nvSpPr>
        <p:spPr>
          <a:xfrm>
            <a:off x="553243" y="221351"/>
            <a:ext cx="11085513" cy="6744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5234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52340"/>
                </a:solidFill>
                <a:effectLst/>
                <a:uLnTx/>
                <a:uFillTx/>
                <a:latin typeface="Montserrat" panose="00000500000000000000" pitchFamily="50" charset="0"/>
                <a:ea typeface="+mj-ea"/>
                <a:cs typeface="+mj-cs"/>
              </a:rPr>
              <a:t>Role of Customer Experience (Support)</a:t>
            </a:r>
          </a:p>
        </p:txBody>
      </p:sp>
      <p:sp>
        <p:nvSpPr>
          <p:cNvPr id="2" name="Text Placeholder 7">
            <a:extLst>
              <a:ext uri="{FF2B5EF4-FFF2-40B4-BE49-F238E27FC236}">
                <a16:creationId xmlns:a16="http://schemas.microsoft.com/office/drawing/2014/main" id="{8F3AAE19-B28E-A006-9DF0-28CD8502228B}"/>
              </a:ext>
            </a:extLst>
          </p:cNvPr>
          <p:cNvSpPr txBox="1">
            <a:spLocks/>
          </p:cNvSpPr>
          <p:nvPr/>
        </p:nvSpPr>
        <p:spPr>
          <a:xfrm>
            <a:off x="585591" y="1193498"/>
            <a:ext cx="6481805" cy="553998"/>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Customer Experience (Event Support)</a:t>
            </a:r>
          </a:p>
        </p:txBody>
      </p:sp>
      <p:sp>
        <p:nvSpPr>
          <p:cNvPr id="3" name="TextBox 2">
            <a:extLst>
              <a:ext uri="{FF2B5EF4-FFF2-40B4-BE49-F238E27FC236}">
                <a16:creationId xmlns:a16="http://schemas.microsoft.com/office/drawing/2014/main" id="{05A46A53-1B9F-4EF2-E59C-FD2A05EC97AC}"/>
              </a:ext>
            </a:extLst>
          </p:cNvPr>
          <p:cNvSpPr txBox="1"/>
          <p:nvPr/>
        </p:nvSpPr>
        <p:spPr>
          <a:xfrm>
            <a:off x="778762" y="4755867"/>
            <a:ext cx="4871458"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Go to </a:t>
            </a:r>
            <a:r>
              <a:rPr kumimoji="0" lang="en-US"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help.nfhsnetwork.com</a:t>
            </a:r>
            <a:endParaRPr kumimoji="0" lang="en-US" sz="16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Log in* with your Console credentials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Click the yellow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GET HELP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button and fill out form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*If unsure of login info, click “Forgot Password” and enter your work email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E0264B-EC3F-AB89-79B6-59EC74CFB331}"/>
              </a:ext>
            </a:extLst>
          </p:cNvPr>
          <p:cNvSpPr txBox="1"/>
          <p:nvPr/>
        </p:nvSpPr>
        <p:spPr>
          <a:xfrm>
            <a:off x="585591" y="3814803"/>
            <a:ext cx="5257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Need assistance during a live event? Use Console Mobile</a:t>
            </a:r>
            <a:endPar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10" name="Picture 2" descr="Graphical user interface, diagram, application&#10;&#10;Description automatically generated">
            <a:extLst>
              <a:ext uri="{FF2B5EF4-FFF2-40B4-BE49-F238E27FC236}">
                <a16:creationId xmlns:a16="http://schemas.microsoft.com/office/drawing/2014/main" id="{5915EE60-E904-8A27-080D-859A8DC7354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03714" y="1180383"/>
            <a:ext cx="3024382" cy="33604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5">
            <a:extLst>
              <a:ext uri="{FF2B5EF4-FFF2-40B4-BE49-F238E27FC236}">
                <a16:creationId xmlns:a16="http://schemas.microsoft.com/office/drawing/2014/main" id="{F16A9123-E795-48A9-7500-0710ADB0119B}"/>
              </a:ext>
            </a:extLst>
          </p:cNvPr>
          <p:cNvSpPr txBox="1">
            <a:spLocks/>
          </p:cNvSpPr>
          <p:nvPr/>
        </p:nvSpPr>
        <p:spPr>
          <a:xfrm>
            <a:off x="7845096" y="4710713"/>
            <a:ext cx="3541619" cy="1479139"/>
          </a:xfrm>
          <a:prstGeom prst="rect">
            <a:avLst/>
          </a:prstGeom>
        </p:spPr>
        <p:txBody>
          <a:bodyPr vert="horz" lIns="45720" tIns="22860" rIns="45720" bIns="22860" rtlCol="0">
            <a:normAutofit/>
          </a:bodyPr>
          <a:lstStyle>
            <a:lvl1pPr marL="0" indent="0" algn="ctr" defTabSz="1828800" rtl="0" eaLnBrk="1" latinLnBrk="0" hangingPunct="1">
              <a:lnSpc>
                <a:spcPct val="90000"/>
              </a:lnSpc>
              <a:spcBef>
                <a:spcPts val="2000"/>
              </a:spcBef>
              <a:buFont typeface="Arial" panose="020B0604020202020204" pitchFamily="34" charset="0"/>
              <a:buNone/>
              <a:tabLst/>
              <a:defRPr sz="4000" b="0" i="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687388"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092200" indent="-4048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446213" indent="-3540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781175"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In addition to submitting support tickets, Console Mobile can also be used to: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Monitor Pixellot Systems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Run Test Broadcasts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Change Event Times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Start &amp; Stop Broadcasts</a:t>
            </a:r>
          </a:p>
        </p:txBody>
      </p:sp>
      <p:pic>
        <p:nvPicPr>
          <p:cNvPr id="14" name="Picture 13">
            <a:extLst>
              <a:ext uri="{FF2B5EF4-FFF2-40B4-BE49-F238E27FC236}">
                <a16:creationId xmlns:a16="http://schemas.microsoft.com/office/drawing/2014/main" id="{B1104CFA-DDBD-F12A-BF9D-935652256E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62845" y="180530"/>
            <a:ext cx="1784151" cy="674496"/>
          </a:xfrm>
          <a:prstGeom prst="rect">
            <a:avLst/>
          </a:prstGeom>
        </p:spPr>
      </p:pic>
      <p:cxnSp>
        <p:nvCxnSpPr>
          <p:cNvPr id="16" name="Straight Connector 15">
            <a:extLst>
              <a:ext uri="{FF2B5EF4-FFF2-40B4-BE49-F238E27FC236}">
                <a16:creationId xmlns:a16="http://schemas.microsoft.com/office/drawing/2014/main" id="{88159713-78CD-63B8-8057-46BBAE782FD1}"/>
              </a:ext>
            </a:extLst>
          </p:cNvPr>
          <p:cNvCxnSpPr>
            <a:cxnSpLocks/>
          </p:cNvCxnSpPr>
          <p:nvPr/>
        </p:nvCxnSpPr>
        <p:spPr>
          <a:xfrm>
            <a:off x="341831" y="994137"/>
            <a:ext cx="11491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4E56CC5-9ABE-EE24-E10D-DB1CB032F0CD}"/>
              </a:ext>
            </a:extLst>
          </p:cNvPr>
          <p:cNvSpPr txBox="1"/>
          <p:nvPr/>
        </p:nvSpPr>
        <p:spPr>
          <a:xfrm>
            <a:off x="805285" y="1817882"/>
            <a:ext cx="6262111"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Setup to be responsive and provide quality resolution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What’s new…</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leadership and upskilled staff</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tools allowing us to proactively diagnose and address issues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Improving our paths to providing assistance</a:t>
            </a:r>
          </a:p>
        </p:txBody>
      </p:sp>
      <p:grpSp>
        <p:nvGrpSpPr>
          <p:cNvPr id="5" name="Group 4">
            <a:extLst>
              <a:ext uri="{FF2B5EF4-FFF2-40B4-BE49-F238E27FC236}">
                <a16:creationId xmlns:a16="http://schemas.microsoft.com/office/drawing/2014/main" id="{A6D47DC3-9A3B-2125-48D2-350CCFE9D882}"/>
              </a:ext>
            </a:extLst>
          </p:cNvPr>
          <p:cNvGrpSpPr/>
          <p:nvPr/>
        </p:nvGrpSpPr>
        <p:grpSpPr>
          <a:xfrm>
            <a:off x="168965" y="6387681"/>
            <a:ext cx="1381539" cy="490639"/>
            <a:chOff x="168965" y="6387681"/>
            <a:chExt cx="1381539" cy="490639"/>
          </a:xfrm>
        </p:grpSpPr>
        <p:sp>
          <p:nvSpPr>
            <p:cNvPr id="7" name="Rectangle 6">
              <a:extLst>
                <a:ext uri="{FF2B5EF4-FFF2-40B4-BE49-F238E27FC236}">
                  <a16:creationId xmlns:a16="http://schemas.microsoft.com/office/drawing/2014/main" id="{337E638E-957D-0A41-CCC1-832F66D25233}"/>
                </a:ext>
              </a:extLst>
            </p:cNvPr>
            <p:cNvSpPr/>
            <p:nvPr/>
          </p:nvSpPr>
          <p:spPr>
            <a:xfrm>
              <a:off x="168965" y="6387681"/>
              <a:ext cx="1381539" cy="490639"/>
            </a:xfrm>
            <a:prstGeom prst="rect">
              <a:avLst/>
            </a:prstGeom>
            <a:gradFill flip="none" rotWithShape="1">
              <a:gsLst>
                <a:gs pos="0">
                  <a:srgbClr val="052340"/>
                </a:gs>
                <a:gs pos="100000">
                  <a:srgbClr val="0A2B4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black and white logo&#10;&#10;Description automatically generated">
              <a:extLst>
                <a:ext uri="{FF2B5EF4-FFF2-40B4-BE49-F238E27FC236}">
                  <a16:creationId xmlns:a16="http://schemas.microsoft.com/office/drawing/2014/main" id="{14A2665E-060D-BF40-9697-E4D4F033CF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9372" y="6491969"/>
              <a:ext cx="640362" cy="307674"/>
            </a:xfrm>
            <a:prstGeom prst="rect">
              <a:avLst/>
            </a:prstGeom>
          </p:spPr>
        </p:pic>
      </p:grpSp>
    </p:spTree>
    <p:extLst>
      <p:ext uri="{BB962C8B-B14F-4D97-AF65-F5344CB8AC3E}">
        <p14:creationId xmlns:p14="http://schemas.microsoft.com/office/powerpoint/2010/main" val="1981577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83D3E-419A-9103-AC13-CE715AB08BFA}"/>
              </a:ext>
            </a:extLst>
          </p:cNvPr>
          <p:cNvSpPr>
            <a:spLocks noGrp="1"/>
          </p:cNvSpPr>
          <p:nvPr>
            <p:ph type="title"/>
          </p:nvPr>
        </p:nvSpPr>
        <p:spPr>
          <a:xfrm>
            <a:off x="553244" y="530460"/>
            <a:ext cx="11085513" cy="403536"/>
          </a:xfrm>
        </p:spPr>
        <p:txBody>
          <a:bodyPr>
            <a:noAutofit/>
          </a:bodyPr>
          <a:lstStyle/>
          <a:p>
            <a:r>
              <a:rPr lang="en-US" sz="3200" b="1" dirty="0">
                <a:latin typeface="Montserrat" panose="00000500000000000000" pitchFamily="50" charset="0"/>
              </a:rPr>
              <a:t>Canopy – Pixellot Management Tool</a:t>
            </a:r>
          </a:p>
        </p:txBody>
      </p:sp>
      <p:sp>
        <p:nvSpPr>
          <p:cNvPr id="6" name="Slide Number Placeholder 5">
            <a:extLst>
              <a:ext uri="{FF2B5EF4-FFF2-40B4-BE49-F238E27FC236}">
                <a16:creationId xmlns:a16="http://schemas.microsoft.com/office/drawing/2014/main" id="{2A693797-41C5-6049-95DF-F89E599D6F6E}"/>
              </a:ext>
            </a:extLst>
          </p:cNvPr>
          <p:cNvSpPr>
            <a:spLocks noGrp="1"/>
          </p:cNvSpPr>
          <p:nvPr>
            <p:ph type="sldNum" sz="quarter" idx="12"/>
          </p:nvPr>
        </p:nvSpPr>
        <p:spPr/>
        <p:txBody>
          <a:bodyPr/>
          <a:lstStyle/>
          <a:p>
            <a:pPr marL="0" marR="0" lvl="0" indent="0" algn="ctr" defTabSz="228600" rtl="0" eaLnBrk="1" fontAlgn="auto" latinLnBrk="0" hangingPunct="1">
              <a:lnSpc>
                <a:spcPct val="100000"/>
              </a:lnSpc>
              <a:spcBef>
                <a:spcPts val="0"/>
              </a:spcBef>
              <a:spcAft>
                <a:spcPts val="0"/>
              </a:spcAft>
              <a:buClrTx/>
              <a:buSzTx/>
              <a:buFontTx/>
              <a:buNone/>
              <a:tabLst/>
              <a:defRPr/>
            </a:pPr>
            <a:fld id="{51507255-6346-4AF4-9B8D-61C7503B20EA}" type="slidenum">
              <a:rPr kumimoji="0" lang="ru-RU" sz="900" b="0" i="0" u="none" strike="noStrike" kern="1200" cap="none" spc="0" normalizeH="0" baseline="0" noProof="0">
                <a:ln>
                  <a:noFill/>
                </a:ln>
                <a:solidFill>
                  <a:srgbClr val="323231"/>
                </a:solidFill>
                <a:effectLst/>
                <a:uLnTx/>
                <a:uFillTx/>
                <a:latin typeface="Calibri" panose="020F0502020204030204"/>
                <a:ea typeface="+mn-ea"/>
                <a:cs typeface="+mn-cs"/>
              </a:rPr>
              <a:pPr marL="0" marR="0" lvl="0" indent="0" algn="ctr" defTabSz="228600" rtl="0" eaLnBrk="1" fontAlgn="auto" latinLnBrk="0" hangingPunct="1">
                <a:lnSpc>
                  <a:spcPct val="100000"/>
                </a:lnSpc>
                <a:spcBef>
                  <a:spcPts val="0"/>
                </a:spcBef>
                <a:spcAft>
                  <a:spcPts val="0"/>
                </a:spcAft>
                <a:buClrTx/>
                <a:buSzTx/>
                <a:buFontTx/>
                <a:buNone/>
                <a:tabLst/>
                <a:defRPr/>
              </a:pPr>
              <a:t>61</a:t>
            </a:fld>
            <a:endParaRPr kumimoji="0" lang="ru-RU" sz="900" b="0" i="0" u="none" strike="noStrike" kern="1200" cap="none" spc="0" normalizeH="0" baseline="0" noProof="0">
              <a:ln>
                <a:noFill/>
              </a:ln>
              <a:solidFill>
                <a:srgbClr val="323231"/>
              </a:solidFill>
              <a:effectLst/>
              <a:uLnTx/>
              <a:uFillTx/>
              <a:latin typeface="Calibri" panose="020F0502020204030204"/>
              <a:ea typeface="+mn-ea"/>
              <a:cs typeface="+mn-cs"/>
            </a:endParaRPr>
          </a:p>
        </p:txBody>
      </p:sp>
      <p:sp>
        <p:nvSpPr>
          <p:cNvPr id="18" name="Footer Placeholder 3">
            <a:extLst>
              <a:ext uri="{FF2B5EF4-FFF2-40B4-BE49-F238E27FC236}">
                <a16:creationId xmlns:a16="http://schemas.microsoft.com/office/drawing/2014/main" id="{72220748-B654-8D56-565F-65B3F5101909}"/>
              </a:ext>
            </a:extLst>
          </p:cNvPr>
          <p:cNvSpPr>
            <a:spLocks noGrp="1"/>
          </p:cNvSpPr>
          <p:nvPr>
            <p:ph type="ftr"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BFBFB">
                    <a:lumMod val="75000"/>
                  </a:srgbClr>
                </a:solidFill>
                <a:effectLst/>
                <a:uLnTx/>
                <a:uFillTx/>
                <a:latin typeface="Montserrat" pitchFamily="2" charset="77"/>
                <a:ea typeface="+mn-ea"/>
                <a:cs typeface="+mn-cs"/>
              </a:rPr>
              <a:t>PlayOn! Sports confidential. Do not distribute.</a:t>
            </a:r>
            <a:endParaRPr kumimoji="0" lang="ru-RU" sz="600" b="0" i="0" u="none" strike="noStrike" kern="1200" cap="none" spc="0" normalizeH="0" baseline="0" noProof="0" dirty="0">
              <a:ln>
                <a:noFill/>
              </a:ln>
              <a:solidFill>
                <a:srgbClr val="FBFBFB">
                  <a:lumMod val="75000"/>
                </a:srgbClr>
              </a:solidFill>
              <a:effectLst/>
              <a:uLnTx/>
              <a:uFillTx/>
              <a:latin typeface="Montserrat Light" pitchFamily="2" charset="77"/>
              <a:ea typeface="+mn-ea"/>
              <a:cs typeface="+mn-cs"/>
            </a:endParaRPr>
          </a:p>
        </p:txBody>
      </p:sp>
      <p:grpSp>
        <p:nvGrpSpPr>
          <p:cNvPr id="24" name="Group 23">
            <a:extLst>
              <a:ext uri="{FF2B5EF4-FFF2-40B4-BE49-F238E27FC236}">
                <a16:creationId xmlns:a16="http://schemas.microsoft.com/office/drawing/2014/main" id="{0E237A5C-6ED7-8E1C-76D6-6562B0E28F78}"/>
              </a:ext>
            </a:extLst>
          </p:cNvPr>
          <p:cNvGrpSpPr/>
          <p:nvPr/>
        </p:nvGrpSpPr>
        <p:grpSpPr>
          <a:xfrm>
            <a:off x="383232" y="2305857"/>
            <a:ext cx="4941578" cy="862341"/>
            <a:chOff x="383232" y="1333928"/>
            <a:chExt cx="4941578" cy="862341"/>
          </a:xfrm>
        </p:grpSpPr>
        <p:grpSp>
          <p:nvGrpSpPr>
            <p:cNvPr id="9" name="Google Shape;282;p22">
              <a:extLst>
                <a:ext uri="{FF2B5EF4-FFF2-40B4-BE49-F238E27FC236}">
                  <a16:creationId xmlns:a16="http://schemas.microsoft.com/office/drawing/2014/main" id="{77B7DB29-9B0F-7A16-2FE4-4945D9CC2F00}"/>
                </a:ext>
              </a:extLst>
            </p:cNvPr>
            <p:cNvGrpSpPr/>
            <p:nvPr/>
          </p:nvGrpSpPr>
          <p:grpSpPr>
            <a:xfrm>
              <a:off x="383232" y="1380126"/>
              <a:ext cx="4941578" cy="816143"/>
              <a:chOff x="2402039" y="1575580"/>
              <a:chExt cx="2552874" cy="668236"/>
            </a:xfrm>
          </p:grpSpPr>
          <p:sp>
            <p:nvSpPr>
              <p:cNvPr id="10" name="Google Shape;283;p22">
                <a:extLst>
                  <a:ext uri="{FF2B5EF4-FFF2-40B4-BE49-F238E27FC236}">
                    <a16:creationId xmlns:a16="http://schemas.microsoft.com/office/drawing/2014/main" id="{272FF575-82DE-C1F6-5C2F-EBE5C7A62433}"/>
                  </a:ext>
                </a:extLst>
              </p:cNvPr>
              <p:cNvSpPr txBox="1"/>
              <p:nvPr/>
            </p:nvSpPr>
            <p:spPr>
              <a:xfrm>
                <a:off x="3098054" y="1757961"/>
                <a:ext cx="1856859" cy="48585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rPr>
                  <a:t>Are firewalls impacting connections? Is there IP connectivity? </a:t>
                </a:r>
                <a:endParaRPr kumimoji="0"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endParaRPr>
              </a:p>
            </p:txBody>
          </p:sp>
          <p:sp>
            <p:nvSpPr>
              <p:cNvPr id="11" name="Google Shape;284;p22">
                <a:extLst>
                  <a:ext uri="{FF2B5EF4-FFF2-40B4-BE49-F238E27FC236}">
                    <a16:creationId xmlns:a16="http://schemas.microsoft.com/office/drawing/2014/main" id="{582D2AC8-C439-83C1-381D-EC7EE8FDADEF}"/>
                  </a:ext>
                </a:extLst>
              </p:cNvPr>
              <p:cNvSpPr txBox="1"/>
              <p:nvPr/>
            </p:nvSpPr>
            <p:spPr>
              <a:xfrm>
                <a:off x="2402039" y="1575580"/>
                <a:ext cx="1813800" cy="2394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43BAC1"/>
                    </a:solidFill>
                    <a:effectLst/>
                    <a:uLnTx/>
                    <a:uFillTx/>
                    <a:latin typeface="Montserrat" pitchFamily="2" charset="77"/>
                    <a:ea typeface="Open Sans" panose="020B0606030504020204" pitchFamily="34" charset="0"/>
                    <a:cs typeface="Open Sans" panose="020B0606030504020204" pitchFamily="34" charset="0"/>
                    <a:sym typeface="Fira Sans Extra Condensed Medium"/>
                  </a:rPr>
                  <a:t>Internet Status</a:t>
                </a:r>
                <a:endParaRPr kumimoji="0" sz="2000" b="1" i="0" u="none" strike="noStrike" kern="1200" cap="none" spc="0" normalizeH="0" baseline="0" noProof="0" dirty="0">
                  <a:ln>
                    <a:noFill/>
                  </a:ln>
                  <a:solidFill>
                    <a:srgbClr val="43BAC1"/>
                  </a:solidFill>
                  <a:effectLst/>
                  <a:uLnTx/>
                  <a:uFillTx/>
                  <a:latin typeface="Montserrat" pitchFamily="2" charset="77"/>
                  <a:ea typeface="Open Sans" panose="020B0606030504020204" pitchFamily="34" charset="0"/>
                  <a:cs typeface="Open Sans" panose="020B0606030504020204" pitchFamily="34" charset="0"/>
                  <a:sym typeface="Fira Sans Extra Condensed Medium"/>
                </a:endParaRPr>
              </a:p>
            </p:txBody>
          </p:sp>
        </p:grpSp>
        <p:sp>
          <p:nvSpPr>
            <p:cNvPr id="12" name="Google Shape;278;p22">
              <a:extLst>
                <a:ext uri="{FF2B5EF4-FFF2-40B4-BE49-F238E27FC236}">
                  <a16:creationId xmlns:a16="http://schemas.microsoft.com/office/drawing/2014/main" id="{9D1E41BA-DE3A-7580-AD68-2E04FE539869}"/>
                </a:ext>
              </a:extLst>
            </p:cNvPr>
            <p:cNvSpPr/>
            <p:nvPr/>
          </p:nvSpPr>
          <p:spPr>
            <a:xfrm>
              <a:off x="730551" y="1333928"/>
              <a:ext cx="910439" cy="746345"/>
            </a:xfrm>
            <a:custGeom>
              <a:avLst/>
              <a:gdLst/>
              <a:ahLst/>
              <a:cxnLst/>
              <a:rect l="l" t="t" r="r" b="b"/>
              <a:pathLst>
                <a:path w="18056" h="15624" extrusionOk="0">
                  <a:moveTo>
                    <a:pt x="4530" y="0"/>
                  </a:moveTo>
                  <a:lnTo>
                    <a:pt x="1" y="7812"/>
                  </a:lnTo>
                  <a:lnTo>
                    <a:pt x="4530" y="15624"/>
                  </a:lnTo>
                  <a:lnTo>
                    <a:pt x="13557" y="15624"/>
                  </a:lnTo>
                  <a:lnTo>
                    <a:pt x="18056" y="7812"/>
                  </a:lnTo>
                  <a:lnTo>
                    <a:pt x="13557" y="0"/>
                  </a:lnTo>
                  <a:close/>
                </a:path>
              </a:pathLst>
            </a:custGeom>
            <a:solidFill>
              <a:srgbClr val="43BA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13" name="Graphic 12" descr="Wireless router with solid fill">
              <a:extLst>
                <a:ext uri="{FF2B5EF4-FFF2-40B4-BE49-F238E27FC236}">
                  <a16:creationId xmlns:a16="http://schemas.microsoft.com/office/drawing/2014/main" id="{98FFB184-B4EF-1723-48E3-B1E791CCE45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1524" y="1437349"/>
              <a:ext cx="500743" cy="505076"/>
            </a:xfrm>
            <a:prstGeom prst="rect">
              <a:avLst/>
            </a:prstGeom>
          </p:spPr>
        </p:pic>
      </p:grpSp>
      <p:grpSp>
        <p:nvGrpSpPr>
          <p:cNvPr id="23" name="Group 22">
            <a:extLst>
              <a:ext uri="{FF2B5EF4-FFF2-40B4-BE49-F238E27FC236}">
                <a16:creationId xmlns:a16="http://schemas.microsoft.com/office/drawing/2014/main" id="{92B94731-A1E6-A7AB-B396-92D9610ADF66}"/>
              </a:ext>
            </a:extLst>
          </p:cNvPr>
          <p:cNvGrpSpPr/>
          <p:nvPr/>
        </p:nvGrpSpPr>
        <p:grpSpPr>
          <a:xfrm>
            <a:off x="730551" y="3642136"/>
            <a:ext cx="3928330" cy="816716"/>
            <a:chOff x="739735" y="3020642"/>
            <a:chExt cx="3928330" cy="816716"/>
          </a:xfrm>
        </p:grpSpPr>
        <p:grpSp>
          <p:nvGrpSpPr>
            <p:cNvPr id="2" name="Google Shape;252;p22">
              <a:extLst>
                <a:ext uri="{FF2B5EF4-FFF2-40B4-BE49-F238E27FC236}">
                  <a16:creationId xmlns:a16="http://schemas.microsoft.com/office/drawing/2014/main" id="{C6CF74E5-CAE5-BF3E-0AEC-4D9C773C417D}"/>
                </a:ext>
              </a:extLst>
            </p:cNvPr>
            <p:cNvGrpSpPr/>
            <p:nvPr/>
          </p:nvGrpSpPr>
          <p:grpSpPr>
            <a:xfrm>
              <a:off x="1650174" y="3020642"/>
              <a:ext cx="3017891" cy="816716"/>
              <a:chOff x="-4893850" y="4662034"/>
              <a:chExt cx="1847461" cy="668707"/>
            </a:xfrm>
          </p:grpSpPr>
          <p:sp>
            <p:nvSpPr>
              <p:cNvPr id="3" name="Google Shape;253;p22">
                <a:extLst>
                  <a:ext uri="{FF2B5EF4-FFF2-40B4-BE49-F238E27FC236}">
                    <a16:creationId xmlns:a16="http://schemas.microsoft.com/office/drawing/2014/main" id="{5620AB26-B310-F9FF-9264-94AFB536F871}"/>
                  </a:ext>
                </a:extLst>
              </p:cNvPr>
              <p:cNvSpPr txBox="1"/>
              <p:nvPr/>
            </p:nvSpPr>
            <p:spPr>
              <a:xfrm>
                <a:off x="-4860189" y="4882841"/>
                <a:ext cx="1813800" cy="447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rPr>
                  <a:t>Is the unit on? If the unit is shut off, has it come back on?</a:t>
                </a:r>
                <a:endParaRPr kumimoji="0"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endParaRPr>
              </a:p>
            </p:txBody>
          </p:sp>
          <p:sp>
            <p:nvSpPr>
              <p:cNvPr id="4" name="Google Shape;254;p22">
                <a:extLst>
                  <a:ext uri="{FF2B5EF4-FFF2-40B4-BE49-F238E27FC236}">
                    <a16:creationId xmlns:a16="http://schemas.microsoft.com/office/drawing/2014/main" id="{DA0666E9-99B5-67CA-B6ED-C589FAB5D56D}"/>
                  </a:ext>
                </a:extLst>
              </p:cNvPr>
              <p:cNvSpPr txBox="1"/>
              <p:nvPr/>
            </p:nvSpPr>
            <p:spPr>
              <a:xfrm>
                <a:off x="-4893850" y="4662034"/>
                <a:ext cx="1813800" cy="2394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a:ln>
                      <a:noFill/>
                    </a:ln>
                    <a:solidFill>
                      <a:srgbClr val="70AD47">
                        <a:lumMod val="60000"/>
                        <a:lumOff val="40000"/>
                      </a:srgbClr>
                    </a:solidFill>
                    <a:effectLst/>
                    <a:uLnTx/>
                    <a:uFillTx/>
                    <a:latin typeface="Montserrat" pitchFamily="2" charset="77"/>
                    <a:ea typeface="Open Sans" panose="020B0606030504020204" pitchFamily="34" charset="0"/>
                    <a:cs typeface="Open Sans" panose="020B0606030504020204" pitchFamily="34" charset="0"/>
                    <a:sym typeface="Fira Sans Extra Condensed Medium"/>
                  </a:rPr>
                  <a:t>Power Status</a:t>
                </a:r>
                <a:endParaRPr kumimoji="0" sz="2000" b="1" i="0" u="none" strike="noStrike" kern="1200" cap="none" spc="0" normalizeH="0" baseline="0" noProof="0" dirty="0">
                  <a:ln>
                    <a:noFill/>
                  </a:ln>
                  <a:solidFill>
                    <a:srgbClr val="70AD47">
                      <a:lumMod val="60000"/>
                      <a:lumOff val="40000"/>
                    </a:srgbClr>
                  </a:solidFill>
                  <a:effectLst/>
                  <a:uLnTx/>
                  <a:uFillTx/>
                  <a:latin typeface="Montserrat" pitchFamily="2" charset="77"/>
                  <a:ea typeface="Open Sans" panose="020B0606030504020204" pitchFamily="34" charset="0"/>
                  <a:cs typeface="Open Sans" panose="020B0606030504020204" pitchFamily="34" charset="0"/>
                  <a:sym typeface="Fira Sans Extra Condensed Medium"/>
                </a:endParaRPr>
              </a:p>
            </p:txBody>
          </p:sp>
        </p:grpSp>
        <p:sp>
          <p:nvSpPr>
            <p:cNvPr id="8" name="Google Shape;270;p22">
              <a:extLst>
                <a:ext uri="{FF2B5EF4-FFF2-40B4-BE49-F238E27FC236}">
                  <a16:creationId xmlns:a16="http://schemas.microsoft.com/office/drawing/2014/main" id="{41E543F4-CF27-C921-AEEE-B17ABB22147C}"/>
                </a:ext>
              </a:extLst>
            </p:cNvPr>
            <p:cNvSpPr/>
            <p:nvPr/>
          </p:nvSpPr>
          <p:spPr>
            <a:xfrm>
              <a:off x="739735" y="3068308"/>
              <a:ext cx="910439" cy="746345"/>
            </a:xfrm>
            <a:custGeom>
              <a:avLst/>
              <a:gdLst/>
              <a:ahLst/>
              <a:cxnLst/>
              <a:rect l="l" t="t" r="r" b="b"/>
              <a:pathLst>
                <a:path w="18056" h="15624" extrusionOk="0">
                  <a:moveTo>
                    <a:pt x="4530" y="0"/>
                  </a:moveTo>
                  <a:lnTo>
                    <a:pt x="1" y="7812"/>
                  </a:lnTo>
                  <a:lnTo>
                    <a:pt x="4530" y="15624"/>
                  </a:lnTo>
                  <a:lnTo>
                    <a:pt x="13557" y="15624"/>
                  </a:lnTo>
                  <a:lnTo>
                    <a:pt x="18056" y="7812"/>
                  </a:lnTo>
                  <a:lnTo>
                    <a:pt x="13557" y="0"/>
                  </a:lnTo>
                  <a:close/>
                </a:path>
              </a:pathLst>
            </a:custGeom>
            <a:solidFill>
              <a:srgbClr val="A9D1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3" descr="Power with solid fill">
              <a:extLst>
                <a:ext uri="{FF2B5EF4-FFF2-40B4-BE49-F238E27FC236}">
                  <a16:creationId xmlns:a16="http://schemas.microsoft.com/office/drawing/2014/main" id="{6323F50E-6091-D928-AB82-4605BA3E6155}"/>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9433" y="3199657"/>
              <a:ext cx="451040" cy="451040"/>
            </a:xfrm>
            <a:prstGeom prst="rect">
              <a:avLst/>
            </a:prstGeom>
          </p:spPr>
        </p:pic>
      </p:grpSp>
      <p:grpSp>
        <p:nvGrpSpPr>
          <p:cNvPr id="5" name="Group 4">
            <a:extLst>
              <a:ext uri="{FF2B5EF4-FFF2-40B4-BE49-F238E27FC236}">
                <a16:creationId xmlns:a16="http://schemas.microsoft.com/office/drawing/2014/main" id="{024CAFF3-7C06-A0E7-CE8C-32B8C0F5922F}"/>
              </a:ext>
            </a:extLst>
          </p:cNvPr>
          <p:cNvGrpSpPr/>
          <p:nvPr/>
        </p:nvGrpSpPr>
        <p:grpSpPr>
          <a:xfrm>
            <a:off x="730551" y="5013211"/>
            <a:ext cx="3963420" cy="1021721"/>
            <a:chOff x="772763" y="4627608"/>
            <a:chExt cx="3963420" cy="1021721"/>
          </a:xfrm>
        </p:grpSpPr>
        <p:sp>
          <p:nvSpPr>
            <p:cNvPr id="15" name="Google Shape;274;p22">
              <a:extLst>
                <a:ext uri="{FF2B5EF4-FFF2-40B4-BE49-F238E27FC236}">
                  <a16:creationId xmlns:a16="http://schemas.microsoft.com/office/drawing/2014/main" id="{D688EE60-6AEC-A9D6-8EA9-08492BF602A5}"/>
                </a:ext>
              </a:extLst>
            </p:cNvPr>
            <p:cNvSpPr/>
            <p:nvPr/>
          </p:nvSpPr>
          <p:spPr>
            <a:xfrm>
              <a:off x="772763" y="4627608"/>
              <a:ext cx="928714" cy="746345"/>
            </a:xfrm>
            <a:custGeom>
              <a:avLst/>
              <a:gdLst/>
              <a:ahLst/>
              <a:cxnLst/>
              <a:rect l="l" t="t" r="r" b="b"/>
              <a:pathLst>
                <a:path w="18025" h="15625" extrusionOk="0">
                  <a:moveTo>
                    <a:pt x="4499" y="1"/>
                  </a:moveTo>
                  <a:lnTo>
                    <a:pt x="0" y="7813"/>
                  </a:lnTo>
                  <a:lnTo>
                    <a:pt x="4499" y="15624"/>
                  </a:lnTo>
                  <a:lnTo>
                    <a:pt x="13526" y="15624"/>
                  </a:lnTo>
                  <a:lnTo>
                    <a:pt x="18025" y="7813"/>
                  </a:lnTo>
                  <a:lnTo>
                    <a:pt x="13526" y="1"/>
                  </a:lnTo>
                  <a:close/>
                </a:path>
              </a:pathLst>
            </a:custGeom>
            <a:solidFill>
              <a:srgbClr val="483E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phic 15" descr="Security camera with solid fill">
              <a:extLst>
                <a:ext uri="{FF2B5EF4-FFF2-40B4-BE49-F238E27FC236}">
                  <a16:creationId xmlns:a16="http://schemas.microsoft.com/office/drawing/2014/main" id="{6028AB55-3001-3905-ACA6-06429638905B}"/>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20737" y="4755022"/>
              <a:ext cx="493940" cy="493940"/>
            </a:xfrm>
            <a:prstGeom prst="rect">
              <a:avLst/>
            </a:prstGeom>
          </p:spPr>
        </p:pic>
        <p:sp>
          <p:nvSpPr>
            <p:cNvPr id="17" name="Google Shape;256;p22">
              <a:extLst>
                <a:ext uri="{FF2B5EF4-FFF2-40B4-BE49-F238E27FC236}">
                  <a16:creationId xmlns:a16="http://schemas.microsoft.com/office/drawing/2014/main" id="{E9F24A39-E5FE-E160-8A37-3427AA5EF748}"/>
                </a:ext>
              </a:extLst>
            </p:cNvPr>
            <p:cNvSpPr txBox="1"/>
            <p:nvPr/>
          </p:nvSpPr>
          <p:spPr>
            <a:xfrm>
              <a:off x="1701476" y="5102292"/>
              <a:ext cx="2818731" cy="547037"/>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rPr>
                <a:t>Is the camera online &amp; paired to the VPU.</a:t>
              </a:r>
              <a:endParaRPr kumimoji="0" sz="12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Roboto"/>
              </a:endParaRPr>
            </a:p>
          </p:txBody>
        </p:sp>
        <p:sp>
          <p:nvSpPr>
            <p:cNvPr id="19" name="Google Shape;257;p22">
              <a:extLst>
                <a:ext uri="{FF2B5EF4-FFF2-40B4-BE49-F238E27FC236}">
                  <a16:creationId xmlns:a16="http://schemas.microsoft.com/office/drawing/2014/main" id="{E98D9E54-B6F2-7FB3-DFDF-BB33619C56C2}"/>
                </a:ext>
              </a:extLst>
            </p:cNvPr>
            <p:cNvSpPr txBox="1"/>
            <p:nvPr/>
          </p:nvSpPr>
          <p:spPr>
            <a:xfrm>
              <a:off x="1701477" y="4747699"/>
              <a:ext cx="3034706" cy="29238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483E87"/>
                  </a:solidFill>
                  <a:effectLst/>
                  <a:uLnTx/>
                  <a:uFillTx/>
                  <a:latin typeface="Montserrat" pitchFamily="2" charset="77"/>
                  <a:ea typeface="Open Sans" panose="020B0606030504020204" pitchFamily="34" charset="0"/>
                  <a:cs typeface="Open Sans" panose="020B0606030504020204" pitchFamily="34" charset="0"/>
                  <a:sym typeface="Fira Sans Extra Condensed Medium"/>
                </a:rPr>
                <a:t>Camera Status &amp; Accuracy</a:t>
              </a:r>
              <a:endParaRPr kumimoji="0" sz="2000" b="1" i="0" u="none" strike="noStrike" kern="1200" cap="none" spc="0" normalizeH="0" baseline="0" noProof="0" dirty="0">
                <a:ln>
                  <a:noFill/>
                </a:ln>
                <a:solidFill>
                  <a:srgbClr val="483E87"/>
                </a:solidFill>
                <a:effectLst/>
                <a:uLnTx/>
                <a:uFillTx/>
                <a:latin typeface="Montserrat" pitchFamily="2" charset="77"/>
                <a:ea typeface="Open Sans" panose="020B0606030504020204" pitchFamily="34" charset="0"/>
                <a:cs typeface="Open Sans" panose="020B0606030504020204" pitchFamily="34" charset="0"/>
                <a:sym typeface="Fira Sans Extra Condensed Medium"/>
              </a:endParaRPr>
            </a:p>
          </p:txBody>
        </p:sp>
      </p:grpSp>
      <p:sp>
        <p:nvSpPr>
          <p:cNvPr id="20" name="TextBox 19">
            <a:extLst>
              <a:ext uri="{FF2B5EF4-FFF2-40B4-BE49-F238E27FC236}">
                <a16:creationId xmlns:a16="http://schemas.microsoft.com/office/drawing/2014/main" id="{033FE9F7-C059-EB4D-E18C-9A52BF9CB48C}"/>
              </a:ext>
            </a:extLst>
          </p:cNvPr>
          <p:cNvSpPr txBox="1"/>
          <p:nvPr/>
        </p:nvSpPr>
        <p:spPr>
          <a:xfrm>
            <a:off x="5454744" y="2098395"/>
            <a:ext cx="6169378" cy="132343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a:ea typeface="Open Sans"/>
                <a:cs typeface="Open Sans"/>
                <a:sym typeface="Fira Sans Extra Condensed Medium"/>
              </a:rPr>
              <a:t>Canopy has allowed us to identify Pixellots with internet issues.  Some can be resolved via remote, and others we’ll need to partner with the schools for resolution.  </a:t>
            </a:r>
            <a:r>
              <a:rPr kumimoji="0" lang="en-US" sz="1600" b="1" i="0" u="none" strike="noStrike" kern="1200" cap="none" spc="0" normalizeH="0" baseline="0" noProof="0" dirty="0">
                <a:ln>
                  <a:noFill/>
                </a:ln>
                <a:solidFill>
                  <a:prstClr val="black"/>
                </a:solidFill>
                <a:effectLst/>
                <a:uLnTx/>
                <a:uFillTx/>
                <a:latin typeface="Montserrat"/>
                <a:ea typeface="Open Sans"/>
                <a:cs typeface="Open Sans"/>
                <a:sym typeface="Fira Sans Extra Condensed Medium"/>
              </a:rPr>
              <a:t>Canopy will continue to monitor every unit on a daily basis to keep the fleet healthy.</a:t>
            </a:r>
            <a:endParaRPr kumimoji="0" lang="en-US" sz="1600" b="1" i="0" u="none" strike="noStrike" kern="1200" cap="none" spc="0" normalizeH="0" baseline="0" noProof="0" dirty="0">
              <a:ln>
                <a:noFill/>
              </a:ln>
              <a:solidFill>
                <a:prstClr val="black"/>
              </a:solidFill>
              <a:effectLst/>
              <a:uLnTx/>
              <a:uFillTx/>
              <a:latin typeface="Montserrat"/>
              <a:ea typeface="Open Sans"/>
              <a:cs typeface="Open Sans"/>
            </a:endParaRPr>
          </a:p>
        </p:txBody>
      </p:sp>
      <p:sp>
        <p:nvSpPr>
          <p:cNvPr id="21" name="TextBox 20">
            <a:extLst>
              <a:ext uri="{FF2B5EF4-FFF2-40B4-BE49-F238E27FC236}">
                <a16:creationId xmlns:a16="http://schemas.microsoft.com/office/drawing/2014/main" id="{3C163C63-4D18-0DF4-D943-906D53217398}"/>
              </a:ext>
            </a:extLst>
          </p:cNvPr>
          <p:cNvSpPr txBox="1"/>
          <p:nvPr/>
        </p:nvSpPr>
        <p:spPr>
          <a:xfrm>
            <a:off x="5454744" y="3770586"/>
            <a:ext cx="6351503"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a:ea typeface="Open Sans"/>
                <a:cs typeface="Open Sans"/>
                <a:sym typeface="Fira Sans Extra Condensed Medium"/>
              </a:rPr>
              <a:t>Reboots were a big issue last year. Multiple processes that were creating the reboots unnecessarily have been repaired.</a:t>
            </a:r>
            <a:endParaRPr kumimoji="0" lang="en-US" sz="16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Fira Sans Extra Condensed Medium"/>
            </a:endParaRPr>
          </a:p>
        </p:txBody>
      </p:sp>
      <p:sp>
        <p:nvSpPr>
          <p:cNvPr id="22" name="TextBox 21">
            <a:extLst>
              <a:ext uri="{FF2B5EF4-FFF2-40B4-BE49-F238E27FC236}">
                <a16:creationId xmlns:a16="http://schemas.microsoft.com/office/drawing/2014/main" id="{D5CB9B88-28AA-DD96-3881-7A319FB62C59}"/>
              </a:ext>
            </a:extLst>
          </p:cNvPr>
          <p:cNvSpPr txBox="1"/>
          <p:nvPr/>
        </p:nvSpPr>
        <p:spPr>
          <a:xfrm>
            <a:off x="5483762" y="5140625"/>
            <a:ext cx="61693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Open Sans" panose="020B0606030504020204" pitchFamily="34" charset="0"/>
                <a:cs typeface="Open Sans" panose="020B0606030504020204" pitchFamily="34" charset="0"/>
                <a:sym typeface="Fira Sans Extra Condensed Medium"/>
              </a:rPr>
              <a:t>We are now able to be more proactive and identify Pixellots that have camera issues ahead of time. </a:t>
            </a:r>
          </a:p>
        </p:txBody>
      </p:sp>
      <p:sp>
        <p:nvSpPr>
          <p:cNvPr id="25" name="Text Placeholder 5">
            <a:extLst>
              <a:ext uri="{FF2B5EF4-FFF2-40B4-BE49-F238E27FC236}">
                <a16:creationId xmlns:a16="http://schemas.microsoft.com/office/drawing/2014/main" id="{5DB87CA4-4204-90D7-E033-59E62736B706}"/>
              </a:ext>
            </a:extLst>
          </p:cNvPr>
          <p:cNvSpPr txBox="1">
            <a:spLocks/>
          </p:cNvSpPr>
          <p:nvPr/>
        </p:nvSpPr>
        <p:spPr>
          <a:xfrm>
            <a:off x="551657" y="1187197"/>
            <a:ext cx="11085512" cy="646331"/>
          </a:xfrm>
          <a:prstGeom prst="rect">
            <a:avLst/>
          </a:prstGeom>
          <a:noFill/>
        </p:spPr>
        <p:txBody>
          <a:bodyPr wrap="square" rtlCol="0">
            <a:spAutoFit/>
          </a:bodyPr>
          <a:lstStyle>
            <a:defPPr>
              <a:defRPr lang="en-US"/>
            </a:defPPr>
            <a:lvl1pPr marL="0" indent="0" algn="ctr" defTabSz="1828800" rtl="0" eaLnBrk="1" latinLnBrk="0" hangingPunct="1">
              <a:lnSpc>
                <a:spcPct val="90000"/>
              </a:lnSpc>
              <a:spcBef>
                <a:spcPts val="2000"/>
              </a:spcBef>
              <a:buFont typeface="Arial" panose="020B0604020202020204" pitchFamily="34" charset="0"/>
              <a:buNone/>
              <a:tabLst/>
              <a:defRPr sz="4000" b="0" i="0" kern="12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vl2pPr marL="687388"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2pPr>
            <a:lvl3pPr marL="1092200" indent="-4048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3pPr>
            <a:lvl4pPr marL="1446213" indent="-35401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4pPr>
            <a:lvl5pPr marL="1781175" indent="-334963" algn="l" defTabSz="1828800" rtl="0" eaLnBrk="1" latinLnBrk="0" hangingPunct="1">
              <a:lnSpc>
                <a:spcPct val="90000"/>
              </a:lnSpc>
              <a:spcBef>
                <a:spcPts val="1000"/>
              </a:spcBef>
              <a:buFont typeface="Arial" panose="020B0604020202020204" pitchFamily="34" charset="0"/>
              <a:buChar char="•"/>
              <a:tabLst/>
              <a:defRPr sz="3200" b="0" i="0" kern="120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sym typeface="Open Sans"/>
              </a:rPr>
              <a:t>Canopy is a new fleetwide management tool we are using to monitor Pixellot units. It allows us to be more proactive, rather than reactive.</a:t>
            </a:r>
          </a:p>
        </p:txBody>
      </p:sp>
      <p:grpSp>
        <p:nvGrpSpPr>
          <p:cNvPr id="26" name="Group 25">
            <a:extLst>
              <a:ext uri="{FF2B5EF4-FFF2-40B4-BE49-F238E27FC236}">
                <a16:creationId xmlns:a16="http://schemas.microsoft.com/office/drawing/2014/main" id="{F0C25E97-C4B5-3A18-1FB7-01D945D9FDE0}"/>
              </a:ext>
            </a:extLst>
          </p:cNvPr>
          <p:cNvGrpSpPr/>
          <p:nvPr/>
        </p:nvGrpSpPr>
        <p:grpSpPr>
          <a:xfrm>
            <a:off x="168965" y="6387681"/>
            <a:ext cx="1381539" cy="490639"/>
            <a:chOff x="168965" y="6387681"/>
            <a:chExt cx="1381539" cy="490639"/>
          </a:xfrm>
        </p:grpSpPr>
        <p:sp>
          <p:nvSpPr>
            <p:cNvPr id="27" name="Rectangle 26">
              <a:extLst>
                <a:ext uri="{FF2B5EF4-FFF2-40B4-BE49-F238E27FC236}">
                  <a16:creationId xmlns:a16="http://schemas.microsoft.com/office/drawing/2014/main" id="{CC817853-BE6E-8BF7-6F1E-F2EE574DE19B}"/>
                </a:ext>
              </a:extLst>
            </p:cNvPr>
            <p:cNvSpPr/>
            <p:nvPr/>
          </p:nvSpPr>
          <p:spPr>
            <a:xfrm>
              <a:off x="168965" y="6387681"/>
              <a:ext cx="1381539" cy="490639"/>
            </a:xfrm>
            <a:prstGeom prst="rect">
              <a:avLst/>
            </a:prstGeom>
            <a:gradFill flip="none" rotWithShape="1">
              <a:gsLst>
                <a:gs pos="0">
                  <a:srgbClr val="052340"/>
                </a:gs>
                <a:gs pos="100000">
                  <a:srgbClr val="0A2B4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descr="A black and white logo&#10;&#10;Description automatically generated">
              <a:extLst>
                <a:ext uri="{FF2B5EF4-FFF2-40B4-BE49-F238E27FC236}">
                  <a16:creationId xmlns:a16="http://schemas.microsoft.com/office/drawing/2014/main" id="{A0CD0E67-E134-FC90-A7F5-752BBC1E489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9372" y="6491969"/>
              <a:ext cx="640362" cy="307674"/>
            </a:xfrm>
            <a:prstGeom prst="rect">
              <a:avLst/>
            </a:prstGeom>
          </p:spPr>
        </p:pic>
      </p:grpSp>
    </p:spTree>
    <p:extLst>
      <p:ext uri="{BB962C8B-B14F-4D97-AF65-F5344CB8AC3E}">
        <p14:creationId xmlns:p14="http://schemas.microsoft.com/office/powerpoint/2010/main" val="19514058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383D3E-419A-9103-AC13-CE715AB08BFA}"/>
              </a:ext>
            </a:extLst>
          </p:cNvPr>
          <p:cNvSpPr>
            <a:spLocks noGrp="1"/>
          </p:cNvSpPr>
          <p:nvPr>
            <p:ph type="title"/>
          </p:nvPr>
        </p:nvSpPr>
        <p:spPr>
          <a:xfrm>
            <a:off x="553244" y="299390"/>
            <a:ext cx="11085513" cy="403536"/>
          </a:xfrm>
        </p:spPr>
        <p:txBody>
          <a:bodyPr>
            <a:normAutofit fontScale="90000"/>
          </a:bodyPr>
          <a:lstStyle/>
          <a:p>
            <a:br>
              <a:rPr lang="en-US" dirty="0"/>
            </a:br>
            <a:br>
              <a:rPr lang="en-US" dirty="0"/>
            </a:br>
            <a:br>
              <a:rPr lang="en-US" dirty="0"/>
            </a:br>
            <a:endParaRPr lang="en-US" dirty="0"/>
          </a:p>
        </p:txBody>
      </p:sp>
      <p:sp>
        <p:nvSpPr>
          <p:cNvPr id="6" name="Slide Number Placeholder 5">
            <a:extLst>
              <a:ext uri="{FF2B5EF4-FFF2-40B4-BE49-F238E27FC236}">
                <a16:creationId xmlns:a16="http://schemas.microsoft.com/office/drawing/2014/main" id="{2A693797-41C5-6049-95DF-F89E599D6F6E}"/>
              </a:ext>
            </a:extLst>
          </p:cNvPr>
          <p:cNvSpPr>
            <a:spLocks noGrp="1"/>
          </p:cNvSpPr>
          <p:nvPr>
            <p:ph type="sldNum" sz="quarter" idx="12"/>
          </p:nvPr>
        </p:nvSpPr>
        <p:spPr/>
        <p:txBody>
          <a:bodyPr/>
          <a:lstStyle/>
          <a:p>
            <a:pPr marL="0" marR="0" lvl="0" indent="0" algn="ctr" defTabSz="228600" rtl="0" eaLnBrk="1" fontAlgn="auto" latinLnBrk="0" hangingPunct="1">
              <a:lnSpc>
                <a:spcPct val="100000"/>
              </a:lnSpc>
              <a:spcBef>
                <a:spcPts val="0"/>
              </a:spcBef>
              <a:spcAft>
                <a:spcPts val="0"/>
              </a:spcAft>
              <a:buClrTx/>
              <a:buSzTx/>
              <a:buFontTx/>
              <a:buNone/>
              <a:tabLst/>
              <a:defRPr/>
            </a:pPr>
            <a:fld id="{51507255-6346-4AF4-9B8D-61C7503B20EA}" type="slidenum">
              <a:rPr kumimoji="0" lang="ru-RU" sz="900" b="0" i="0" u="none" strike="noStrike" kern="1200" cap="none" spc="0" normalizeH="0" baseline="0" noProof="0">
                <a:ln>
                  <a:noFill/>
                </a:ln>
                <a:solidFill>
                  <a:srgbClr val="323231"/>
                </a:solidFill>
                <a:effectLst/>
                <a:uLnTx/>
                <a:uFillTx/>
                <a:latin typeface="Calibri" panose="020F0502020204030204"/>
                <a:ea typeface="+mn-ea"/>
                <a:cs typeface="+mn-cs"/>
              </a:rPr>
              <a:pPr marL="0" marR="0" lvl="0" indent="0" algn="ctr" defTabSz="228600" rtl="0" eaLnBrk="1" fontAlgn="auto" latinLnBrk="0" hangingPunct="1">
                <a:lnSpc>
                  <a:spcPct val="100000"/>
                </a:lnSpc>
                <a:spcBef>
                  <a:spcPts val="0"/>
                </a:spcBef>
                <a:spcAft>
                  <a:spcPts val="0"/>
                </a:spcAft>
                <a:buClrTx/>
                <a:buSzTx/>
                <a:buFontTx/>
                <a:buNone/>
                <a:tabLst/>
                <a:defRPr/>
              </a:pPr>
              <a:t>62</a:t>
            </a:fld>
            <a:endParaRPr kumimoji="0" lang="ru-RU" sz="900" b="0" i="0" u="none" strike="noStrike" kern="1200" cap="none" spc="0" normalizeH="0" baseline="0" noProof="0">
              <a:ln>
                <a:noFill/>
              </a:ln>
              <a:solidFill>
                <a:srgbClr val="323231"/>
              </a:solidFill>
              <a:effectLst/>
              <a:uLnTx/>
              <a:uFillTx/>
              <a:latin typeface="Calibri" panose="020F0502020204030204"/>
              <a:ea typeface="+mn-ea"/>
              <a:cs typeface="+mn-cs"/>
            </a:endParaRPr>
          </a:p>
        </p:txBody>
      </p:sp>
      <p:sp>
        <p:nvSpPr>
          <p:cNvPr id="18" name="Footer Placeholder 3">
            <a:extLst>
              <a:ext uri="{FF2B5EF4-FFF2-40B4-BE49-F238E27FC236}">
                <a16:creationId xmlns:a16="http://schemas.microsoft.com/office/drawing/2014/main" id="{72220748-B654-8D56-565F-65B3F5101909}"/>
              </a:ext>
            </a:extLst>
          </p:cNvPr>
          <p:cNvSpPr>
            <a:spLocks noGrp="1"/>
          </p:cNvSpPr>
          <p:nvPr>
            <p:ph type="ftr" sz="quarter" idx="11"/>
          </p:nvPr>
        </p:nvSpPr>
        <p:spPr/>
        <p:txBody>
          <a:bodyPr/>
          <a:lstStyle/>
          <a:p>
            <a:pPr marL="0" marR="0" lvl="0" indent="0" algn="r" defTabSz="2286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BFBFB">
                    <a:lumMod val="75000"/>
                  </a:srgbClr>
                </a:solidFill>
                <a:effectLst/>
                <a:uLnTx/>
                <a:uFillTx/>
                <a:latin typeface="Montserrat" pitchFamily="2" charset="77"/>
                <a:ea typeface="+mn-ea"/>
                <a:cs typeface="+mn-cs"/>
              </a:rPr>
              <a:t>PlayOn! Sports confidential. Do not distribute.</a:t>
            </a:r>
            <a:endParaRPr kumimoji="0" lang="ru-RU" sz="600" b="0" i="0" u="none" strike="noStrike" kern="1200" cap="none" spc="0" normalizeH="0" baseline="0" noProof="0" dirty="0">
              <a:ln>
                <a:noFill/>
              </a:ln>
              <a:solidFill>
                <a:srgbClr val="FBFBFB">
                  <a:lumMod val="75000"/>
                </a:srgbClr>
              </a:solidFill>
              <a:effectLst/>
              <a:uLnTx/>
              <a:uFillTx/>
              <a:latin typeface="Montserrat Light" pitchFamily="2" charset="77"/>
              <a:ea typeface="+mn-ea"/>
              <a:cs typeface="+mn-cs"/>
            </a:endParaRPr>
          </a:p>
        </p:txBody>
      </p:sp>
      <p:sp>
        <p:nvSpPr>
          <p:cNvPr id="4" name="Title 1">
            <a:extLst>
              <a:ext uri="{FF2B5EF4-FFF2-40B4-BE49-F238E27FC236}">
                <a16:creationId xmlns:a16="http://schemas.microsoft.com/office/drawing/2014/main" id="{DFAC823F-5062-560C-6238-EBCCA148AAFC}"/>
              </a:ext>
            </a:extLst>
          </p:cNvPr>
          <p:cNvSpPr txBox="1">
            <a:spLocks/>
          </p:cNvSpPr>
          <p:nvPr/>
        </p:nvSpPr>
        <p:spPr>
          <a:xfrm>
            <a:off x="551657" y="621807"/>
            <a:ext cx="11085513" cy="557223"/>
          </a:xfrm>
          <a:prstGeom prst="rect">
            <a:avLst/>
          </a:prstGeom>
        </p:spPr>
        <p:txBody>
          <a:bodyPr vert="horz" lIns="45720" tIns="22860" rIns="45720" bIns="22860" rtlCol="0" anchor="b">
            <a:normAutofit fontScale="97500" lnSpcReduction="10000"/>
          </a:bodyPr>
          <a:lstStyle>
            <a:lvl1pPr algn="l" defTabSz="1828800" rtl="0" eaLnBrk="1" latinLnBrk="0" hangingPunct="1">
              <a:lnSpc>
                <a:spcPct val="90000"/>
              </a:lnSpc>
              <a:spcBef>
                <a:spcPct val="0"/>
              </a:spcBef>
              <a:buNone/>
              <a:defRPr sz="6000" b="1" i="0" kern="1200">
                <a:solidFill>
                  <a:srgbClr val="052340"/>
                </a:solidFill>
                <a:latin typeface="Montserrat" pitchFamily="2" charset="77"/>
                <a:ea typeface="Tahoma" panose="020B0604030504040204" pitchFamily="34" charset="0"/>
                <a:cs typeface="Tahoma" panose="020B0604030504040204" pitchFamily="34" charset="0"/>
              </a:defRPr>
            </a:lvl1pPr>
          </a:lstStyle>
          <a:p>
            <a:pPr marL="0" marR="0" lvl="0" indent="0" algn="l" defTabSz="18288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052340"/>
                </a:solidFill>
                <a:effectLst/>
                <a:uLnTx/>
                <a:uFillTx/>
                <a:latin typeface="Montserrat" pitchFamily="2" charset="77"/>
                <a:ea typeface="Tahoma" panose="020B0604030504040204" pitchFamily="34" charset="0"/>
                <a:cs typeface="Tahoma" panose="020B0604030504040204" pitchFamily="34" charset="0"/>
              </a:rPr>
              <a:t>Contact Us</a:t>
            </a:r>
            <a:endParaRPr kumimoji="0" lang="en-US" sz="2800" b="1" i="0" u="none" strike="noStrike" kern="1200" cap="none" spc="0" normalizeH="0" baseline="0" noProof="0" dirty="0">
              <a:ln>
                <a:noFill/>
              </a:ln>
              <a:solidFill>
                <a:srgbClr val="052340"/>
              </a:solidFill>
              <a:effectLst/>
              <a:uLnTx/>
              <a:uFillTx/>
              <a:latin typeface="Montserrat" pitchFamily="2" charset="77"/>
              <a:ea typeface="Tahoma" panose="020B0604030504040204" pitchFamily="34" charset="0"/>
              <a:cs typeface="Tahoma" panose="020B0604030504040204" pitchFamily="34" charset="0"/>
            </a:endParaRPr>
          </a:p>
        </p:txBody>
      </p:sp>
      <p:sp>
        <p:nvSpPr>
          <p:cNvPr id="2" name="Title 2">
            <a:extLst>
              <a:ext uri="{FF2B5EF4-FFF2-40B4-BE49-F238E27FC236}">
                <a16:creationId xmlns:a16="http://schemas.microsoft.com/office/drawing/2014/main" id="{1FBE5D4F-7C32-9318-E8EC-3107DD83EEA9}"/>
              </a:ext>
            </a:extLst>
          </p:cNvPr>
          <p:cNvSpPr txBox="1">
            <a:spLocks/>
          </p:cNvSpPr>
          <p:nvPr/>
        </p:nvSpPr>
        <p:spPr>
          <a:xfrm>
            <a:off x="6679371" y="5122936"/>
            <a:ext cx="4957799" cy="6036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5234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Light" panose="020F0302020204030204"/>
                <a:ea typeface="+mj-ea"/>
                <a:cs typeface="+mj-cs"/>
              </a:rPr>
              <a:t>Schedule a Meeting with Rebecca</a:t>
            </a:r>
          </a:p>
        </p:txBody>
      </p:sp>
      <p:sp>
        <p:nvSpPr>
          <p:cNvPr id="5" name="TextBox 4">
            <a:extLst>
              <a:ext uri="{FF2B5EF4-FFF2-40B4-BE49-F238E27FC236}">
                <a16:creationId xmlns:a16="http://schemas.microsoft.com/office/drawing/2014/main" id="{FBAFC212-3694-09FF-A1DC-F5F658C434D2}"/>
              </a:ext>
            </a:extLst>
          </p:cNvPr>
          <p:cNvSpPr txBox="1"/>
          <p:nvPr/>
        </p:nvSpPr>
        <p:spPr>
          <a:xfrm>
            <a:off x="551658" y="2334814"/>
            <a:ext cx="594853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ontserrat" panose="00000500000000000000" pitchFamily="2" charset="0"/>
                <a:ea typeface="Tahoma" panose="020B0604030504040204" pitchFamily="34" charset="0"/>
                <a:cs typeface="Tahoma" panose="020B0604030504040204" pitchFamily="34" charset="0"/>
              </a:rPr>
              <a:t>Regional Sales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anose="00000500000000000000" pitchFamily="2" charset="0"/>
                <a:ea typeface="Tahoma" panose="020B0604030504040204" pitchFamily="34" charset="0"/>
                <a:cs typeface="Tahoma" panose="020B0604030504040204" pitchFamily="34" charset="0"/>
              </a:rPr>
              <a:t>Rebecca Stewart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anose="00000500000000000000" pitchFamily="2" charset="0"/>
                <a:ea typeface="Tahoma" panose="020B0604030504040204" pitchFamily="34" charset="0"/>
                <a:cs typeface="Tahoma" panose="020B0604030504040204" pitchFamily="34" charset="0"/>
              </a:rPr>
              <a:t>Rebecca.stewart@playonsports.com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ontserrat" panose="00000500000000000000" pitchFamily="2" charset="0"/>
                <a:ea typeface="Tahoma" panose="020B0604030504040204" pitchFamily="34" charset="0"/>
                <a:cs typeface="Tahoma" panose="020B0604030504040204" pitchFamily="34" charset="0"/>
              </a:rPr>
              <a:t>(404) 216-2276</a:t>
            </a:r>
          </a:p>
        </p:txBody>
      </p:sp>
      <p:grpSp>
        <p:nvGrpSpPr>
          <p:cNvPr id="3" name="Group 2">
            <a:extLst>
              <a:ext uri="{FF2B5EF4-FFF2-40B4-BE49-F238E27FC236}">
                <a16:creationId xmlns:a16="http://schemas.microsoft.com/office/drawing/2014/main" id="{5E3B5509-04C8-45EB-2C57-4C4137D6EEE5}"/>
              </a:ext>
            </a:extLst>
          </p:cNvPr>
          <p:cNvGrpSpPr/>
          <p:nvPr/>
        </p:nvGrpSpPr>
        <p:grpSpPr>
          <a:xfrm>
            <a:off x="168965" y="6387681"/>
            <a:ext cx="1381539" cy="490639"/>
            <a:chOff x="168965" y="6387681"/>
            <a:chExt cx="1381539" cy="490639"/>
          </a:xfrm>
        </p:grpSpPr>
        <p:sp>
          <p:nvSpPr>
            <p:cNvPr id="9" name="Rectangle 8">
              <a:extLst>
                <a:ext uri="{FF2B5EF4-FFF2-40B4-BE49-F238E27FC236}">
                  <a16:creationId xmlns:a16="http://schemas.microsoft.com/office/drawing/2014/main" id="{2046CFFE-E631-3EC5-DA29-B50A6BADCE50}"/>
                </a:ext>
              </a:extLst>
            </p:cNvPr>
            <p:cNvSpPr/>
            <p:nvPr/>
          </p:nvSpPr>
          <p:spPr>
            <a:xfrm>
              <a:off x="168965" y="6387681"/>
              <a:ext cx="1381539" cy="490639"/>
            </a:xfrm>
            <a:prstGeom prst="rect">
              <a:avLst/>
            </a:prstGeom>
            <a:gradFill flip="none" rotWithShape="1">
              <a:gsLst>
                <a:gs pos="0">
                  <a:srgbClr val="052340"/>
                </a:gs>
                <a:gs pos="100000">
                  <a:srgbClr val="0A2B4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black and white logo&#10;&#10;Description automatically generated">
              <a:extLst>
                <a:ext uri="{FF2B5EF4-FFF2-40B4-BE49-F238E27FC236}">
                  <a16:creationId xmlns:a16="http://schemas.microsoft.com/office/drawing/2014/main" id="{450A2655-5AFF-BF37-06AA-D8A66B4DE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372" y="6491969"/>
              <a:ext cx="640362" cy="307674"/>
            </a:xfrm>
            <a:prstGeom prst="rect">
              <a:avLst/>
            </a:prstGeom>
          </p:spPr>
        </p:pic>
      </p:grpSp>
      <p:pic>
        <p:nvPicPr>
          <p:cNvPr id="12" name="Picture 11" descr="A qr code with black dots&#10;&#10;Description automatically generated">
            <a:extLst>
              <a:ext uri="{FF2B5EF4-FFF2-40B4-BE49-F238E27FC236}">
                <a16:creationId xmlns:a16="http://schemas.microsoft.com/office/drawing/2014/main" id="{291CF215-9F13-7A34-1183-7D2BC8A9AA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15145" y="621807"/>
            <a:ext cx="4286250" cy="4286250"/>
          </a:xfrm>
          <a:prstGeom prst="rect">
            <a:avLst/>
          </a:prstGeom>
        </p:spPr>
      </p:pic>
    </p:spTree>
    <p:extLst>
      <p:ext uri="{BB962C8B-B14F-4D97-AF65-F5344CB8AC3E}">
        <p14:creationId xmlns:p14="http://schemas.microsoft.com/office/powerpoint/2010/main" val="26265659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7B0A-3582-8CCA-049E-CFF6DEDEFDFD}"/>
              </a:ext>
            </a:extLst>
          </p:cNvPr>
          <p:cNvSpPr>
            <a:spLocks noGrp="1"/>
          </p:cNvSpPr>
          <p:nvPr>
            <p:ph type="ctrTitle"/>
          </p:nvPr>
        </p:nvSpPr>
        <p:spPr/>
        <p:txBody>
          <a:bodyPr/>
          <a:lstStyle/>
          <a:p>
            <a:r>
              <a:rPr lang="en-US" dirty="0"/>
              <a:t>OSAA website</a:t>
            </a:r>
          </a:p>
        </p:txBody>
      </p:sp>
      <p:sp>
        <p:nvSpPr>
          <p:cNvPr id="4" name="Subtitle 3">
            <a:extLst>
              <a:ext uri="{FF2B5EF4-FFF2-40B4-BE49-F238E27FC236}">
                <a16:creationId xmlns:a16="http://schemas.microsoft.com/office/drawing/2014/main" id="{E6AACDF4-7859-F167-0F66-A012BC9458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12640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7499-BA7D-6EB1-E825-2EF415BEC399}"/>
              </a:ext>
            </a:extLst>
          </p:cNvPr>
          <p:cNvSpPr>
            <a:spLocks noGrp="1"/>
          </p:cNvSpPr>
          <p:nvPr>
            <p:ph type="ctrTitle"/>
          </p:nvPr>
        </p:nvSpPr>
        <p:spPr/>
        <p:txBody>
          <a:bodyPr/>
          <a:lstStyle/>
          <a:p>
            <a:r>
              <a:rPr lang="en-US" dirty="0"/>
              <a:t>Affiliated associations</a:t>
            </a:r>
          </a:p>
        </p:txBody>
      </p:sp>
      <p:sp>
        <p:nvSpPr>
          <p:cNvPr id="4" name="Subtitle 3">
            <a:extLst>
              <a:ext uri="{FF2B5EF4-FFF2-40B4-BE49-F238E27FC236}">
                <a16:creationId xmlns:a16="http://schemas.microsoft.com/office/drawing/2014/main" id="{79FC57C4-82AF-904C-8A01-EBA964F167B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3298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Oregon Athletic Coaches Association</a:t>
            </a:r>
          </a:p>
        </p:txBody>
      </p:sp>
      <p:sp>
        <p:nvSpPr>
          <p:cNvPr id="3" name="Text Box 6"/>
          <p:cNvSpPr txBox="1">
            <a:spLocks noChangeArrowheads="1"/>
          </p:cNvSpPr>
          <p:nvPr/>
        </p:nvSpPr>
        <p:spPr bwMode="auto">
          <a:xfrm>
            <a:off x="2705100" y="5955737"/>
            <a:ext cx="6781800" cy="523220"/>
          </a:xfrm>
          <a:prstGeom prst="rect">
            <a:avLst/>
          </a:prstGeom>
          <a:noFill/>
          <a:ln w="9525">
            <a:noFill/>
            <a:miter lim="800000"/>
            <a:headEnd/>
            <a:tailEnd/>
          </a:ln>
        </p:spPr>
        <p:txBody>
          <a:bodyPr>
            <a:spAutoFit/>
          </a:bodyPr>
          <a:lstStyle/>
          <a:p>
            <a:pPr algn="ctr" eaLnBrk="1" hangingPunct="1">
              <a:spcBef>
                <a:spcPct val="50000"/>
              </a:spcBef>
              <a:buClr>
                <a:srgbClr val="FF0000"/>
              </a:buClr>
            </a:pPr>
            <a:r>
              <a:rPr lang="en-US" sz="2800" b="1" i="1" dirty="0">
                <a:latin typeface="Calibri" panose="020F0502020204030204" pitchFamily="34" charset="0"/>
              </a:rPr>
              <a:t>Serving Oregon Coaches since 1935!</a:t>
            </a:r>
          </a:p>
        </p:txBody>
      </p:sp>
      <p:sp>
        <p:nvSpPr>
          <p:cNvPr id="6" name="Text Box 5"/>
          <p:cNvSpPr txBox="1">
            <a:spLocks noChangeArrowheads="1"/>
          </p:cNvSpPr>
          <p:nvPr/>
        </p:nvSpPr>
        <p:spPr bwMode="auto">
          <a:xfrm>
            <a:off x="2667220" y="1865356"/>
            <a:ext cx="6857557" cy="2308324"/>
          </a:xfrm>
          <a:prstGeom prst="rect">
            <a:avLst/>
          </a:prstGeom>
          <a:noFill/>
          <a:ln w="9525">
            <a:noFill/>
            <a:miter lim="800000"/>
            <a:headEnd/>
            <a:tailEnd/>
          </a:ln>
        </p:spPr>
        <p:txBody>
          <a:bodyPr wrap="square" numCol="2">
            <a:spAutoFit/>
          </a:bodyPr>
          <a:lstStyle/>
          <a:p>
            <a:pPr algn="just" eaLnBrk="1" hangingPunct="1">
              <a:spcBef>
                <a:spcPts val="0"/>
              </a:spcBef>
            </a:pPr>
            <a:r>
              <a:rPr lang="en-US" sz="2400" b="1" dirty="0">
                <a:latin typeface="Calibri" panose="020F0502020204030204" pitchFamily="34" charset="0"/>
              </a:rPr>
              <a:t>Executive Director:</a:t>
            </a:r>
          </a:p>
          <a:p>
            <a:pPr algn="just" eaLnBrk="1" hangingPunct="1">
              <a:spcBef>
                <a:spcPts val="0"/>
              </a:spcBef>
            </a:pPr>
            <a:r>
              <a:rPr lang="en-US" sz="2400" b="1" dirty="0">
                <a:latin typeface="Calibri" panose="020F0502020204030204" pitchFamily="34" charset="0"/>
              </a:rPr>
              <a:t>Associate Director:</a:t>
            </a:r>
          </a:p>
          <a:p>
            <a:pPr algn="just" eaLnBrk="1" hangingPunct="1">
              <a:spcBef>
                <a:spcPts val="0"/>
              </a:spcBef>
            </a:pPr>
            <a:r>
              <a:rPr lang="en-US" sz="2400" b="1" dirty="0">
                <a:latin typeface="Calibri" panose="020F0502020204030204" pitchFamily="34" charset="0"/>
              </a:rPr>
              <a:t>Office Manager:</a:t>
            </a:r>
          </a:p>
          <a:p>
            <a:pPr algn="just" eaLnBrk="1" hangingPunct="1">
              <a:spcBef>
                <a:spcPts val="0"/>
              </a:spcBef>
            </a:pPr>
            <a:r>
              <a:rPr lang="en-US" sz="2400" b="1" dirty="0">
                <a:latin typeface="Calibri" panose="020F0502020204030204" pitchFamily="34" charset="0"/>
              </a:rPr>
              <a:t>Phone:</a:t>
            </a:r>
          </a:p>
          <a:p>
            <a:pPr algn="just" eaLnBrk="1" hangingPunct="1">
              <a:spcBef>
                <a:spcPts val="0"/>
              </a:spcBef>
            </a:pPr>
            <a:r>
              <a:rPr lang="en-US" sz="2400" b="1" dirty="0">
                <a:latin typeface="Calibri" panose="020F0502020204030204" pitchFamily="34" charset="0"/>
              </a:rPr>
              <a:t>Email:</a:t>
            </a:r>
          </a:p>
          <a:p>
            <a:pPr algn="r" eaLnBrk="1" hangingPunct="1">
              <a:spcBef>
                <a:spcPts val="0"/>
              </a:spcBef>
            </a:pPr>
            <a:endParaRPr lang="en-US" sz="2400" b="1" dirty="0">
              <a:latin typeface="Calibri" panose="020F0502020204030204" pitchFamily="34" charset="0"/>
            </a:endParaRPr>
          </a:p>
          <a:p>
            <a:pPr algn="r" eaLnBrk="1" hangingPunct="1">
              <a:spcBef>
                <a:spcPts val="0"/>
              </a:spcBef>
            </a:pPr>
            <a:r>
              <a:rPr lang="en-US" sz="2400" b="1" dirty="0">
                <a:latin typeface="Calibri" panose="020F0502020204030204" pitchFamily="34" charset="0"/>
              </a:rPr>
              <a:t>Rob Younger</a:t>
            </a:r>
          </a:p>
          <a:p>
            <a:pPr algn="r" eaLnBrk="1" hangingPunct="1">
              <a:spcBef>
                <a:spcPts val="0"/>
              </a:spcBef>
            </a:pPr>
            <a:r>
              <a:rPr lang="en-US" sz="2400" b="1" dirty="0">
                <a:latin typeface="Calibri" panose="020F0502020204030204" pitchFamily="34" charset="0"/>
              </a:rPr>
              <a:t>Chris Knudsen</a:t>
            </a:r>
          </a:p>
          <a:p>
            <a:pPr algn="r" eaLnBrk="1" hangingPunct="1">
              <a:spcBef>
                <a:spcPts val="0"/>
              </a:spcBef>
            </a:pPr>
            <a:r>
              <a:rPr lang="en-US" sz="2400" b="1" dirty="0">
                <a:latin typeface="Calibri" panose="020F0502020204030204" pitchFamily="34" charset="0"/>
              </a:rPr>
              <a:t>Laura Erickson</a:t>
            </a:r>
          </a:p>
          <a:p>
            <a:pPr algn="r" eaLnBrk="1" hangingPunct="1">
              <a:spcBef>
                <a:spcPts val="0"/>
              </a:spcBef>
            </a:pPr>
            <a:r>
              <a:rPr lang="en-US" sz="2400" b="1" dirty="0">
                <a:latin typeface="Calibri" panose="020F0502020204030204" pitchFamily="34" charset="0"/>
              </a:rPr>
              <a:t>(541) 928 - 2700</a:t>
            </a:r>
          </a:p>
          <a:p>
            <a:pPr algn="r" eaLnBrk="1" hangingPunct="1">
              <a:spcBef>
                <a:spcPts val="0"/>
              </a:spcBef>
            </a:pPr>
            <a:r>
              <a:rPr lang="en-US" sz="2400" b="1" dirty="0">
                <a:latin typeface="Calibri" panose="020F0502020204030204" pitchFamily="34" charset="0"/>
              </a:rPr>
              <a:t>oacarob@gmail.com</a:t>
            </a:r>
          </a:p>
        </p:txBody>
      </p:sp>
      <p:sp>
        <p:nvSpPr>
          <p:cNvPr id="7" name="Text Box 6"/>
          <p:cNvSpPr txBox="1">
            <a:spLocks noChangeArrowheads="1"/>
          </p:cNvSpPr>
          <p:nvPr/>
        </p:nvSpPr>
        <p:spPr bwMode="auto">
          <a:xfrm>
            <a:off x="3835715" y="3708968"/>
            <a:ext cx="4520566" cy="1692771"/>
          </a:xfrm>
          <a:prstGeom prst="rect">
            <a:avLst/>
          </a:prstGeom>
          <a:noFill/>
          <a:ln w="9525">
            <a:noFill/>
            <a:miter lim="800000"/>
            <a:headEnd/>
            <a:tailEnd/>
          </a:ln>
        </p:spPr>
        <p:txBody>
          <a:bodyPr wrap="square">
            <a:spAutoFit/>
          </a:bodyPr>
          <a:lstStyle/>
          <a:p>
            <a:pPr algn="ctr" eaLnBrk="1" hangingPunct="1">
              <a:spcBef>
                <a:spcPct val="50000"/>
              </a:spcBef>
              <a:buClr>
                <a:srgbClr val="FF0000"/>
              </a:buClr>
            </a:pPr>
            <a:r>
              <a:rPr lang="en-US" sz="3200" b="1" dirty="0">
                <a:latin typeface="Calibri" panose="020F0502020204030204" pitchFamily="34" charset="0"/>
              </a:rPr>
              <a:t>www.oregoncoach.org</a:t>
            </a:r>
          </a:p>
          <a:p>
            <a:pPr eaLnBrk="1" hangingPunct="1">
              <a:spcBef>
                <a:spcPct val="50000"/>
              </a:spcBef>
              <a:buClr>
                <a:srgbClr val="B31844"/>
              </a:buClr>
              <a:buFont typeface="Wingdings" pitchFamily="2" charset="2"/>
              <a:buChar char="ü"/>
            </a:pPr>
            <a:r>
              <a:rPr lang="en-US" sz="1600" dirty="0">
                <a:latin typeface="Calibri" panose="020F0502020204030204" pitchFamily="34" charset="0"/>
              </a:rPr>
              <a:t>OACA Digital Gold Card</a:t>
            </a:r>
          </a:p>
          <a:p>
            <a:pPr eaLnBrk="1" hangingPunct="1">
              <a:spcBef>
                <a:spcPct val="50000"/>
              </a:spcBef>
              <a:buClr>
                <a:srgbClr val="B31844"/>
              </a:buClr>
              <a:buFont typeface="Wingdings" pitchFamily="2" charset="2"/>
              <a:buChar char="ü"/>
            </a:pPr>
            <a:r>
              <a:rPr lang="en-US" sz="1600" dirty="0">
                <a:latin typeface="Calibri" panose="020F0502020204030204" pitchFamily="34" charset="0"/>
              </a:rPr>
              <a:t>Online Membership is available</a:t>
            </a:r>
          </a:p>
          <a:p>
            <a:pPr eaLnBrk="1" hangingPunct="1">
              <a:spcBef>
                <a:spcPct val="50000"/>
              </a:spcBef>
              <a:buClr>
                <a:srgbClr val="B31844"/>
              </a:buClr>
              <a:buFont typeface="Wingdings" pitchFamily="2" charset="2"/>
              <a:buChar char="ü"/>
            </a:pPr>
            <a:r>
              <a:rPr lang="en-US" sz="1600" dirty="0">
                <a:latin typeface="Calibri" panose="020F0502020204030204" pitchFamily="34" charset="0"/>
              </a:rPr>
              <a:t> Coaches Recruitment &amp; Retention Campaign</a:t>
            </a:r>
          </a:p>
        </p:txBody>
      </p:sp>
      <p:sp>
        <p:nvSpPr>
          <p:cNvPr id="5" name="Footer Placeholder 4">
            <a:extLst>
              <a:ext uri="{FF2B5EF4-FFF2-40B4-BE49-F238E27FC236}">
                <a16:creationId xmlns:a16="http://schemas.microsoft.com/office/drawing/2014/main" id="{342C8CFB-A2BB-97F4-3B78-DA09C5D7F910}"/>
              </a:ext>
            </a:extLst>
          </p:cNvPr>
          <p:cNvSpPr>
            <a:spLocks noGrp="1"/>
          </p:cNvSpPr>
          <p:nvPr>
            <p:ph type="ftr" sz="quarter" idx="11"/>
          </p:nvPr>
        </p:nvSpPr>
        <p:spPr/>
        <p:txBody>
          <a:bodyPr/>
          <a:lstStyle/>
          <a:p>
            <a:r>
              <a:rPr lang="en-US" dirty="0">
                <a:solidFill>
                  <a:srgbClr val="414B56"/>
                </a:solidFill>
              </a:rPr>
              <a:t>www.oregoncoach.org</a:t>
            </a:r>
            <a:endParaRPr lang="en-US" sz="1100" dirty="0">
              <a:solidFill>
                <a:srgbClr val="414B56"/>
              </a:solidFill>
            </a:endParaRPr>
          </a:p>
        </p:txBody>
      </p:sp>
    </p:spTree>
    <p:extLst>
      <p:ext uri="{BB962C8B-B14F-4D97-AF65-F5344CB8AC3E}">
        <p14:creationId xmlns:p14="http://schemas.microsoft.com/office/powerpoint/2010/main" val="1095346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7B9F2F-D205-7289-5F9F-9A638AF4C356}"/>
              </a:ext>
            </a:extLst>
          </p:cNvPr>
          <p:cNvSpPr>
            <a:spLocks noGrp="1"/>
          </p:cNvSpPr>
          <p:nvPr>
            <p:ph type="title"/>
          </p:nvPr>
        </p:nvSpPr>
        <p:spPr/>
        <p:txBody>
          <a:bodyPr/>
          <a:lstStyle/>
          <a:p>
            <a:r>
              <a:rPr lang="en-US" dirty="0"/>
              <a:t>2023-24 </a:t>
            </a:r>
            <a:r>
              <a:rPr lang="en-US" dirty="0" err="1"/>
              <a:t>oaca</a:t>
            </a:r>
            <a:r>
              <a:rPr lang="en-US" dirty="0"/>
              <a:t> clinic dates</a:t>
            </a:r>
          </a:p>
        </p:txBody>
      </p:sp>
      <p:sp>
        <p:nvSpPr>
          <p:cNvPr id="5" name="Content Placeholder 4">
            <a:extLst>
              <a:ext uri="{FF2B5EF4-FFF2-40B4-BE49-F238E27FC236}">
                <a16:creationId xmlns:a16="http://schemas.microsoft.com/office/drawing/2014/main" id="{3FC66F8C-5318-080F-B272-7A21F7930119}"/>
              </a:ext>
            </a:extLst>
          </p:cNvPr>
          <p:cNvSpPr>
            <a:spLocks noGrp="1"/>
          </p:cNvSpPr>
          <p:nvPr>
            <p:ph idx="1"/>
          </p:nvPr>
        </p:nvSpPr>
        <p:spPr/>
        <p:txBody>
          <a:bodyPr/>
          <a:lstStyle/>
          <a:p>
            <a:pPr algn="l"/>
            <a:r>
              <a:rPr lang="en-US" b="1" dirty="0"/>
              <a:t>Volleyball Clinic</a:t>
            </a:r>
            <a:r>
              <a:rPr lang="en-US" dirty="0"/>
              <a:t>: August 11; Westside Christian HS </a:t>
            </a:r>
          </a:p>
          <a:p>
            <a:pPr algn="l"/>
            <a:r>
              <a:rPr lang="en-US" b="1" dirty="0"/>
              <a:t>Soccer Clinic</a:t>
            </a:r>
            <a:r>
              <a:rPr lang="en-US" dirty="0"/>
              <a:t>: August 12; LaSalle HS</a:t>
            </a:r>
          </a:p>
          <a:p>
            <a:pPr algn="l"/>
            <a:r>
              <a:rPr lang="en-US" b="1" dirty="0"/>
              <a:t>Basketball Clinic</a:t>
            </a:r>
            <a:r>
              <a:rPr lang="en-US" dirty="0"/>
              <a:t>: October 13; Wilsonville HS</a:t>
            </a:r>
          </a:p>
          <a:p>
            <a:pPr algn="l"/>
            <a:r>
              <a:rPr lang="en-US" b="1" dirty="0"/>
              <a:t>Nike NW Track &amp; Field</a:t>
            </a:r>
            <a:r>
              <a:rPr lang="en-US" dirty="0"/>
              <a:t>: February 2-3; Nike Campus, Beaverton</a:t>
            </a:r>
          </a:p>
          <a:p>
            <a:pPr algn="l"/>
            <a:r>
              <a:rPr lang="en-US" b="1" dirty="0"/>
              <a:t>Nike/OACA Football Clinic</a:t>
            </a:r>
            <a:r>
              <a:rPr lang="en-US" dirty="0"/>
              <a:t>: March 1-3; Sheraton Portland Airport</a:t>
            </a:r>
          </a:p>
          <a:p>
            <a:r>
              <a:rPr lang="en-US" dirty="0"/>
              <a:t>Clinic Information/Registration: </a:t>
            </a:r>
            <a:r>
              <a:rPr lang="en-US" b="1" dirty="0">
                <a:solidFill>
                  <a:schemeClr val="accent1"/>
                </a:solidFill>
                <a:hlinkClick r:id="rId3"/>
              </a:rPr>
              <a:t>www.oregoncoach.org</a:t>
            </a:r>
            <a:endParaRPr lang="en-US" b="1" dirty="0">
              <a:solidFill>
                <a:schemeClr val="accent1"/>
              </a:solidFill>
            </a:endParaRPr>
          </a:p>
          <a:p>
            <a:pPr algn="l"/>
            <a:endParaRPr lang="en-US" b="1" dirty="0"/>
          </a:p>
          <a:p>
            <a:pPr marL="0" indent="0" algn="l">
              <a:buNone/>
            </a:pPr>
            <a:r>
              <a:rPr lang="en-US" b="1" dirty="0"/>
              <a:t>Mentoring Training: Recruitment/Retention</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Thursday, August 3, 7:00 PM at Mt. View HS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Sunday, August 6, 3:00 PM at Pacific Office Automation</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Calibri" panose="020F0502020204030204" pitchFamily="34" charset="0"/>
                <a:ea typeface="Calibri" panose="020F0502020204030204" pitchFamily="34" charset="0"/>
                <a:cs typeface="Times New Roman" panose="02020603050405020304" pitchFamily="18" charset="0"/>
              </a:rPr>
              <a:t>Sunday, August 13, 1:00 PM at North Medford HS </a:t>
            </a:r>
          </a:p>
        </p:txBody>
      </p:sp>
      <p:sp>
        <p:nvSpPr>
          <p:cNvPr id="3" name="Footer Placeholder 2">
            <a:extLst>
              <a:ext uri="{FF2B5EF4-FFF2-40B4-BE49-F238E27FC236}">
                <a16:creationId xmlns:a16="http://schemas.microsoft.com/office/drawing/2014/main" id="{CE32D469-9F4C-546D-2599-5747A7B9D48F}"/>
              </a:ext>
            </a:extLst>
          </p:cNvPr>
          <p:cNvSpPr>
            <a:spLocks noGrp="1"/>
          </p:cNvSpPr>
          <p:nvPr>
            <p:ph type="ftr" sz="quarter" idx="11"/>
          </p:nvPr>
        </p:nvSpPr>
        <p:spPr/>
        <p:txBody>
          <a:bodyPr/>
          <a:lstStyle/>
          <a:p>
            <a:r>
              <a:rPr lang="en-US">
                <a:solidFill>
                  <a:srgbClr val="414B56"/>
                </a:solidFill>
              </a:rPr>
              <a:t>www.oregoncoach.orge</a:t>
            </a:r>
            <a:endParaRPr lang="en-US" sz="1100" dirty="0">
              <a:solidFill>
                <a:srgbClr val="414B56"/>
              </a:solidFill>
            </a:endParaRPr>
          </a:p>
        </p:txBody>
      </p:sp>
    </p:spTree>
    <p:extLst>
      <p:ext uri="{BB962C8B-B14F-4D97-AF65-F5344CB8AC3E}">
        <p14:creationId xmlns:p14="http://schemas.microsoft.com/office/powerpoint/2010/main" val="322392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Oregon Athletic Officials Association</a:t>
            </a:r>
          </a:p>
        </p:txBody>
      </p:sp>
      <p:pic>
        <p:nvPicPr>
          <p:cNvPr id="5" name="Picture 12" descr="Folli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92125" y="1989095"/>
            <a:ext cx="1879120" cy="2329108"/>
          </a:xfrm>
          <a:prstGeom prst="rect">
            <a:avLst/>
          </a:prstGeom>
          <a:noFill/>
          <a:ln w="9525">
            <a:noFill/>
            <a:miter lim="800000"/>
            <a:headEnd/>
            <a:tailEnd/>
          </a:ln>
        </p:spPr>
      </p:pic>
      <p:sp>
        <p:nvSpPr>
          <p:cNvPr id="6" name="Text Box 15"/>
          <p:cNvSpPr txBox="1">
            <a:spLocks noChangeArrowheads="1"/>
          </p:cNvSpPr>
          <p:nvPr/>
        </p:nvSpPr>
        <p:spPr bwMode="auto">
          <a:xfrm>
            <a:off x="4884155" y="5157528"/>
            <a:ext cx="3570923" cy="523220"/>
          </a:xfrm>
          <a:prstGeom prst="rect">
            <a:avLst/>
          </a:prstGeom>
          <a:noFill/>
          <a:ln w="9525">
            <a:noFill/>
            <a:miter lim="800000"/>
            <a:headEnd/>
            <a:tailEnd/>
          </a:ln>
        </p:spPr>
        <p:txBody>
          <a:bodyPr wrap="square">
            <a:spAutoFit/>
          </a:bodyPr>
          <a:lstStyle/>
          <a:p>
            <a:pPr algn="ctr">
              <a:spcBef>
                <a:spcPct val="50000"/>
              </a:spcBef>
            </a:pPr>
            <a:r>
              <a:rPr lang="en-US" sz="2800" b="1" dirty="0">
                <a:latin typeface="Calibri" panose="020F0502020204030204" pitchFamily="34" charset="0"/>
              </a:rPr>
              <a:t>www.oreofficials.org</a:t>
            </a:r>
          </a:p>
        </p:txBody>
      </p:sp>
      <p:sp>
        <p:nvSpPr>
          <p:cNvPr id="7" name="Text Box 4"/>
          <p:cNvSpPr txBox="1">
            <a:spLocks noChangeArrowheads="1"/>
          </p:cNvSpPr>
          <p:nvPr/>
        </p:nvSpPr>
        <p:spPr bwMode="auto">
          <a:xfrm>
            <a:off x="1940985" y="4403475"/>
            <a:ext cx="3581400" cy="1015663"/>
          </a:xfrm>
          <a:prstGeom prst="rect">
            <a:avLst/>
          </a:prstGeom>
          <a:noFill/>
          <a:ln w="9525">
            <a:noFill/>
            <a:miter lim="800000"/>
            <a:headEnd/>
            <a:tailEnd/>
          </a:ln>
        </p:spPr>
        <p:txBody>
          <a:bodyPr>
            <a:spAutoFit/>
          </a:bodyPr>
          <a:lstStyle/>
          <a:p>
            <a:pPr algn="ctr" eaLnBrk="1" hangingPunct="1">
              <a:spcBef>
                <a:spcPts val="0"/>
              </a:spcBef>
            </a:pPr>
            <a:r>
              <a:rPr lang="en-US" sz="1500" b="1" dirty="0">
                <a:latin typeface="Calibri" panose="020F0502020204030204" pitchFamily="34" charset="0"/>
              </a:rPr>
              <a:t>Jack Folliard</a:t>
            </a:r>
          </a:p>
          <a:p>
            <a:pPr algn="ctr" eaLnBrk="1" hangingPunct="1">
              <a:spcBef>
                <a:spcPts val="0"/>
              </a:spcBef>
            </a:pPr>
            <a:r>
              <a:rPr lang="en-US" sz="1500" b="1" dirty="0">
                <a:latin typeface="Calibri" panose="020F0502020204030204" pitchFamily="34" charset="0"/>
              </a:rPr>
              <a:t>Executive Director</a:t>
            </a:r>
          </a:p>
          <a:p>
            <a:pPr algn="ctr" eaLnBrk="1" hangingPunct="1">
              <a:spcBef>
                <a:spcPts val="0"/>
              </a:spcBef>
            </a:pPr>
            <a:r>
              <a:rPr lang="en-US" sz="1500" b="1" dirty="0">
                <a:latin typeface="Calibri" panose="020F0502020204030204" pitchFamily="34" charset="0"/>
              </a:rPr>
              <a:t>Email:  jfolliard@comcast.net </a:t>
            </a:r>
          </a:p>
          <a:p>
            <a:pPr algn="ctr" eaLnBrk="1" hangingPunct="1">
              <a:spcBef>
                <a:spcPts val="0"/>
              </a:spcBef>
            </a:pPr>
            <a:r>
              <a:rPr lang="en-US" sz="1500" dirty="0">
                <a:latin typeface="Calibri" panose="020F0502020204030204" pitchFamily="34" charset="0"/>
              </a:rPr>
              <a:t>(503) 975 - 4488</a:t>
            </a:r>
            <a:endParaRPr lang="en-US" sz="1500" b="1" dirty="0">
              <a:latin typeface="Calibri" panose="020F0502020204030204" pitchFamily="34" charset="0"/>
            </a:endParaRPr>
          </a:p>
        </p:txBody>
      </p:sp>
      <p:sp>
        <p:nvSpPr>
          <p:cNvPr id="8" name="Text Box 14"/>
          <p:cNvSpPr txBox="1">
            <a:spLocks noChangeArrowheads="1"/>
          </p:cNvSpPr>
          <p:nvPr/>
        </p:nvSpPr>
        <p:spPr bwMode="auto">
          <a:xfrm>
            <a:off x="8091434" y="4403475"/>
            <a:ext cx="3276600" cy="1015663"/>
          </a:xfrm>
          <a:prstGeom prst="rect">
            <a:avLst/>
          </a:prstGeom>
          <a:noFill/>
          <a:ln w="9525">
            <a:noFill/>
            <a:miter lim="800000"/>
            <a:headEnd/>
            <a:tailEnd/>
          </a:ln>
        </p:spPr>
        <p:txBody>
          <a:bodyPr>
            <a:spAutoFit/>
          </a:bodyPr>
          <a:lstStyle/>
          <a:p>
            <a:pPr algn="ctr" eaLnBrk="1" hangingPunct="1">
              <a:spcBef>
                <a:spcPts val="0"/>
              </a:spcBef>
            </a:pPr>
            <a:r>
              <a:rPr lang="en-US" sz="1500" b="1" dirty="0">
                <a:latin typeface="Calibri" panose="020F0502020204030204" pitchFamily="34" charset="0"/>
              </a:rPr>
              <a:t>Debi Hanson</a:t>
            </a:r>
          </a:p>
          <a:p>
            <a:pPr algn="ctr" eaLnBrk="1" hangingPunct="1">
              <a:spcBef>
                <a:spcPts val="0"/>
              </a:spcBef>
            </a:pPr>
            <a:r>
              <a:rPr lang="en-US" sz="1500" b="1" dirty="0">
                <a:latin typeface="Calibri" panose="020F0502020204030204" pitchFamily="34" charset="0"/>
              </a:rPr>
              <a:t>Associate Director</a:t>
            </a:r>
          </a:p>
          <a:p>
            <a:pPr algn="ctr"/>
            <a:r>
              <a:rPr lang="en-US" sz="1500" b="1" dirty="0">
                <a:latin typeface="Calibri" panose="020F0502020204030204" pitchFamily="34" charset="0"/>
              </a:rPr>
              <a:t>Email: debi@oreofficials.org </a:t>
            </a:r>
          </a:p>
          <a:p>
            <a:pPr algn="ctr"/>
            <a:r>
              <a:rPr lang="en-US" sz="1500" dirty="0">
                <a:latin typeface="Calibri" panose="020F0502020204030204" pitchFamily="34" charset="0"/>
              </a:rPr>
              <a:t>(503) 704-0121</a:t>
            </a:r>
            <a:endParaRPr lang="en-US" sz="1500" b="1" dirty="0">
              <a:latin typeface="Calibri" panose="020F0502020204030204" pitchFamily="34" charset="0"/>
            </a:endParaRPr>
          </a:p>
        </p:txBody>
      </p:sp>
      <p:sp>
        <p:nvSpPr>
          <p:cNvPr id="10" name="Text Box 5"/>
          <p:cNvSpPr txBox="1">
            <a:spLocks noChangeArrowheads="1"/>
          </p:cNvSpPr>
          <p:nvPr/>
        </p:nvSpPr>
        <p:spPr bwMode="auto">
          <a:xfrm>
            <a:off x="2490791" y="5680748"/>
            <a:ext cx="8610600" cy="707886"/>
          </a:xfrm>
          <a:prstGeom prst="rect">
            <a:avLst/>
          </a:prstGeom>
          <a:noFill/>
          <a:ln w="9525">
            <a:noFill/>
            <a:miter lim="800000"/>
            <a:headEnd/>
            <a:tailEnd/>
          </a:ln>
        </p:spPr>
        <p:txBody>
          <a:bodyPr>
            <a:spAutoFit/>
          </a:bodyPr>
          <a:lstStyle/>
          <a:p>
            <a:pPr algn="ctr" eaLnBrk="1" hangingPunct="1">
              <a:spcBef>
                <a:spcPts val="0"/>
              </a:spcBef>
              <a:buClr>
                <a:schemeClr val="hlink"/>
              </a:buClr>
            </a:pPr>
            <a:r>
              <a:rPr lang="en-US" sz="2000" i="1" dirty="0"/>
              <a:t>Dedicated to the Advancement of High School Officiating in Oregon</a:t>
            </a:r>
          </a:p>
          <a:p>
            <a:pPr algn="ctr" eaLnBrk="1" hangingPunct="1">
              <a:spcBef>
                <a:spcPts val="0"/>
              </a:spcBef>
              <a:buClr>
                <a:schemeClr val="hlink"/>
              </a:buClr>
            </a:pPr>
            <a:r>
              <a:rPr lang="en-US" sz="2000" b="1" dirty="0">
                <a:latin typeface="Calibri" panose="020F0502020204030204" pitchFamily="34" charset="0"/>
              </a:rPr>
              <a:t>“One Rule…One Mechanic…One Interpretation”</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90286" y="1989095"/>
            <a:ext cx="2478895" cy="2244366"/>
          </a:xfrm>
          <a:prstGeom prst="rect">
            <a:avLst/>
          </a:prstGeom>
        </p:spPr>
      </p:pic>
      <p:sp>
        <p:nvSpPr>
          <p:cNvPr id="4" name="Footer Placeholder 3">
            <a:extLst>
              <a:ext uri="{FF2B5EF4-FFF2-40B4-BE49-F238E27FC236}">
                <a16:creationId xmlns:a16="http://schemas.microsoft.com/office/drawing/2014/main" id="{1CF260C3-3D29-1447-3A45-FABA5E80DBD8}"/>
              </a:ext>
            </a:extLst>
          </p:cNvPr>
          <p:cNvSpPr>
            <a:spLocks noGrp="1"/>
          </p:cNvSpPr>
          <p:nvPr>
            <p:ph type="ftr" sz="quarter" idx="11"/>
          </p:nvPr>
        </p:nvSpPr>
        <p:spPr/>
        <p:txBody>
          <a:bodyPr/>
          <a:lstStyle/>
          <a:p>
            <a:r>
              <a:rPr lang="en-US">
                <a:solidFill>
                  <a:srgbClr val="414B56"/>
                </a:solidFill>
              </a:rPr>
              <a:t>www.oreofficials.org</a:t>
            </a:r>
            <a:endParaRPr lang="en-US" sz="1100" dirty="0">
              <a:solidFill>
                <a:srgbClr val="414B56"/>
              </a:solidFill>
            </a:endParaRPr>
          </a:p>
        </p:txBody>
      </p:sp>
    </p:spTree>
    <p:extLst>
      <p:ext uri="{BB962C8B-B14F-4D97-AF65-F5344CB8AC3E}">
        <p14:creationId xmlns:p14="http://schemas.microsoft.com/office/powerpoint/2010/main" val="3450308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6725"/>
            <a:ext cx="11544300" cy="1498600"/>
          </a:xfrm>
        </p:spPr>
        <p:txBody>
          <a:bodyPr>
            <a:noAutofit/>
          </a:bodyPr>
          <a:lstStyle/>
          <a:p>
            <a:pPr algn="ctr"/>
            <a:r>
              <a:rPr lang="en-US" b="1" dirty="0">
                <a:latin typeface="Arial"/>
                <a:cs typeface="Arial"/>
              </a:rPr>
              <a:t>Oregon Athletic Directors Association </a:t>
            </a:r>
          </a:p>
        </p:txBody>
      </p:sp>
      <p:sp>
        <p:nvSpPr>
          <p:cNvPr id="6" name="Rectangle 5"/>
          <p:cNvSpPr/>
          <p:nvPr/>
        </p:nvSpPr>
        <p:spPr>
          <a:xfrm>
            <a:off x="3317439" y="2282228"/>
            <a:ext cx="4793407" cy="3323987"/>
          </a:xfrm>
          <a:prstGeom prst="rect">
            <a:avLst/>
          </a:prstGeom>
        </p:spPr>
        <p:txBody>
          <a:bodyPr wrap="square">
            <a:spAutoFit/>
          </a:bodyPr>
          <a:lstStyle/>
          <a:p>
            <a:pPr marL="39688">
              <a:defRPr/>
            </a:pPr>
            <a:r>
              <a:rPr lang="en-US" sz="3600" b="1" dirty="0">
                <a:solidFill>
                  <a:prstClr val="black"/>
                </a:solidFill>
                <a:latin typeface="Lucida Grande" charset="0"/>
                <a:ea typeface="ヒラギノ角ゴ ProN W3" charset="-128"/>
                <a:sym typeface="Lucida Grande" charset="0"/>
              </a:rPr>
              <a:t>Dave Hood, CAA</a:t>
            </a:r>
            <a:br>
              <a:rPr lang="en-US" dirty="0">
                <a:solidFill>
                  <a:prstClr val="black"/>
                </a:solidFill>
                <a:latin typeface="Lucida Grande" charset="0"/>
                <a:ea typeface="ヒラギノ角ゴ ProN W3" charset="-128"/>
                <a:sym typeface="Lucida Grande" charset="0"/>
              </a:rPr>
            </a:br>
            <a:r>
              <a:rPr lang="en-US" sz="2400" dirty="0">
                <a:solidFill>
                  <a:prstClr val="black"/>
                </a:solidFill>
                <a:latin typeface="Lucida Grande" charset="0"/>
                <a:ea typeface="ヒラギノ角ゴ ProN W3" charset="-128"/>
                <a:sym typeface="Lucida Grande" charset="0"/>
              </a:rPr>
              <a:t>Executive Director</a:t>
            </a:r>
            <a:br>
              <a:rPr lang="en-US" sz="2400" dirty="0">
                <a:solidFill>
                  <a:prstClr val="black"/>
                </a:solidFill>
                <a:latin typeface="Lucida Grande" charset="0"/>
                <a:ea typeface="ヒラギノ角ゴ ProN W3" charset="-128"/>
                <a:sym typeface="Lucida Grande" charset="0"/>
              </a:rPr>
            </a:br>
            <a:r>
              <a:rPr lang="en-US" sz="2400" dirty="0">
                <a:solidFill>
                  <a:prstClr val="black"/>
                </a:solidFill>
                <a:latin typeface="Lucida Grande" charset="0"/>
                <a:ea typeface="ヒラギノ角ゴ ProN W3" charset="-128"/>
                <a:sym typeface="Lucida Grande" charset="0"/>
              </a:rPr>
              <a:t>Retired AD</a:t>
            </a:r>
            <a:br>
              <a:rPr lang="en-US" sz="2400" dirty="0">
                <a:solidFill>
                  <a:prstClr val="black"/>
                </a:solidFill>
                <a:latin typeface="Lucida Grande" charset="0"/>
                <a:ea typeface="ヒラギノ角ゴ ProN W3" charset="-128"/>
                <a:sym typeface="Lucida Grande" charset="0"/>
              </a:rPr>
            </a:br>
            <a:r>
              <a:rPr lang="en-US" sz="2400" dirty="0">
                <a:solidFill>
                  <a:prstClr val="black"/>
                </a:solidFill>
                <a:latin typeface="Lucida Grande" charset="0"/>
                <a:ea typeface="ヒラギノ角ゴ ProN W3" charset="-128"/>
                <a:sym typeface="Lucida Grande" charset="0"/>
              </a:rPr>
              <a:t>Ph. (541)280-1114</a:t>
            </a:r>
            <a:br>
              <a:rPr lang="en-US" dirty="0">
                <a:solidFill>
                  <a:prstClr val="black"/>
                </a:solidFill>
                <a:latin typeface="Lucida Grande" charset="0"/>
                <a:ea typeface="ヒラギノ角ゴ ProN W3" charset="-128"/>
                <a:sym typeface="Lucida Grande" charset="0"/>
              </a:rPr>
            </a:br>
            <a:r>
              <a:rPr lang="en-US" sz="2400" dirty="0">
                <a:solidFill>
                  <a:prstClr val="black"/>
                </a:solidFill>
                <a:latin typeface="Lucida Grande" charset="0"/>
                <a:ea typeface="ヒラギノ角ゴ ProN W3" charset="-128"/>
                <a:sym typeface="Lucida Grande" charset="0"/>
              </a:rPr>
              <a:t>Email: </a:t>
            </a:r>
            <a:r>
              <a:rPr lang="en-US" sz="2400" dirty="0">
                <a:solidFill>
                  <a:srgbClr val="0070C0"/>
                </a:solidFill>
                <a:latin typeface="Lucida Grande" charset="0"/>
                <a:ea typeface="ヒラギノ角ゴ ProN W3" charset="-128"/>
                <a:sym typeface="Lucida Grande" charset="0"/>
                <a:hlinkClick r:id="rId3">
                  <a:extLst>
                    <a:ext uri="{A12FA001-AC4F-418D-AE19-62706E023703}">
                      <ahyp:hlinkClr xmlns:ahyp="http://schemas.microsoft.com/office/drawing/2018/hyperlinkcolor" val="tx"/>
                    </a:ext>
                  </a:extLst>
                </a:hlinkClick>
              </a:rPr>
              <a:t>hoody.oada@gmail.com</a:t>
            </a:r>
            <a:endParaRPr lang="en-US" sz="2400" dirty="0">
              <a:solidFill>
                <a:srgbClr val="0070C0"/>
              </a:solidFill>
              <a:latin typeface="Lucida Grande" charset="0"/>
              <a:ea typeface="ヒラギノ角ゴ ProN W3" charset="-128"/>
              <a:sym typeface="Lucida Grande" charset="0"/>
            </a:endParaRPr>
          </a:p>
          <a:p>
            <a:pPr marL="39688">
              <a:defRPr/>
            </a:pPr>
            <a:endParaRPr lang="en-US" sz="2400" dirty="0">
              <a:solidFill>
                <a:prstClr val="black"/>
              </a:solidFill>
              <a:latin typeface="Lucida Grande" charset="0"/>
              <a:ea typeface="ヒラギノ角ゴ ProN W3" charset="-128"/>
              <a:sym typeface="Lucida Grande" charset="0"/>
            </a:endParaRPr>
          </a:p>
          <a:p>
            <a:pPr marL="39688">
              <a:defRPr/>
            </a:pPr>
            <a:r>
              <a:rPr lang="en-US" sz="3600" dirty="0">
                <a:solidFill>
                  <a:srgbClr val="0070C0"/>
                </a:solidFill>
                <a:latin typeface="Lucida Grande" charset="0"/>
                <a:ea typeface="ヒラギノ角ゴ ProN W3" charset="-128"/>
                <a:sym typeface="Lucida Grande" charset="0"/>
                <a:hlinkClick r:id="rId4">
                  <a:extLst>
                    <a:ext uri="{A12FA001-AC4F-418D-AE19-62706E023703}">
                      <ahyp:hlinkClr xmlns:ahyp="http://schemas.microsoft.com/office/drawing/2018/hyperlinkcolor" val="tx"/>
                    </a:ext>
                  </a:extLst>
                </a:hlinkClick>
              </a:rPr>
              <a:t>www.oadaonline.org</a:t>
            </a:r>
            <a:br>
              <a:rPr lang="en-US" dirty="0">
                <a:solidFill>
                  <a:prstClr val="black"/>
                </a:solidFill>
                <a:latin typeface="Lucida Grande" charset="0"/>
                <a:ea typeface="ヒラギノ角ゴ ProN W3" charset="-128"/>
                <a:sym typeface="Lucida Grande" charset="0"/>
              </a:rPr>
            </a:br>
            <a:endParaRPr lang="en-US" dirty="0">
              <a:solidFill>
                <a:prstClr val="black"/>
              </a:solidFill>
              <a:latin typeface="Lucida Grande" charset="0"/>
              <a:ea typeface="ヒラギノ角ゴ ProN W3" charset="-128"/>
              <a:sym typeface="Lucida Grande" charset="0"/>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406" y="1872673"/>
            <a:ext cx="2605880" cy="3474506"/>
          </a:xfrm>
          <a:prstGeom prst="rect">
            <a:avLst/>
          </a:prstGeom>
        </p:spPr>
      </p:pic>
      <p:pic>
        <p:nvPicPr>
          <p:cNvPr id="10" name="Picture 9">
            <a:extLst>
              <a:ext uri="{FF2B5EF4-FFF2-40B4-BE49-F238E27FC236}">
                <a16:creationId xmlns:a16="http://schemas.microsoft.com/office/drawing/2014/main" id="{F7402637-DDBB-5E42-BC54-D61A77A982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0846" y="2117297"/>
            <a:ext cx="3744574" cy="2985258"/>
          </a:xfrm>
          <a:prstGeom prst="rect">
            <a:avLst/>
          </a:prstGeom>
        </p:spPr>
      </p:pic>
      <p:pic>
        <p:nvPicPr>
          <p:cNvPr id="7" name="Picture 6" descr="A white x on a black background&#10;&#10;Description automatically generated">
            <a:extLst>
              <a:ext uri="{FF2B5EF4-FFF2-40B4-BE49-F238E27FC236}">
                <a16:creationId xmlns:a16="http://schemas.microsoft.com/office/drawing/2014/main" id="{D026F87A-77C5-2869-65CC-FFD7B10036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9066" y="5749546"/>
            <a:ext cx="1097280" cy="653982"/>
          </a:xfrm>
          <a:prstGeom prst="rect">
            <a:avLst/>
          </a:prstGeom>
        </p:spPr>
      </p:pic>
      <p:pic>
        <p:nvPicPr>
          <p:cNvPr id="9" name="Picture 8" descr="A logo of a camera&#10;&#10;Description automatically generated">
            <a:extLst>
              <a:ext uri="{FF2B5EF4-FFF2-40B4-BE49-F238E27FC236}">
                <a16:creationId xmlns:a16="http://schemas.microsoft.com/office/drawing/2014/main" id="{4150404E-B996-24FB-15E3-0E55D6F76C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30772" y="5715668"/>
            <a:ext cx="822960" cy="822960"/>
          </a:xfrm>
          <a:prstGeom prst="rect">
            <a:avLst/>
          </a:prstGeom>
        </p:spPr>
      </p:pic>
      <p:pic>
        <p:nvPicPr>
          <p:cNvPr id="13" name="Picture 12" descr="A blue circle with a white letter f in it&#10;&#10;Description automatically generated">
            <a:extLst>
              <a:ext uri="{FF2B5EF4-FFF2-40B4-BE49-F238E27FC236}">
                <a16:creationId xmlns:a16="http://schemas.microsoft.com/office/drawing/2014/main" id="{DD2FE2EE-47B5-D27D-126D-2B9976C2128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1406" y="5624228"/>
            <a:ext cx="1463040" cy="914400"/>
          </a:xfrm>
          <a:prstGeom prst="rect">
            <a:avLst/>
          </a:prstGeom>
        </p:spPr>
      </p:pic>
      <p:sp>
        <p:nvSpPr>
          <p:cNvPr id="14" name="TextBox 13">
            <a:extLst>
              <a:ext uri="{FF2B5EF4-FFF2-40B4-BE49-F238E27FC236}">
                <a16:creationId xmlns:a16="http://schemas.microsoft.com/office/drawing/2014/main" id="{5320C074-CDCA-F03A-467E-F470E65B7A62}"/>
              </a:ext>
            </a:extLst>
          </p:cNvPr>
          <p:cNvSpPr txBox="1"/>
          <p:nvPr/>
        </p:nvSpPr>
        <p:spPr>
          <a:xfrm>
            <a:off x="1958309" y="5927437"/>
            <a:ext cx="1693092" cy="400110"/>
          </a:xfrm>
          <a:prstGeom prst="rect">
            <a:avLst/>
          </a:prstGeom>
          <a:noFill/>
        </p:spPr>
        <p:txBody>
          <a:bodyPr wrap="none" rtlCol="0">
            <a:spAutoFit/>
          </a:bodyPr>
          <a:lstStyle/>
          <a:p>
            <a:r>
              <a:rPr lang="en-US" sz="2000" dirty="0"/>
              <a:t>@</a:t>
            </a:r>
            <a:r>
              <a:rPr lang="en-US" sz="2000" dirty="0" err="1"/>
              <a:t>OregonADs</a:t>
            </a:r>
            <a:endParaRPr lang="en-US" sz="2000" dirty="0"/>
          </a:p>
        </p:txBody>
      </p:sp>
      <p:sp>
        <p:nvSpPr>
          <p:cNvPr id="15" name="TextBox 14">
            <a:extLst>
              <a:ext uri="{FF2B5EF4-FFF2-40B4-BE49-F238E27FC236}">
                <a16:creationId xmlns:a16="http://schemas.microsoft.com/office/drawing/2014/main" id="{196DBFC4-B301-C2EA-A9F0-110661F0E2EE}"/>
              </a:ext>
            </a:extLst>
          </p:cNvPr>
          <p:cNvSpPr txBox="1"/>
          <p:nvPr/>
        </p:nvSpPr>
        <p:spPr>
          <a:xfrm>
            <a:off x="5035695" y="5876482"/>
            <a:ext cx="2683748" cy="400110"/>
          </a:xfrm>
          <a:prstGeom prst="rect">
            <a:avLst/>
          </a:prstGeom>
          <a:noFill/>
        </p:spPr>
        <p:txBody>
          <a:bodyPr wrap="none" rtlCol="0">
            <a:spAutoFit/>
          </a:bodyPr>
          <a:lstStyle/>
          <a:p>
            <a:r>
              <a:rPr lang="en-US" sz="2000" dirty="0" err="1"/>
              <a:t>oregonathleticdirectors</a:t>
            </a:r>
            <a:endParaRPr lang="en-US" sz="2000" dirty="0"/>
          </a:p>
        </p:txBody>
      </p:sp>
      <p:sp>
        <p:nvSpPr>
          <p:cNvPr id="16" name="TextBox 15">
            <a:extLst>
              <a:ext uri="{FF2B5EF4-FFF2-40B4-BE49-F238E27FC236}">
                <a16:creationId xmlns:a16="http://schemas.microsoft.com/office/drawing/2014/main" id="{4D4954CD-A8D2-B771-DB05-962F95A5607E}"/>
              </a:ext>
            </a:extLst>
          </p:cNvPr>
          <p:cNvSpPr txBox="1"/>
          <p:nvPr/>
        </p:nvSpPr>
        <p:spPr>
          <a:xfrm>
            <a:off x="8905638" y="5722594"/>
            <a:ext cx="2949782" cy="707886"/>
          </a:xfrm>
          <a:prstGeom prst="rect">
            <a:avLst/>
          </a:prstGeom>
          <a:noFill/>
        </p:spPr>
        <p:txBody>
          <a:bodyPr wrap="none" rtlCol="0">
            <a:spAutoFit/>
          </a:bodyPr>
          <a:lstStyle/>
          <a:p>
            <a:r>
              <a:rPr lang="en-US" sz="2000" dirty="0"/>
              <a:t>Oregon Athletic Directors </a:t>
            </a:r>
          </a:p>
          <a:p>
            <a:r>
              <a:rPr lang="en-US" sz="2000" dirty="0"/>
              <a:t>Association</a:t>
            </a:r>
          </a:p>
        </p:txBody>
      </p:sp>
    </p:spTree>
    <p:extLst>
      <p:ext uri="{BB962C8B-B14F-4D97-AF65-F5344CB8AC3E}">
        <p14:creationId xmlns:p14="http://schemas.microsoft.com/office/powerpoint/2010/main" val="41595077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chemeClr val="tx1"/>
                </a:solidFill>
              </a:rPr>
              <a:t>2023-24 OADA Board Officers</a:t>
            </a:r>
          </a:p>
        </p:txBody>
      </p:sp>
      <p:sp>
        <p:nvSpPr>
          <p:cNvPr id="3" name="Content Placeholder 2"/>
          <p:cNvSpPr>
            <a:spLocks noGrp="1"/>
          </p:cNvSpPr>
          <p:nvPr>
            <p:ph idx="1"/>
          </p:nvPr>
        </p:nvSpPr>
        <p:spPr/>
        <p:txBody>
          <a:bodyPr>
            <a:normAutofit fontScale="85000" lnSpcReduction="20000"/>
          </a:bodyPr>
          <a:lstStyle/>
          <a:p>
            <a:pPr marL="46037" indent="0">
              <a:spcBef>
                <a:spcPts val="1200"/>
              </a:spcBef>
              <a:buNone/>
            </a:pPr>
            <a:r>
              <a:rPr lang="en-US" dirty="0">
                <a:solidFill>
                  <a:srgbClr val="0070C0"/>
                </a:solidFill>
              </a:rPr>
              <a:t>President/ OSAA Liaison – Anna Maria Lopez, St. Mary’s Academy</a:t>
            </a:r>
          </a:p>
          <a:p>
            <a:pPr marL="46037" indent="0">
              <a:spcBef>
                <a:spcPts val="1200"/>
              </a:spcBef>
              <a:buNone/>
            </a:pPr>
            <a:r>
              <a:rPr lang="en-US" dirty="0">
                <a:solidFill>
                  <a:srgbClr val="0070C0"/>
                </a:solidFill>
              </a:rPr>
              <a:t>President-Elect – Trent Kroll, CMAA, Sherman County</a:t>
            </a:r>
          </a:p>
          <a:p>
            <a:pPr marL="46037" indent="0">
              <a:spcBef>
                <a:spcPts val="1200"/>
              </a:spcBef>
              <a:buNone/>
            </a:pPr>
            <a:r>
              <a:rPr lang="en-US" dirty="0">
                <a:solidFill>
                  <a:srgbClr val="0070C0"/>
                </a:solidFill>
              </a:rPr>
              <a:t>Vice President – Shelley Moore, CAA, Newport HS</a:t>
            </a:r>
          </a:p>
          <a:p>
            <a:pPr marL="46037" indent="0">
              <a:spcBef>
                <a:spcPts val="1200"/>
              </a:spcBef>
              <a:buNone/>
            </a:pPr>
            <a:r>
              <a:rPr lang="en-US" dirty="0">
                <a:solidFill>
                  <a:srgbClr val="0070C0"/>
                </a:solidFill>
              </a:rPr>
              <a:t>Secretary – Jessica Russell, Benson Tech HS</a:t>
            </a:r>
          </a:p>
          <a:p>
            <a:pPr marL="46037" indent="0">
              <a:spcBef>
                <a:spcPts val="1200"/>
              </a:spcBef>
              <a:buNone/>
            </a:pPr>
            <a:r>
              <a:rPr lang="en-US" dirty="0">
                <a:solidFill>
                  <a:srgbClr val="0070C0"/>
                </a:solidFill>
              </a:rPr>
              <a:t>Past-President – Doug Thompson, Forest Grove HS</a:t>
            </a:r>
          </a:p>
          <a:p>
            <a:pPr marL="46037" indent="0">
              <a:spcBef>
                <a:spcPts val="1200"/>
              </a:spcBef>
              <a:buNone/>
            </a:pPr>
            <a:r>
              <a:rPr lang="en-US" dirty="0">
                <a:solidFill>
                  <a:srgbClr val="0070C0"/>
                </a:solidFill>
              </a:rPr>
              <a:t>LTI/CAA Test Coordinator– Tim Sam, CMAA, North Valley HS</a:t>
            </a:r>
          </a:p>
          <a:p>
            <a:pPr marL="46037" indent="0">
              <a:spcBef>
                <a:spcPts val="1200"/>
              </a:spcBef>
              <a:buNone/>
            </a:pPr>
            <a:r>
              <a:rPr lang="en-US" dirty="0">
                <a:solidFill>
                  <a:srgbClr val="0070C0"/>
                </a:solidFill>
              </a:rPr>
              <a:t>Mentor Coordinator – Dennis Burke </a:t>
            </a:r>
          </a:p>
          <a:p>
            <a:pPr marL="46037" indent="0">
              <a:spcBef>
                <a:spcPts val="1200"/>
              </a:spcBef>
              <a:buNone/>
            </a:pPr>
            <a:r>
              <a:rPr lang="en-US" dirty="0">
                <a:solidFill>
                  <a:srgbClr val="0070C0"/>
                </a:solidFill>
              </a:rPr>
              <a:t>DEI Liaison – John Matsuo, Hillsboro HS</a:t>
            </a:r>
          </a:p>
          <a:p>
            <a:pPr marL="46037" indent="0">
              <a:spcBef>
                <a:spcPts val="1200"/>
              </a:spcBef>
              <a:buNone/>
            </a:pPr>
            <a:r>
              <a:rPr lang="en-US" dirty="0">
                <a:solidFill>
                  <a:srgbClr val="0070C0"/>
                </a:solidFill>
              </a:rPr>
              <a:t>Retired Representative – Mike Henderson, CAA</a:t>
            </a:r>
          </a:p>
          <a:p>
            <a:pPr marL="46037" indent="0">
              <a:spcBef>
                <a:spcPts val="1200"/>
              </a:spcBef>
              <a:buNone/>
            </a:pPr>
            <a:r>
              <a:rPr lang="en-US" dirty="0">
                <a:solidFill>
                  <a:srgbClr val="0070C0"/>
                </a:solidFill>
              </a:rPr>
              <a:t>Treasurer – Toni Cowdrey, North Central ESD</a:t>
            </a:r>
          </a:p>
          <a:p>
            <a:pPr marL="46037" indent="0">
              <a:buNone/>
            </a:pPr>
            <a:endParaRPr lang="en-US" sz="4000" dirty="0"/>
          </a:p>
        </p:txBody>
      </p:sp>
    </p:spTree>
    <p:extLst>
      <p:ext uri="{BB962C8B-B14F-4D97-AF65-F5344CB8AC3E}">
        <p14:creationId xmlns:p14="http://schemas.microsoft.com/office/powerpoint/2010/main" val="4105887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34566-42DE-8D58-465A-BC98F89B9A93}"/>
              </a:ext>
            </a:extLst>
          </p:cNvPr>
          <p:cNvSpPr>
            <a:spLocks noGrp="1"/>
          </p:cNvSpPr>
          <p:nvPr>
            <p:ph type="ctrTitle"/>
          </p:nvPr>
        </p:nvSpPr>
        <p:spPr/>
        <p:txBody>
          <a:bodyPr/>
          <a:lstStyle/>
          <a:p>
            <a:r>
              <a:rPr lang="en-US" dirty="0"/>
              <a:t>governance</a:t>
            </a:r>
          </a:p>
        </p:txBody>
      </p:sp>
      <p:sp>
        <p:nvSpPr>
          <p:cNvPr id="6" name="Subtitle 5">
            <a:extLst>
              <a:ext uri="{FF2B5EF4-FFF2-40B4-BE49-F238E27FC236}">
                <a16:creationId xmlns:a16="http://schemas.microsoft.com/office/drawing/2014/main" id="{DF88CE84-1CFA-ED35-358B-961A82AFC18C}"/>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BA86EE23-1739-1E37-CA38-EA2A1EE19AEB}"/>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6665817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2023-24 Classification Representatives</a:t>
            </a:r>
          </a:p>
        </p:txBody>
      </p:sp>
      <p:sp>
        <p:nvSpPr>
          <p:cNvPr id="3" name="Content Placeholder 2"/>
          <p:cNvSpPr>
            <a:spLocks noGrp="1"/>
          </p:cNvSpPr>
          <p:nvPr>
            <p:ph idx="1"/>
          </p:nvPr>
        </p:nvSpPr>
        <p:spPr>
          <a:xfrm>
            <a:off x="1940985" y="1989139"/>
            <a:ext cx="9146115" cy="4338637"/>
          </a:xfrm>
        </p:spPr>
        <p:txBody>
          <a:bodyPr>
            <a:normAutofit/>
          </a:bodyPr>
          <a:lstStyle/>
          <a:p>
            <a:pPr marL="46037" indent="0">
              <a:spcAft>
                <a:spcPts val="1200"/>
              </a:spcAft>
              <a:buNone/>
            </a:pPr>
            <a:r>
              <a:rPr lang="en-US" dirty="0">
                <a:solidFill>
                  <a:srgbClr val="0070C0"/>
                </a:solidFill>
              </a:rPr>
              <a:t>6A Rep – Ryan McIrvin, McMinnville HS</a:t>
            </a:r>
          </a:p>
          <a:p>
            <a:pPr marL="46037" indent="0">
              <a:spcAft>
                <a:spcPts val="1200"/>
              </a:spcAft>
              <a:buNone/>
            </a:pPr>
            <a:r>
              <a:rPr lang="en-US" dirty="0">
                <a:solidFill>
                  <a:srgbClr val="0070C0"/>
                </a:solidFill>
              </a:rPr>
              <a:t>5A Rep – Salvador Muñoz, Corvallis HS</a:t>
            </a:r>
          </a:p>
          <a:p>
            <a:pPr marL="46037" indent="0">
              <a:spcAft>
                <a:spcPts val="1200"/>
              </a:spcAft>
              <a:buNone/>
            </a:pPr>
            <a:r>
              <a:rPr lang="en-US" dirty="0">
                <a:solidFill>
                  <a:srgbClr val="0070C0"/>
                </a:solidFill>
              </a:rPr>
              <a:t>4A Rep – Darren Shryock, Stayton HS</a:t>
            </a:r>
          </a:p>
          <a:p>
            <a:pPr marL="46037" indent="0">
              <a:spcAft>
                <a:spcPts val="1200"/>
              </a:spcAft>
              <a:buNone/>
            </a:pPr>
            <a:r>
              <a:rPr lang="en-US" dirty="0">
                <a:solidFill>
                  <a:srgbClr val="0070C0"/>
                </a:solidFill>
              </a:rPr>
              <a:t>3A Rep – Angela Davis, Corbett HS</a:t>
            </a:r>
          </a:p>
          <a:p>
            <a:pPr marL="46037" indent="0">
              <a:spcAft>
                <a:spcPts val="1200"/>
              </a:spcAft>
              <a:buNone/>
            </a:pPr>
            <a:r>
              <a:rPr lang="en-US" dirty="0">
                <a:solidFill>
                  <a:srgbClr val="0070C0"/>
                </a:solidFill>
              </a:rPr>
              <a:t>2A Rep – Lorena Woods, Stanfield Secondary</a:t>
            </a:r>
          </a:p>
          <a:p>
            <a:pPr marL="46037" indent="0">
              <a:spcAft>
                <a:spcPts val="1200"/>
              </a:spcAft>
              <a:buNone/>
            </a:pPr>
            <a:r>
              <a:rPr lang="en-US" dirty="0">
                <a:solidFill>
                  <a:srgbClr val="0070C0"/>
                </a:solidFill>
              </a:rPr>
              <a:t>1A Rep – Steve Wallo, CAA, CS Lewis Academy</a:t>
            </a:r>
          </a:p>
          <a:p>
            <a:pPr marL="46037" indent="0">
              <a:buNone/>
            </a:pPr>
            <a:endParaRPr lang="en-US" dirty="0"/>
          </a:p>
          <a:p>
            <a:pPr marL="46037" indent="0">
              <a:buNone/>
            </a:pPr>
            <a:endParaRPr lang="en-US" dirty="0"/>
          </a:p>
        </p:txBody>
      </p:sp>
    </p:spTree>
    <p:extLst>
      <p:ext uri="{BB962C8B-B14F-4D97-AF65-F5344CB8AC3E}">
        <p14:creationId xmlns:p14="http://schemas.microsoft.com/office/powerpoint/2010/main" val="239458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solidFill>
                  <a:schemeClr val="tx1"/>
                </a:solidFill>
              </a:rPr>
              <a:t>Who is your LEAGUE REP this year (2023-24)?</a:t>
            </a:r>
          </a:p>
        </p:txBody>
      </p:sp>
      <p:sp>
        <p:nvSpPr>
          <p:cNvPr id="3" name="Content Placeholder 2"/>
          <p:cNvSpPr>
            <a:spLocks noGrp="1"/>
          </p:cNvSpPr>
          <p:nvPr>
            <p:ph idx="1"/>
          </p:nvPr>
        </p:nvSpPr>
        <p:spPr>
          <a:xfrm>
            <a:off x="1432985" y="2023005"/>
            <a:ext cx="10026649" cy="3611561"/>
          </a:xfrm>
        </p:spPr>
        <p:txBody>
          <a:bodyPr>
            <a:normAutofit/>
          </a:bodyPr>
          <a:lstStyle/>
          <a:p>
            <a:pPr marL="46037" indent="0">
              <a:buNone/>
            </a:pPr>
            <a:endParaRPr lang="en-US" dirty="0"/>
          </a:p>
          <a:p>
            <a:pPr marL="46037" indent="0" algn="ctr">
              <a:buNone/>
            </a:pPr>
            <a:r>
              <a:rPr lang="en-US" sz="6000" dirty="0">
                <a:solidFill>
                  <a:srgbClr val="FF0000"/>
                </a:solidFill>
              </a:rPr>
              <a:t>Please let your Classification Representative know soon!!</a:t>
            </a:r>
          </a:p>
        </p:txBody>
      </p:sp>
    </p:spTree>
    <p:extLst>
      <p:ext uri="{BB962C8B-B14F-4D97-AF65-F5344CB8AC3E}">
        <p14:creationId xmlns:p14="http://schemas.microsoft.com/office/powerpoint/2010/main" val="4114506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Leadership Training Institute</a:t>
            </a:r>
            <a:br>
              <a:rPr lang="en-US" dirty="0">
                <a:solidFill>
                  <a:schemeClr val="tx1"/>
                </a:solidFill>
              </a:rPr>
            </a:br>
            <a:r>
              <a:rPr lang="en-US" dirty="0">
                <a:solidFill>
                  <a:schemeClr val="tx1"/>
                </a:solidFill>
              </a:rPr>
              <a:t>&amp; Certification Testing Coordinator</a:t>
            </a:r>
          </a:p>
        </p:txBody>
      </p:sp>
      <p:sp>
        <p:nvSpPr>
          <p:cNvPr id="3" name="Content Placeholder 2">
            <a:extLst>
              <a:ext uri="{FF2B5EF4-FFF2-40B4-BE49-F238E27FC236}">
                <a16:creationId xmlns:a16="http://schemas.microsoft.com/office/drawing/2014/main" id="{1E796950-5A77-F487-6DA5-E2EDA759CAFA}"/>
              </a:ext>
            </a:extLst>
          </p:cNvPr>
          <p:cNvSpPr>
            <a:spLocks noGrp="1"/>
          </p:cNvSpPr>
          <p:nvPr>
            <p:ph sz="half" idx="2"/>
          </p:nvPr>
        </p:nvSpPr>
        <p:spPr>
          <a:xfrm>
            <a:off x="5899724" y="1950045"/>
            <a:ext cx="6127932" cy="4507905"/>
          </a:xfrm>
        </p:spPr>
        <p:txBody>
          <a:bodyPr/>
          <a:lstStyle/>
          <a:p>
            <a:r>
              <a:rPr lang="en-US" sz="3600" dirty="0">
                <a:solidFill>
                  <a:srgbClr val="0070C0"/>
                </a:solidFill>
              </a:rPr>
              <a:t>Coordinates all LTI Courses</a:t>
            </a:r>
          </a:p>
          <a:p>
            <a:r>
              <a:rPr lang="en-US" sz="3600" dirty="0">
                <a:solidFill>
                  <a:srgbClr val="0070C0"/>
                </a:solidFill>
              </a:rPr>
              <a:t>Coordinates State Faculty</a:t>
            </a:r>
          </a:p>
          <a:p>
            <a:r>
              <a:rPr lang="en-US" sz="3600" dirty="0">
                <a:solidFill>
                  <a:srgbClr val="0070C0"/>
                </a:solidFill>
              </a:rPr>
              <a:t>Coordinates LTI Testing Program</a:t>
            </a:r>
          </a:p>
          <a:p>
            <a:r>
              <a:rPr lang="en-US" sz="3600" dirty="0">
                <a:solidFill>
                  <a:srgbClr val="0070C0"/>
                </a:solidFill>
              </a:rPr>
              <a:t>Maintains LTC/Test Records</a:t>
            </a:r>
          </a:p>
          <a:p>
            <a:pPr marL="46037" indent="0">
              <a:buNone/>
            </a:pPr>
            <a:endParaRPr lang="en-US" sz="3600" dirty="0">
              <a:solidFill>
                <a:srgbClr val="0070C0"/>
              </a:solidFill>
            </a:endParaRPr>
          </a:p>
          <a:p>
            <a:endParaRPr lang="en-US" sz="3600" dirty="0">
              <a:solidFill>
                <a:srgbClr val="0070C0"/>
              </a:solidFill>
            </a:endParaRPr>
          </a:p>
          <a:p>
            <a:endParaRPr lang="en-US" sz="3600" dirty="0"/>
          </a:p>
          <a:p>
            <a:endParaRPr lang="en-US" sz="3600" dirty="0"/>
          </a:p>
        </p:txBody>
      </p:sp>
      <p:sp>
        <p:nvSpPr>
          <p:cNvPr id="9" name="Content Placeholder 2"/>
          <p:cNvSpPr txBox="1">
            <a:spLocks/>
          </p:cNvSpPr>
          <p:nvPr/>
        </p:nvSpPr>
        <p:spPr>
          <a:xfrm>
            <a:off x="1798110" y="5544218"/>
            <a:ext cx="4101614" cy="788319"/>
          </a:xfrm>
          <a:prstGeom prst="rect">
            <a:avLst/>
          </a:prstGeom>
        </p:spPr>
        <p:txBody>
          <a:bodyPr vert="horz" lIns="91440" tIns="45720" rIns="91440" bIns="45720" rtlCol="0">
            <a:normAutofit fontScale="70000" lnSpcReduction="20000"/>
          </a:bodyPr>
          <a:lstStyle>
            <a:lvl1pPr marL="339725" indent="-293688"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lumMod val="75000"/>
                    <a:lumOff val="25000"/>
                  </a:schemeClr>
                </a:solidFill>
                <a:latin typeface="Calibri" panose="020F0502020204030204" pitchFamily="34" charset="0"/>
                <a:ea typeface="+mn-ea"/>
                <a:cs typeface="+mn-cs"/>
              </a:defRPr>
            </a:lvl1pPr>
            <a:lvl2pPr marL="574675" indent="-300038"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lumMod val="75000"/>
                    <a:lumOff val="25000"/>
                  </a:schemeClr>
                </a:solidFill>
                <a:latin typeface="Calibri" panose="020F0502020204030204" pitchFamily="34" charset="0"/>
                <a:ea typeface="+mn-ea"/>
                <a:cs typeface="+mn-cs"/>
              </a:defRPr>
            </a:lvl2pPr>
            <a:lvl3pPr marL="796925" indent="-249238"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lumMod val="75000"/>
                    <a:lumOff val="25000"/>
                  </a:schemeClr>
                </a:solidFill>
                <a:latin typeface="Calibri" panose="020F0502020204030204" pitchFamily="34" charset="0"/>
                <a:ea typeface="+mn-ea"/>
                <a:cs typeface="+mn-cs"/>
              </a:defRPr>
            </a:lvl3pPr>
            <a:lvl4pPr marL="1149350" indent="-327025"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lumMod val="75000"/>
                    <a:lumOff val="25000"/>
                  </a:schemeClr>
                </a:solidFill>
                <a:latin typeface="Calibri" panose="020F0502020204030204" pitchFamily="34" charset="0"/>
                <a:ea typeface="+mn-ea"/>
                <a:cs typeface="+mn-cs"/>
              </a:defRPr>
            </a:lvl4pPr>
            <a:lvl5pPr marL="1371600" indent="-274638"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lumMod val="75000"/>
                    <a:lumOff val="25000"/>
                  </a:schemeClr>
                </a:solidFill>
                <a:latin typeface="Calibri" panose="020F0502020204030204" pitchFamily="34" charset="0"/>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a:lstStyle>
          <a:p>
            <a:pPr marL="46037" indent="0">
              <a:buFont typeface="Corbel" pitchFamily="34" charset="0"/>
              <a:buNone/>
            </a:pPr>
            <a:r>
              <a:rPr lang="en-US" sz="3200" b="1" dirty="0"/>
              <a:t>Tim Sam, CMAA, N. Valley HS</a:t>
            </a:r>
          </a:p>
          <a:p>
            <a:pPr marL="46037" indent="0">
              <a:buFont typeface="Corbel" pitchFamily="34" charset="0"/>
              <a:buNone/>
            </a:pPr>
            <a:r>
              <a:rPr lang="en-US" sz="3200" b="1" dirty="0"/>
              <a:t>tim.sam@threerivers.k12.or.us</a:t>
            </a:r>
          </a:p>
        </p:txBody>
      </p:sp>
      <p:pic>
        <p:nvPicPr>
          <p:cNvPr id="5" name="Picture 4" descr="A person in a suit and tie&#10;&#10;Description automatically generated">
            <a:extLst>
              <a:ext uri="{FF2B5EF4-FFF2-40B4-BE49-F238E27FC236}">
                <a16:creationId xmlns:a16="http://schemas.microsoft.com/office/drawing/2014/main" id="{F29332A0-88FD-7D7B-785A-0781D9B06F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4176" y="2006987"/>
            <a:ext cx="3566160" cy="3344035"/>
          </a:xfrm>
          <a:prstGeom prst="rect">
            <a:avLst/>
          </a:prstGeom>
        </p:spPr>
      </p:pic>
    </p:spTree>
    <p:extLst>
      <p:ext uri="{BB962C8B-B14F-4D97-AF65-F5344CB8AC3E}">
        <p14:creationId xmlns:p14="http://schemas.microsoft.com/office/powerpoint/2010/main" val="548932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Certifications available:</a:t>
            </a:r>
          </a:p>
        </p:txBody>
      </p:sp>
      <p:sp>
        <p:nvSpPr>
          <p:cNvPr id="7" name="Content Placeholder 6"/>
          <p:cNvSpPr>
            <a:spLocks noGrp="1"/>
          </p:cNvSpPr>
          <p:nvPr>
            <p:ph idx="1"/>
          </p:nvPr>
        </p:nvSpPr>
        <p:spPr>
          <a:xfrm>
            <a:off x="1940985" y="1989139"/>
            <a:ext cx="10251015" cy="4497386"/>
          </a:xfrm>
        </p:spPr>
        <p:txBody>
          <a:bodyPr>
            <a:normAutofit fontScale="85000" lnSpcReduction="20000"/>
          </a:bodyPr>
          <a:lstStyle/>
          <a:p>
            <a:r>
              <a:rPr lang="en-US" sz="4200" kern="1600" dirty="0"/>
              <a:t>RAA (Registered Athletic Administrator)</a:t>
            </a:r>
          </a:p>
          <a:p>
            <a:r>
              <a:rPr lang="en-US" sz="4200" kern="1600" dirty="0"/>
              <a:t>RIAA (Registered International Athletic Administrator)</a:t>
            </a:r>
          </a:p>
          <a:p>
            <a:r>
              <a:rPr lang="en-US" sz="4200" kern="1600" dirty="0"/>
              <a:t>RMAA (Registered Middle School Athletic Administrator)</a:t>
            </a:r>
          </a:p>
          <a:p>
            <a:r>
              <a:rPr lang="en-US" sz="4200" kern="1600" dirty="0"/>
              <a:t>CAA (Certified Athletic Administrator)</a:t>
            </a:r>
          </a:p>
          <a:p>
            <a:r>
              <a:rPr lang="en-US" sz="4200" kern="1600" dirty="0"/>
              <a:t>CIAA (Certified International Athletic Administrator)</a:t>
            </a:r>
          </a:p>
          <a:p>
            <a:r>
              <a:rPr lang="en-US" sz="4200" kern="1600" dirty="0"/>
              <a:t>CMAA (Certified Master Athletic Administrator)</a:t>
            </a:r>
            <a:br>
              <a:rPr lang="en-US" kern="1600" dirty="0"/>
            </a:br>
            <a:br>
              <a:rPr lang="en-US" kern="1600" dirty="0"/>
            </a:br>
            <a:br>
              <a:rPr lang="en-US" dirty="0"/>
            </a:br>
            <a:endParaRPr lang="en-US" dirty="0"/>
          </a:p>
        </p:txBody>
      </p:sp>
    </p:spTree>
    <p:extLst>
      <p:ext uri="{BB962C8B-B14F-4D97-AF65-F5344CB8AC3E}">
        <p14:creationId xmlns:p14="http://schemas.microsoft.com/office/powerpoint/2010/main" val="1513240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New Athletic Director</a:t>
            </a:r>
            <a:br>
              <a:rPr lang="en-US" dirty="0">
                <a:solidFill>
                  <a:schemeClr val="tx1"/>
                </a:solidFill>
              </a:rPr>
            </a:br>
            <a:r>
              <a:rPr lang="en-US" dirty="0">
                <a:solidFill>
                  <a:schemeClr val="tx1"/>
                </a:solidFill>
              </a:rPr>
              <a:t>Mentorship Program</a:t>
            </a:r>
          </a:p>
        </p:txBody>
      </p:sp>
      <p:sp>
        <p:nvSpPr>
          <p:cNvPr id="3" name="Content Placeholder 2"/>
          <p:cNvSpPr>
            <a:spLocks noGrp="1"/>
          </p:cNvSpPr>
          <p:nvPr>
            <p:ph idx="1"/>
          </p:nvPr>
        </p:nvSpPr>
        <p:spPr/>
        <p:txBody>
          <a:bodyPr>
            <a:normAutofit/>
          </a:bodyPr>
          <a:lstStyle/>
          <a:p>
            <a:pPr>
              <a:spcBef>
                <a:spcPts val="1200"/>
              </a:spcBef>
            </a:pPr>
            <a:r>
              <a:rPr lang="en-US" sz="3900" dirty="0">
                <a:solidFill>
                  <a:srgbClr val="005488"/>
                </a:solidFill>
              </a:rPr>
              <a:t>All new AD’s (year 1-3) will be paired with a veteran AD</a:t>
            </a:r>
          </a:p>
          <a:p>
            <a:pPr>
              <a:spcBef>
                <a:spcPts val="1200"/>
              </a:spcBef>
            </a:pPr>
            <a:r>
              <a:rPr lang="en-US" sz="3900" dirty="0">
                <a:solidFill>
                  <a:srgbClr val="005488"/>
                </a:solidFill>
              </a:rPr>
              <a:t>Coordinated by </a:t>
            </a:r>
            <a:r>
              <a:rPr lang="en-US" sz="3900" b="1" dirty="0">
                <a:solidFill>
                  <a:srgbClr val="005488"/>
                </a:solidFill>
              </a:rPr>
              <a:t>Dennis Burke </a:t>
            </a:r>
            <a:r>
              <a:rPr lang="en-US" sz="3900" dirty="0">
                <a:solidFill>
                  <a:srgbClr val="005488"/>
                </a:solidFill>
              </a:rPr>
              <a:t>-</a:t>
            </a:r>
            <a:r>
              <a:rPr lang="en-US" sz="3900" b="1" dirty="0">
                <a:solidFill>
                  <a:srgbClr val="005488"/>
                </a:solidFill>
              </a:rPr>
              <a:t> </a:t>
            </a:r>
            <a:r>
              <a:rPr lang="en-US" sz="3900" dirty="0">
                <a:solidFill>
                  <a:srgbClr val="005488"/>
                </a:solidFill>
              </a:rPr>
              <a:t>through your OADA League Representative or </a:t>
            </a:r>
          </a:p>
          <a:p>
            <a:pPr marL="46037" indent="0">
              <a:spcBef>
                <a:spcPts val="600"/>
              </a:spcBef>
              <a:buNone/>
            </a:pPr>
            <a:r>
              <a:rPr lang="en-US" sz="3900" dirty="0">
                <a:solidFill>
                  <a:srgbClr val="005488"/>
                </a:solidFill>
              </a:rPr>
              <a:t>   Classification Rep </a:t>
            </a:r>
          </a:p>
          <a:p>
            <a:r>
              <a:rPr lang="en-US" sz="3900" dirty="0">
                <a:solidFill>
                  <a:srgbClr val="005488"/>
                </a:solidFill>
              </a:rPr>
              <a:t>AD Toolbox on OADA Website   </a:t>
            </a:r>
          </a:p>
        </p:txBody>
      </p:sp>
      <p:pic>
        <p:nvPicPr>
          <p:cNvPr id="6" name="Picture 5">
            <a:extLst>
              <a:ext uri="{FF2B5EF4-FFF2-40B4-BE49-F238E27FC236}">
                <a16:creationId xmlns:a16="http://schemas.microsoft.com/office/drawing/2014/main" id="{248EFCD9-2A1A-964C-A6FD-426907E511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2165" y="4022339"/>
            <a:ext cx="1917700" cy="2163972"/>
          </a:xfrm>
          <a:prstGeom prst="rect">
            <a:avLst/>
          </a:prstGeom>
        </p:spPr>
      </p:pic>
    </p:spTree>
    <p:extLst>
      <p:ext uri="{BB962C8B-B14F-4D97-AF65-F5344CB8AC3E}">
        <p14:creationId xmlns:p14="http://schemas.microsoft.com/office/powerpoint/2010/main" val="5053994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State Ambassador Program</a:t>
            </a:r>
          </a:p>
        </p:txBody>
      </p:sp>
      <p:sp>
        <p:nvSpPr>
          <p:cNvPr id="3" name="Content Placeholder 2"/>
          <p:cNvSpPr>
            <a:spLocks noGrp="1"/>
          </p:cNvSpPr>
          <p:nvPr>
            <p:ph idx="1"/>
          </p:nvPr>
        </p:nvSpPr>
        <p:spPr/>
        <p:txBody>
          <a:bodyPr>
            <a:normAutofit/>
          </a:bodyPr>
          <a:lstStyle/>
          <a:p>
            <a:pPr>
              <a:spcBef>
                <a:spcPts val="1200"/>
              </a:spcBef>
            </a:pPr>
            <a:r>
              <a:rPr lang="en-US" dirty="0">
                <a:solidFill>
                  <a:srgbClr val="005488"/>
                </a:solidFill>
              </a:rPr>
              <a:t>Bring ADs together to become significant leaders in their schools &amp; communities</a:t>
            </a:r>
          </a:p>
          <a:p>
            <a:pPr>
              <a:spcBef>
                <a:spcPts val="1200"/>
              </a:spcBef>
            </a:pPr>
            <a:r>
              <a:rPr lang="en-US" dirty="0">
                <a:solidFill>
                  <a:srgbClr val="005488"/>
                </a:solidFill>
                <a:effectLst/>
                <a:latin typeface="Calibri" panose="020F0502020204030204" pitchFamily="34" charset="0"/>
                <a:ea typeface="Calibri" panose="020F0502020204030204" pitchFamily="34" charset="0"/>
                <a:cs typeface="Times New Roman" panose="02020603050405020304" pitchFamily="18" charset="0"/>
              </a:rPr>
              <a:t>ADs and Admin receive very little intentional leadership training.  We are expected to know how to lead.  Great leadership occurs only when people are committed to their own continual improvement.</a:t>
            </a:r>
            <a:r>
              <a:rPr lang="en-US" dirty="0">
                <a:solidFill>
                  <a:srgbClr val="005488"/>
                </a:solidFill>
                <a:effectLst/>
              </a:rPr>
              <a:t> </a:t>
            </a:r>
            <a:endParaRPr lang="en-US" dirty="0">
              <a:solidFill>
                <a:srgbClr val="005488"/>
              </a:solidFill>
            </a:endParaRPr>
          </a:p>
          <a:p>
            <a:pPr>
              <a:spcBef>
                <a:spcPts val="1200"/>
              </a:spcBef>
            </a:pPr>
            <a:r>
              <a:rPr lang="en-US" dirty="0">
                <a:solidFill>
                  <a:srgbClr val="005488"/>
                </a:solidFill>
              </a:rPr>
              <a:t>Coordinated by </a:t>
            </a:r>
            <a:r>
              <a:rPr lang="en-US" b="1" dirty="0">
                <a:solidFill>
                  <a:srgbClr val="005488"/>
                </a:solidFill>
              </a:rPr>
              <a:t>Pete Lukich, CAA &amp; Tom Bendt</a:t>
            </a:r>
          </a:p>
          <a:p>
            <a:pPr>
              <a:spcBef>
                <a:spcPts val="1200"/>
              </a:spcBef>
            </a:pPr>
            <a:r>
              <a:rPr lang="en-US" dirty="0">
                <a:solidFill>
                  <a:srgbClr val="005488"/>
                </a:solidFill>
              </a:rPr>
              <a:t>Express interest here  </a:t>
            </a:r>
          </a:p>
        </p:txBody>
      </p:sp>
      <p:pic>
        <p:nvPicPr>
          <p:cNvPr id="6" name="Picture 5" descr="A qr code with black squares&#10;&#10;Description automatically generated">
            <a:extLst>
              <a:ext uri="{FF2B5EF4-FFF2-40B4-BE49-F238E27FC236}">
                <a16:creationId xmlns:a16="http://schemas.microsoft.com/office/drawing/2014/main" id="{4C632B34-0740-65BB-45C2-041AFBDA01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5512" y="4254930"/>
            <a:ext cx="1905000" cy="1905000"/>
          </a:xfrm>
          <a:prstGeom prst="rect">
            <a:avLst/>
          </a:prstGeom>
        </p:spPr>
      </p:pic>
      <p:sp>
        <p:nvSpPr>
          <p:cNvPr id="10" name="Right Arrow 9">
            <a:extLst>
              <a:ext uri="{FF2B5EF4-FFF2-40B4-BE49-F238E27FC236}">
                <a16:creationId xmlns:a16="http://schemas.microsoft.com/office/drawing/2014/main" id="{0F892DA3-0C8E-E58B-0657-656B36DB2566}"/>
              </a:ext>
            </a:extLst>
          </p:cNvPr>
          <p:cNvSpPr/>
          <p:nvPr/>
        </p:nvSpPr>
        <p:spPr>
          <a:xfrm>
            <a:off x="5018693" y="5507467"/>
            <a:ext cx="4549697" cy="329244"/>
          </a:xfrm>
          <a:prstGeom prst="rightArrow">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2684438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tx1"/>
                </a:solidFill>
              </a:rPr>
              <a:t>Membership OADA &amp; NIAAA</a:t>
            </a:r>
            <a:r>
              <a:rPr lang="en-US" dirty="0"/>
              <a:t> </a:t>
            </a:r>
          </a:p>
        </p:txBody>
      </p:sp>
      <p:sp>
        <p:nvSpPr>
          <p:cNvPr id="3" name="Content Placeholder 2"/>
          <p:cNvSpPr>
            <a:spLocks noGrp="1"/>
          </p:cNvSpPr>
          <p:nvPr>
            <p:ph idx="1"/>
          </p:nvPr>
        </p:nvSpPr>
        <p:spPr/>
        <p:txBody>
          <a:bodyPr>
            <a:normAutofit lnSpcReduction="10000"/>
          </a:bodyPr>
          <a:lstStyle/>
          <a:p>
            <a:r>
              <a:rPr lang="en-US" sz="4300" dirty="0"/>
              <a:t>Yearly Dual Membership - $130</a:t>
            </a:r>
          </a:p>
          <a:p>
            <a:r>
              <a:rPr lang="en-US" sz="4300" dirty="0"/>
              <a:t>Registration Online (OADA Website) </a:t>
            </a:r>
          </a:p>
          <a:p>
            <a:r>
              <a:rPr lang="en-US" sz="4300" b="1" dirty="0">
                <a:solidFill>
                  <a:srgbClr val="FF0000"/>
                </a:solidFill>
              </a:rPr>
              <a:t>Membership dues after October 31- $145</a:t>
            </a:r>
            <a:endParaRPr lang="en-US" sz="4300" dirty="0"/>
          </a:p>
          <a:p>
            <a:r>
              <a:rPr lang="en-US" sz="4300" dirty="0"/>
              <a:t>For Questions Contact  </a:t>
            </a:r>
          </a:p>
          <a:p>
            <a:pPr marL="822325" lvl="3" indent="0">
              <a:buNone/>
            </a:pPr>
            <a:r>
              <a:rPr lang="en-US" sz="3600" b="1" dirty="0"/>
              <a:t>Dave Hood– </a:t>
            </a:r>
            <a:r>
              <a:rPr lang="en-US" sz="3600" dirty="0" err="1"/>
              <a:t>hoody.oada@gmail.com</a:t>
            </a:r>
            <a:r>
              <a:rPr lang="en-US" sz="3600" dirty="0"/>
              <a:t> </a:t>
            </a:r>
          </a:p>
          <a:p>
            <a:pPr marL="822325" lvl="3" indent="0">
              <a:buNone/>
            </a:pPr>
            <a:endParaRPr lang="en-US" sz="3600" b="1" dirty="0"/>
          </a:p>
          <a:p>
            <a:pPr marL="822325" lvl="3" indent="0" algn="ctr">
              <a:buNone/>
            </a:pPr>
            <a:r>
              <a:rPr lang="en-US" sz="4400" b="1" dirty="0" err="1"/>
              <a:t>www.oadaonline.org</a:t>
            </a:r>
            <a:r>
              <a:rPr lang="en-US" sz="4400" b="1" dirty="0"/>
              <a:t>/membership</a:t>
            </a:r>
          </a:p>
        </p:txBody>
      </p:sp>
    </p:spTree>
    <p:extLst>
      <p:ext uri="{BB962C8B-B14F-4D97-AF65-F5344CB8AC3E}">
        <p14:creationId xmlns:p14="http://schemas.microsoft.com/office/powerpoint/2010/main" val="5126387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61FF-23FC-6C4D-9788-34CE8E6F93AC}"/>
              </a:ext>
            </a:extLst>
          </p:cNvPr>
          <p:cNvSpPr>
            <a:spLocks noGrp="1"/>
          </p:cNvSpPr>
          <p:nvPr>
            <p:ph type="title"/>
          </p:nvPr>
        </p:nvSpPr>
        <p:spPr/>
        <p:txBody>
          <a:bodyPr>
            <a:normAutofit/>
          </a:bodyPr>
          <a:lstStyle/>
          <a:p>
            <a:r>
              <a:rPr lang="en-US" dirty="0">
                <a:solidFill>
                  <a:schemeClr val="tx1"/>
                </a:solidFill>
              </a:rPr>
              <a:t>OADA Membership Benefits</a:t>
            </a:r>
          </a:p>
        </p:txBody>
      </p:sp>
      <p:sp>
        <p:nvSpPr>
          <p:cNvPr id="3" name="Content Placeholder 2">
            <a:extLst>
              <a:ext uri="{FF2B5EF4-FFF2-40B4-BE49-F238E27FC236}">
                <a16:creationId xmlns:a16="http://schemas.microsoft.com/office/drawing/2014/main" id="{6924AEB8-E485-D64E-8760-B2B866DFE9BA}"/>
              </a:ext>
            </a:extLst>
          </p:cNvPr>
          <p:cNvSpPr>
            <a:spLocks noGrp="1"/>
          </p:cNvSpPr>
          <p:nvPr>
            <p:ph idx="1"/>
          </p:nvPr>
        </p:nvSpPr>
        <p:spPr/>
        <p:txBody>
          <a:bodyPr>
            <a:normAutofit/>
          </a:bodyPr>
          <a:lstStyle/>
          <a:p>
            <a:pPr>
              <a:buClr>
                <a:srgbClr val="0070C0"/>
              </a:buClr>
              <a:buFont typeface=".SF NS Symbols Regular"/>
              <a:buChar char="★"/>
            </a:pPr>
            <a:r>
              <a:rPr lang="en-US" sz="2000" dirty="0"/>
              <a:t>NIAAA Leadership Training Institute curriculum of courses taught in </a:t>
            </a:r>
            <a:r>
              <a:rPr lang="en-US" sz="2000" dirty="0">
                <a:solidFill>
                  <a:srgbClr val="0070C0"/>
                </a:solidFill>
              </a:rPr>
              <a:t>OREGON</a:t>
            </a:r>
            <a:r>
              <a:rPr lang="en-US" sz="2000" dirty="0"/>
              <a:t> and online</a:t>
            </a:r>
          </a:p>
          <a:p>
            <a:pPr>
              <a:buClr>
                <a:srgbClr val="0070C0"/>
              </a:buClr>
              <a:buFont typeface=".SF NS Symbols Regular"/>
              <a:buChar char="★"/>
            </a:pPr>
            <a:r>
              <a:rPr lang="en-US" sz="2000" dirty="0"/>
              <a:t>OADA Annual Conference offering workshops, services, information &amp; networking opportunities</a:t>
            </a:r>
          </a:p>
          <a:p>
            <a:pPr>
              <a:buClr>
                <a:srgbClr val="0070C0"/>
              </a:buClr>
              <a:buFont typeface=".SF NS Symbols Regular"/>
              <a:buChar char="★"/>
            </a:pPr>
            <a:r>
              <a:rPr lang="en-US" sz="2000" dirty="0"/>
              <a:t>Opportunity to serve as member of the League Rep Council, legislative voice of OADA, with direct line of communication to OSAA</a:t>
            </a:r>
          </a:p>
          <a:p>
            <a:pPr>
              <a:buClr>
                <a:srgbClr val="0070C0"/>
              </a:buClr>
              <a:buFont typeface=".SF NS Symbols Regular"/>
              <a:buChar char="★"/>
            </a:pPr>
            <a:r>
              <a:rPr lang="en-US" sz="2000" dirty="0"/>
              <a:t>Awards program honoring OR Athletic Administrators at the local, state and national level</a:t>
            </a:r>
          </a:p>
          <a:p>
            <a:pPr>
              <a:buClr>
                <a:srgbClr val="0070C0"/>
              </a:buClr>
              <a:buFont typeface=".SF NS Symbols Regular"/>
              <a:buChar char="★"/>
            </a:pPr>
            <a:r>
              <a:rPr lang="en-US" sz="2000" dirty="0"/>
              <a:t>Hall of Fame induction and recognition of individuals who have strongly impacted the profession of athletic administration</a:t>
            </a:r>
          </a:p>
          <a:p>
            <a:pPr>
              <a:buClr>
                <a:srgbClr val="0070C0"/>
              </a:buClr>
              <a:buFont typeface=".SF NS Symbols Regular"/>
              <a:buChar char="★"/>
            </a:pPr>
            <a:r>
              <a:rPr lang="en-US" sz="2000" dirty="0"/>
              <a:t>Quarterly newsletters, electronic and print materials to assist the profession</a:t>
            </a:r>
          </a:p>
          <a:p>
            <a:pPr>
              <a:buClr>
                <a:srgbClr val="0070C0"/>
              </a:buClr>
              <a:buFont typeface=".SF NS Symbols Regular"/>
              <a:buChar char="★"/>
            </a:pPr>
            <a:r>
              <a:rPr lang="en-US" sz="2000" dirty="0"/>
              <a:t>Mentorship Program for new ADs</a:t>
            </a:r>
          </a:p>
          <a:p>
            <a:pPr>
              <a:buClr>
                <a:srgbClr val="0070C0"/>
              </a:buClr>
              <a:buFont typeface=".SF NS Symbols Regular"/>
              <a:buChar char="★"/>
            </a:pPr>
            <a:r>
              <a:rPr lang="en-US" sz="2000" dirty="0"/>
              <a:t>Opportunities to serve on OADA committees</a:t>
            </a:r>
          </a:p>
          <a:p>
            <a:pPr>
              <a:buClr>
                <a:srgbClr val="0070C0"/>
              </a:buClr>
              <a:buFont typeface=".SF NS Symbols Regular"/>
              <a:buChar char="★"/>
            </a:pPr>
            <a:r>
              <a:rPr lang="en-US" sz="2000" dirty="0"/>
              <a:t>Extra Liability ($1,000,000) and Accident Insurance</a:t>
            </a:r>
          </a:p>
        </p:txBody>
      </p:sp>
    </p:spTree>
    <p:extLst>
      <p:ext uri="{BB962C8B-B14F-4D97-AF65-F5344CB8AC3E}">
        <p14:creationId xmlns:p14="http://schemas.microsoft.com/office/powerpoint/2010/main" val="19826132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NIAAA Membership</a:t>
            </a:r>
          </a:p>
        </p:txBody>
      </p:sp>
      <p:sp>
        <p:nvSpPr>
          <p:cNvPr id="3" name="Rectangle 2"/>
          <p:cNvSpPr/>
          <p:nvPr/>
        </p:nvSpPr>
        <p:spPr>
          <a:xfrm>
            <a:off x="973464" y="1965960"/>
            <a:ext cx="10214592" cy="3859198"/>
          </a:xfrm>
          <a:prstGeom prst="rect">
            <a:avLst/>
          </a:prstGeom>
        </p:spPr>
        <p:txBody>
          <a:bodyPr wrap="square">
            <a:spAutoFit/>
          </a:bodyPr>
          <a:lstStyle/>
          <a:p>
            <a:pPr marL="495300" indent="-495300">
              <a:lnSpc>
                <a:spcPct val="80000"/>
              </a:lnSpc>
              <a:spcBef>
                <a:spcPct val="0"/>
              </a:spcBef>
              <a:buFont typeface="ヒラギノ角ゴ Pro W3"/>
              <a:buChar char="★"/>
            </a:pPr>
            <a:r>
              <a:rPr lang="en-US" altLang="en-US" sz="2800" dirty="0">
                <a:latin typeface="Calibri" panose="020F0502020204030204" pitchFamily="34" charset="0"/>
              </a:rPr>
              <a:t>Membership Benefits</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The Interscholastic Athletic Administrator (IAA) Journal</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The NFHS News </a:t>
            </a: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Professional Development &amp; Certification coursework</a:t>
            </a: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$2,000,000 additional liability insurance</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$2,500 term life insurance</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Discount on registration fees for the NADC National AD Conference</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Opportunities to serve on national committees </a:t>
            </a:r>
            <a:endParaRPr lang="en-US" altLang="en-US" sz="2000" dirty="0">
              <a:latin typeface="Calibri" panose="020F0502020204030204" pitchFamily="34" charset="0"/>
            </a:endParaRPr>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01263" y="609600"/>
            <a:ext cx="1495480" cy="1117769"/>
          </a:xfrm>
          <a:prstGeom prst="rect">
            <a:avLst/>
          </a:prstGeom>
          <a:noFill/>
          <a:ln w="50800">
            <a:solidFill>
              <a:srgbClr val="FF0000"/>
            </a:solidFill>
            <a:miter lim="800000"/>
            <a:headEnd/>
            <a:tailEnd/>
          </a:ln>
          <a:effectLst>
            <a:outerShdw blurRad="63500" dist="76198"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360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OACA Gold Card Membership</a:t>
            </a:r>
          </a:p>
        </p:txBody>
      </p:sp>
      <p:pic>
        <p:nvPicPr>
          <p:cNvPr id="6" name="Picture 5" descr="A logo with text and a map&#10;&#10;Description automatically generated">
            <a:extLst>
              <a:ext uri="{FF2B5EF4-FFF2-40B4-BE49-F238E27FC236}">
                <a16:creationId xmlns:a16="http://schemas.microsoft.com/office/drawing/2014/main" id="{361CBF9B-D942-979D-C43F-0FDC43F3CC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5884" y="3870292"/>
            <a:ext cx="2194560" cy="2194560"/>
          </a:xfrm>
          <a:prstGeom prst="rect">
            <a:avLst/>
          </a:prstGeom>
        </p:spPr>
      </p:pic>
      <p:sp>
        <p:nvSpPr>
          <p:cNvPr id="3" name="Rectangle 2"/>
          <p:cNvSpPr/>
          <p:nvPr/>
        </p:nvSpPr>
        <p:spPr>
          <a:xfrm>
            <a:off x="860575" y="3231902"/>
            <a:ext cx="10214592" cy="2011000"/>
          </a:xfrm>
          <a:prstGeom prst="rect">
            <a:avLst/>
          </a:prstGeom>
        </p:spPr>
        <p:txBody>
          <a:bodyPr wrap="square">
            <a:spAutoFit/>
          </a:bodyPr>
          <a:lstStyle/>
          <a:p>
            <a:pPr marL="495300" indent="-495300">
              <a:lnSpc>
                <a:spcPct val="80000"/>
              </a:lnSpc>
              <a:spcBef>
                <a:spcPct val="0"/>
              </a:spcBef>
              <a:buFont typeface="ヒラギノ角ゴ Pro W3"/>
              <a:buChar char="★"/>
            </a:pPr>
            <a:r>
              <a:rPr lang="en-US" altLang="en-US" sz="2800" dirty="0">
                <a:latin typeface="Calibri" panose="020F0502020204030204" pitchFamily="34" charset="0"/>
              </a:rPr>
              <a:t>Membership Benefits</a:t>
            </a:r>
            <a:endParaRPr lang="en-US" altLang="en-US" sz="20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sz="2400" b="0" i="0" u="none" strike="noStrike" dirty="0">
                <a:effectLst/>
                <a:latin typeface="robotolight"/>
              </a:rPr>
              <a:t>Offered to all ASEP/NFHS-certified and college coaches. This card entitles the member to Regular Card benefits plus admission to High School and OSAA-sponsored events.</a:t>
            </a:r>
            <a:endParaRPr lang="en-US" altLang="en-US" sz="2400" dirty="0">
              <a:latin typeface="Calibri" panose="020F0502020204030204" pitchFamily="34" charset="0"/>
            </a:endParaRPr>
          </a:p>
          <a:p>
            <a:pPr marL="952500" lvl="1" indent="-495300">
              <a:lnSpc>
                <a:spcPct val="80000"/>
              </a:lnSpc>
              <a:spcBef>
                <a:spcPts val="1500"/>
              </a:spcBef>
              <a:buClr>
                <a:srgbClr val="FFCD00"/>
              </a:buClr>
              <a:buFont typeface="ヒラギノ角ゴ Pro W3"/>
              <a:buChar char="★"/>
            </a:pPr>
            <a:r>
              <a:rPr lang="en-US" altLang="en-US" sz="2400" dirty="0">
                <a:latin typeface="Calibri" panose="020F0502020204030204" pitchFamily="34" charset="0"/>
              </a:rPr>
              <a:t>$2,000,000 additional liability insurance</a:t>
            </a:r>
            <a:endParaRPr lang="en-US" altLang="en-US" sz="2000" dirty="0">
              <a:latin typeface="Calibri" panose="020F0502020204030204" pitchFamily="34" charset="0"/>
            </a:endParaRPr>
          </a:p>
        </p:txBody>
      </p:sp>
      <p:sp>
        <p:nvSpPr>
          <p:cNvPr id="7" name="TextBox 6">
            <a:extLst>
              <a:ext uri="{FF2B5EF4-FFF2-40B4-BE49-F238E27FC236}">
                <a16:creationId xmlns:a16="http://schemas.microsoft.com/office/drawing/2014/main" id="{BC9C204A-7318-82EB-3A6A-2FCEA7EED386}"/>
              </a:ext>
            </a:extLst>
          </p:cNvPr>
          <p:cNvSpPr txBox="1"/>
          <p:nvPr/>
        </p:nvSpPr>
        <p:spPr>
          <a:xfrm>
            <a:off x="973464" y="1879781"/>
            <a:ext cx="6976534" cy="1200329"/>
          </a:xfrm>
          <a:prstGeom prst="rect">
            <a:avLst/>
          </a:prstGeom>
          <a:noFill/>
        </p:spPr>
        <p:txBody>
          <a:bodyPr wrap="square" rtlCol="0">
            <a:spAutoFit/>
          </a:bodyPr>
          <a:lstStyle/>
          <a:p>
            <a:pPr algn="ctr"/>
            <a:r>
              <a:rPr lang="en-US" sz="3600" dirty="0">
                <a:solidFill>
                  <a:srgbClr val="FF0000"/>
                </a:solidFill>
              </a:rPr>
              <a:t>Please encourage all your coaches to join (and you)!!!</a:t>
            </a:r>
          </a:p>
        </p:txBody>
      </p:sp>
      <p:sp>
        <p:nvSpPr>
          <p:cNvPr id="8" name="TextBox 7">
            <a:extLst>
              <a:ext uri="{FF2B5EF4-FFF2-40B4-BE49-F238E27FC236}">
                <a16:creationId xmlns:a16="http://schemas.microsoft.com/office/drawing/2014/main" id="{413B22B8-7BCF-CB71-88D5-68C97239E50C}"/>
              </a:ext>
            </a:extLst>
          </p:cNvPr>
          <p:cNvSpPr txBox="1"/>
          <p:nvPr/>
        </p:nvSpPr>
        <p:spPr>
          <a:xfrm>
            <a:off x="1525850" y="5394694"/>
            <a:ext cx="10214593" cy="1077218"/>
          </a:xfrm>
          <a:prstGeom prst="rect">
            <a:avLst/>
          </a:prstGeom>
          <a:noFill/>
        </p:spPr>
        <p:txBody>
          <a:bodyPr wrap="square" rtlCol="0">
            <a:spAutoFit/>
          </a:bodyPr>
          <a:lstStyle/>
          <a:p>
            <a:r>
              <a:rPr lang="en-US" sz="3200" dirty="0"/>
              <a:t>Register here: </a:t>
            </a:r>
          </a:p>
          <a:p>
            <a:r>
              <a:rPr lang="en-US" sz="3200" dirty="0">
                <a:solidFill>
                  <a:srgbClr val="0070C0"/>
                </a:solidFill>
              </a:rPr>
              <a:t>https://www.oregoncoach.org/member-info/registration/</a:t>
            </a:r>
          </a:p>
        </p:txBody>
      </p:sp>
      <p:pic>
        <p:nvPicPr>
          <p:cNvPr id="5" name="Picture 4" descr="A gold and black card with a group of people playing football&#10;&#10;Description automatically generated">
            <a:extLst>
              <a:ext uri="{FF2B5EF4-FFF2-40B4-BE49-F238E27FC236}">
                <a16:creationId xmlns:a16="http://schemas.microsoft.com/office/drawing/2014/main" id="{1A375120-7A3D-1343-9D2E-915B638E87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1106" y="1434651"/>
            <a:ext cx="2921000" cy="2070100"/>
          </a:xfrm>
          <a:prstGeom prst="rect">
            <a:avLst/>
          </a:prstGeom>
        </p:spPr>
      </p:pic>
    </p:spTree>
    <p:extLst>
      <p:ext uri="{BB962C8B-B14F-4D97-AF65-F5344CB8AC3E}">
        <p14:creationId xmlns:p14="http://schemas.microsoft.com/office/powerpoint/2010/main" val="382744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133DEF-32E8-AD87-2C9C-7EEFC8A10C96}"/>
              </a:ext>
            </a:extLst>
          </p:cNvPr>
          <p:cNvSpPr>
            <a:spLocks noGrp="1"/>
          </p:cNvSpPr>
          <p:nvPr>
            <p:ph type="title"/>
          </p:nvPr>
        </p:nvSpPr>
        <p:spPr/>
        <p:txBody>
          <a:bodyPr/>
          <a:lstStyle/>
          <a:p>
            <a:r>
              <a:rPr lang="en-US" dirty="0"/>
              <a:t>Governance</a:t>
            </a:r>
          </a:p>
        </p:txBody>
      </p:sp>
      <p:sp>
        <p:nvSpPr>
          <p:cNvPr id="5" name="Content Placeholder 4">
            <a:extLst>
              <a:ext uri="{FF2B5EF4-FFF2-40B4-BE49-F238E27FC236}">
                <a16:creationId xmlns:a16="http://schemas.microsoft.com/office/drawing/2014/main" id="{72660EC9-9F86-895C-1504-DA124DDBA04F}"/>
              </a:ext>
            </a:extLst>
          </p:cNvPr>
          <p:cNvSpPr>
            <a:spLocks noGrp="1"/>
          </p:cNvSpPr>
          <p:nvPr>
            <p:ph idx="1"/>
          </p:nvPr>
        </p:nvSpPr>
        <p:spPr/>
        <p:txBody>
          <a:bodyPr/>
          <a:lstStyle/>
          <a:p>
            <a:r>
              <a:rPr lang="en-US" sz="4000" dirty="0"/>
              <a:t>*Executive Board</a:t>
            </a:r>
          </a:p>
          <a:p>
            <a:r>
              <a:rPr lang="en-US" sz="4000" dirty="0"/>
              <a:t>*Delegate Assembly</a:t>
            </a:r>
          </a:p>
          <a:p>
            <a:r>
              <a:rPr lang="en-US" sz="4000" dirty="0"/>
              <a:t>*Calendar of Meetings</a:t>
            </a:r>
          </a:p>
          <a:p>
            <a:r>
              <a:rPr lang="en-US" sz="4000" dirty="0"/>
              <a:t>*District Committees</a:t>
            </a:r>
          </a:p>
          <a:p>
            <a:endParaRPr lang="en-US" dirty="0"/>
          </a:p>
        </p:txBody>
      </p:sp>
    </p:spTree>
    <p:extLst>
      <p:ext uri="{BB962C8B-B14F-4D97-AF65-F5344CB8AC3E}">
        <p14:creationId xmlns:p14="http://schemas.microsoft.com/office/powerpoint/2010/main" val="31454478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solidFill>
              </a:rPr>
              <a:t>National Conference</a:t>
            </a:r>
          </a:p>
        </p:txBody>
      </p:sp>
      <p:sp>
        <p:nvSpPr>
          <p:cNvPr id="5" name="Content Placeholder 4"/>
          <p:cNvSpPr>
            <a:spLocks noGrp="1"/>
          </p:cNvSpPr>
          <p:nvPr>
            <p:ph idx="1"/>
          </p:nvPr>
        </p:nvSpPr>
        <p:spPr>
          <a:xfrm>
            <a:off x="1645118" y="1993900"/>
            <a:ext cx="10026649" cy="4338637"/>
          </a:xfrm>
        </p:spPr>
        <p:txBody>
          <a:bodyPr>
            <a:noAutofit/>
          </a:bodyPr>
          <a:lstStyle/>
          <a:p>
            <a:pPr marL="46037" indent="0" algn="ctr">
              <a:buNone/>
            </a:pPr>
            <a:r>
              <a:rPr lang="en-US" sz="4800" dirty="0"/>
              <a:t>54</a:t>
            </a:r>
            <a:r>
              <a:rPr lang="en-US" sz="4800" baseline="30000" dirty="0"/>
              <a:t>th </a:t>
            </a:r>
            <a:r>
              <a:rPr lang="en-US" sz="4800" dirty="0"/>
              <a:t>National Athletic Directors Conference</a:t>
            </a:r>
          </a:p>
          <a:p>
            <a:pPr marL="46037" indent="0" algn="ctr">
              <a:buNone/>
            </a:pPr>
            <a:r>
              <a:rPr lang="en-US" sz="4800" dirty="0"/>
              <a:t>December 15-19, 2023, </a:t>
            </a:r>
            <a:r>
              <a:rPr lang="en-US" sz="4800" b="1" dirty="0"/>
              <a:t>Orlando</a:t>
            </a:r>
            <a:r>
              <a:rPr lang="en-US" sz="4800" dirty="0"/>
              <a:t>, </a:t>
            </a:r>
            <a:r>
              <a:rPr lang="en-US" sz="4800" b="1" dirty="0"/>
              <a:t>FL</a:t>
            </a:r>
          </a:p>
          <a:p>
            <a:pPr marL="46037" indent="0" algn="ctr">
              <a:buNone/>
            </a:pPr>
            <a:r>
              <a:rPr lang="en-US" sz="4800" dirty="0"/>
              <a:t>Register Online at: </a:t>
            </a:r>
            <a:r>
              <a:rPr lang="en-US" sz="4800" dirty="0" err="1"/>
              <a:t>www.niaaa.org</a:t>
            </a:r>
            <a:endParaRPr lang="en-US" sz="4800" dirty="0"/>
          </a:p>
        </p:txBody>
      </p:sp>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86963" y="525463"/>
            <a:ext cx="1684804" cy="1259277"/>
          </a:xfrm>
          <a:prstGeom prst="rect">
            <a:avLst/>
          </a:prstGeom>
          <a:noFill/>
          <a:ln w="50800">
            <a:solidFill>
              <a:srgbClr val="FF0000"/>
            </a:solidFill>
            <a:miter lim="800000"/>
            <a:headEnd/>
            <a:tailEnd/>
          </a:ln>
          <a:effectLst>
            <a:outerShdw blurRad="63500" dist="76198"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071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OADA State Conference</a:t>
            </a:r>
            <a:r>
              <a:rPr lang="en-US" dirty="0"/>
              <a:t> </a:t>
            </a:r>
          </a:p>
        </p:txBody>
      </p:sp>
      <p:sp>
        <p:nvSpPr>
          <p:cNvPr id="3" name="Content Placeholder 2"/>
          <p:cNvSpPr>
            <a:spLocks noGrp="1"/>
          </p:cNvSpPr>
          <p:nvPr>
            <p:ph idx="1"/>
          </p:nvPr>
        </p:nvSpPr>
        <p:spPr/>
        <p:txBody>
          <a:bodyPr>
            <a:noAutofit/>
          </a:bodyPr>
          <a:lstStyle/>
          <a:p>
            <a:pPr marL="46037" indent="0">
              <a:buNone/>
            </a:pPr>
            <a:r>
              <a:rPr lang="en-US" sz="4400" dirty="0"/>
              <a:t>April 12-16</a:t>
            </a:r>
            <a:r>
              <a:rPr lang="en-US" sz="4400" baseline="30000" dirty="0"/>
              <a:t>th, </a:t>
            </a:r>
            <a:r>
              <a:rPr lang="en-US" sz="4400" dirty="0"/>
              <a:t>2024</a:t>
            </a:r>
          </a:p>
          <a:p>
            <a:pPr marL="46037" indent="0">
              <a:buNone/>
            </a:pPr>
            <a:r>
              <a:rPr lang="en-US" sz="4400" dirty="0"/>
              <a:t>Sunriver, Oregon </a:t>
            </a:r>
          </a:p>
          <a:p>
            <a:pPr marL="46037" indent="0">
              <a:buNone/>
            </a:pPr>
            <a:endParaRPr lang="en-US" sz="2400" dirty="0"/>
          </a:p>
          <a:p>
            <a:pPr marL="46037" indent="0">
              <a:buNone/>
            </a:pPr>
            <a:r>
              <a:rPr lang="en-US" sz="4000" dirty="0"/>
              <a:t>Registration Cost -$325, after March 20</a:t>
            </a:r>
            <a:r>
              <a:rPr lang="en-US" sz="4000" baseline="30000" dirty="0"/>
              <a:t>th</a:t>
            </a:r>
            <a:r>
              <a:rPr lang="en-US" sz="4000" dirty="0"/>
              <a:t> $375</a:t>
            </a:r>
          </a:p>
          <a:p>
            <a:pPr marL="46037" indent="0">
              <a:buNone/>
            </a:pPr>
            <a:r>
              <a:rPr lang="en-US" sz="4000" dirty="0"/>
              <a:t>				-$300 </a:t>
            </a:r>
            <a:r>
              <a:rPr lang="en-US" sz="2800" dirty="0"/>
              <a:t>w/CAA or CMAA, </a:t>
            </a:r>
            <a:r>
              <a:rPr lang="en-US" sz="4000" dirty="0"/>
              <a:t>then $325</a:t>
            </a:r>
          </a:p>
          <a:p>
            <a:pPr marL="46037" indent="0">
              <a:buNone/>
            </a:pPr>
            <a:r>
              <a:rPr lang="en-US" sz="4000" dirty="0"/>
              <a:t>				-$425 on site at Sunriver</a:t>
            </a:r>
          </a:p>
        </p:txBody>
      </p:sp>
      <p:pic>
        <p:nvPicPr>
          <p:cNvPr id="9" name="Picture 8">
            <a:extLst>
              <a:ext uri="{FF2B5EF4-FFF2-40B4-BE49-F238E27FC236}">
                <a16:creationId xmlns:a16="http://schemas.microsoft.com/office/drawing/2014/main" id="{1B01B44C-5968-8446-8CC6-BA354C018B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24836" y="2173747"/>
            <a:ext cx="2926179" cy="1479251"/>
          </a:xfrm>
          <a:prstGeom prst="rect">
            <a:avLst/>
          </a:prstGeom>
        </p:spPr>
      </p:pic>
    </p:spTree>
    <p:extLst>
      <p:ext uri="{BB962C8B-B14F-4D97-AF65-F5344CB8AC3E}">
        <p14:creationId xmlns:p14="http://schemas.microsoft.com/office/powerpoint/2010/main" val="3338891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OADA Listserv</a:t>
            </a:r>
          </a:p>
        </p:txBody>
      </p:sp>
      <p:sp>
        <p:nvSpPr>
          <p:cNvPr id="3" name="Content Placeholder 2"/>
          <p:cNvSpPr>
            <a:spLocks noGrp="1"/>
          </p:cNvSpPr>
          <p:nvPr>
            <p:ph idx="1"/>
          </p:nvPr>
        </p:nvSpPr>
        <p:spPr/>
        <p:txBody>
          <a:bodyPr>
            <a:normAutofit/>
          </a:bodyPr>
          <a:lstStyle/>
          <a:p>
            <a:r>
              <a:rPr lang="en-US" sz="3200" dirty="0"/>
              <a:t>Free email subscription service for posting Open Dates and Coaching Openings</a:t>
            </a:r>
          </a:p>
          <a:p>
            <a:r>
              <a:rPr lang="en-US" sz="3200" dirty="0"/>
              <a:t>Subscribe at the OADA Website Listserv Link (www.oadaonline.org) or directly at mailman.mesd.k12.or.us/mailman/listinfo/adlist</a:t>
            </a:r>
          </a:p>
          <a:p>
            <a:r>
              <a:rPr lang="en-US" sz="3200" dirty="0"/>
              <a:t>Posted weekly, highly effective, 800+ subscribers</a:t>
            </a:r>
          </a:p>
          <a:p>
            <a:r>
              <a:rPr lang="en-US" sz="3200" dirty="0"/>
              <a:t>Send to: </a:t>
            </a:r>
            <a:r>
              <a:rPr lang="en-US" sz="3200" b="1" dirty="0"/>
              <a:t>Kris Welch – oadalistserv@gmail.com</a:t>
            </a:r>
            <a:endParaRPr lang="en-US" sz="3200" dirty="0"/>
          </a:p>
        </p:txBody>
      </p:sp>
    </p:spTree>
    <p:extLst>
      <p:ext uri="{BB962C8B-B14F-4D97-AF65-F5344CB8AC3E}">
        <p14:creationId xmlns:p14="http://schemas.microsoft.com/office/powerpoint/2010/main" val="2923037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33436" y="4244772"/>
            <a:ext cx="10525125" cy="1968500"/>
          </a:xfrm>
        </p:spPr>
        <p:txBody>
          <a:bodyPr>
            <a:noAutofit/>
          </a:bodyPr>
          <a:lstStyle/>
          <a:p>
            <a:pPr algn="ctr"/>
            <a:r>
              <a:rPr lang="en-US" sz="7500" dirty="0">
                <a:latin typeface="+mn-lt"/>
              </a:rPr>
              <a:t>Thank you!</a:t>
            </a:r>
            <a:br>
              <a:rPr lang="en-US" sz="7500" dirty="0">
                <a:latin typeface="+mn-lt"/>
              </a:rPr>
            </a:br>
            <a:br>
              <a:rPr lang="en-US" sz="7500" dirty="0">
                <a:latin typeface="+mn-lt"/>
              </a:rPr>
            </a:br>
            <a:r>
              <a:rPr lang="en-US" sz="7500" cap="none" dirty="0">
                <a:latin typeface="+mn-lt"/>
              </a:rPr>
              <a:t>Have a great year!</a:t>
            </a:r>
            <a:endParaRPr lang="en-US" sz="7500" dirty="0">
              <a:latin typeface="+mn-lt"/>
            </a:endParaRPr>
          </a:p>
        </p:txBody>
      </p:sp>
      <p:pic>
        <p:nvPicPr>
          <p:cNvPr id="24" name="Picture 23">
            <a:extLst>
              <a:ext uri="{FF2B5EF4-FFF2-40B4-BE49-F238E27FC236}">
                <a16:creationId xmlns:a16="http://schemas.microsoft.com/office/drawing/2014/main" id="{529E4F94-817D-0B4C-9C9D-10509F0BE7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4149" y="721305"/>
            <a:ext cx="1726823" cy="1437513"/>
          </a:xfrm>
          <a:prstGeom prst="rect">
            <a:avLst/>
          </a:prstGeom>
        </p:spPr>
      </p:pic>
      <p:pic>
        <p:nvPicPr>
          <p:cNvPr id="5" name="Picture 4">
            <a:extLst>
              <a:ext uri="{FF2B5EF4-FFF2-40B4-BE49-F238E27FC236}">
                <a16:creationId xmlns:a16="http://schemas.microsoft.com/office/drawing/2014/main" id="{3E28FD8D-1757-2746-B1E7-AC7F6348D2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2959" y="721305"/>
            <a:ext cx="2926080" cy="2926080"/>
          </a:xfrm>
          <a:prstGeom prst="rect">
            <a:avLst/>
          </a:prstGeom>
        </p:spPr>
      </p:pic>
      <p:pic>
        <p:nvPicPr>
          <p:cNvPr id="6" name="Picture 5">
            <a:extLst>
              <a:ext uri="{FF2B5EF4-FFF2-40B4-BE49-F238E27FC236}">
                <a16:creationId xmlns:a16="http://schemas.microsoft.com/office/drawing/2014/main" id="{3C3F31C5-BBBA-AB4D-B163-7805FB8AF2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1028" y="721305"/>
            <a:ext cx="1371600" cy="1600200"/>
          </a:xfrm>
          <a:prstGeom prst="rect">
            <a:avLst/>
          </a:prstGeom>
        </p:spPr>
      </p:pic>
      <p:pic>
        <p:nvPicPr>
          <p:cNvPr id="4" name="Picture 3" descr="A logo with text on it&#10;&#10;Description automatically generated">
            <a:extLst>
              <a:ext uri="{FF2B5EF4-FFF2-40B4-BE49-F238E27FC236}">
                <a16:creationId xmlns:a16="http://schemas.microsoft.com/office/drawing/2014/main" id="{D9299AF2-47AA-1755-5F4C-F6887B47DD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8904" y="2721076"/>
            <a:ext cx="1415847" cy="1415847"/>
          </a:xfrm>
          <a:prstGeom prst="rect">
            <a:avLst/>
          </a:prstGeom>
        </p:spPr>
      </p:pic>
      <p:pic>
        <p:nvPicPr>
          <p:cNvPr id="8" name="Picture 7" descr="A logo with text and a map&#10;&#10;Description automatically generated">
            <a:extLst>
              <a:ext uri="{FF2B5EF4-FFF2-40B4-BE49-F238E27FC236}">
                <a16:creationId xmlns:a16="http://schemas.microsoft.com/office/drawing/2014/main" id="{E07AF75D-7122-A880-4CB0-1970873C42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75060" y="2365378"/>
            <a:ext cx="1905000" cy="1905000"/>
          </a:xfrm>
          <a:prstGeom prst="rect">
            <a:avLst/>
          </a:prstGeom>
        </p:spPr>
      </p:pic>
    </p:spTree>
    <p:extLst>
      <p:ext uri="{BB962C8B-B14F-4D97-AF65-F5344CB8AC3E}">
        <p14:creationId xmlns:p14="http://schemas.microsoft.com/office/powerpoint/2010/main" val="8792805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BD87-F407-C57B-C569-03EE77994535}"/>
              </a:ext>
            </a:extLst>
          </p:cNvPr>
          <p:cNvSpPr>
            <a:spLocks noGrp="1"/>
          </p:cNvSpPr>
          <p:nvPr>
            <p:ph type="title"/>
          </p:nvPr>
        </p:nvSpPr>
        <p:spPr/>
        <p:txBody>
          <a:bodyPr/>
          <a:lstStyle/>
          <a:p>
            <a:r>
              <a:rPr lang="en-US" dirty="0"/>
              <a:t>Final reminders</a:t>
            </a:r>
          </a:p>
        </p:txBody>
      </p:sp>
      <p:sp>
        <p:nvSpPr>
          <p:cNvPr id="3" name="Content Placeholder 2">
            <a:extLst>
              <a:ext uri="{FF2B5EF4-FFF2-40B4-BE49-F238E27FC236}">
                <a16:creationId xmlns:a16="http://schemas.microsoft.com/office/drawing/2014/main" id="{F0D5A8B1-DB13-BA6A-7BF1-B538ACBE60F3}"/>
              </a:ext>
            </a:extLst>
          </p:cNvPr>
          <p:cNvSpPr>
            <a:spLocks noGrp="1"/>
          </p:cNvSpPr>
          <p:nvPr>
            <p:ph idx="1"/>
          </p:nvPr>
        </p:nvSpPr>
        <p:spPr/>
        <p:txBody>
          <a:bodyPr/>
          <a:lstStyle/>
          <a:p>
            <a:r>
              <a:rPr lang="en-US" sz="3600" dirty="0"/>
              <a:t>Update school information on OSAA Website</a:t>
            </a:r>
          </a:p>
          <a:p>
            <a:r>
              <a:rPr lang="en-US" sz="3600" dirty="0"/>
              <a:t>Subscribe to Heat Index Alerts</a:t>
            </a:r>
          </a:p>
          <a:p>
            <a:r>
              <a:rPr lang="en-US" sz="3600" dirty="0"/>
              <a:t>Emergency Action Plan</a:t>
            </a:r>
          </a:p>
          <a:p>
            <a:r>
              <a:rPr lang="en-US" sz="3600" dirty="0"/>
              <a:t>District Committees </a:t>
            </a:r>
          </a:p>
          <a:p>
            <a:endParaRPr lang="en-US" dirty="0"/>
          </a:p>
        </p:txBody>
      </p:sp>
    </p:spTree>
    <p:extLst>
      <p:ext uri="{BB962C8B-B14F-4D97-AF65-F5344CB8AC3E}">
        <p14:creationId xmlns:p14="http://schemas.microsoft.com/office/powerpoint/2010/main" val="412742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615A49-7799-4BC9-2D93-843CD2AC13A3}"/>
              </a:ext>
            </a:extLst>
          </p:cNvPr>
          <p:cNvSpPr>
            <a:spLocks noGrp="1"/>
          </p:cNvSpPr>
          <p:nvPr>
            <p:ph type="ctrTitle"/>
          </p:nvPr>
        </p:nvSpPr>
        <p:spPr/>
        <p:txBody>
          <a:bodyPr/>
          <a:lstStyle/>
          <a:p>
            <a:r>
              <a:rPr lang="en-US" dirty="0"/>
              <a:t>Major rule changes</a:t>
            </a:r>
          </a:p>
        </p:txBody>
      </p:sp>
      <p:sp>
        <p:nvSpPr>
          <p:cNvPr id="7" name="Subtitle 6">
            <a:extLst>
              <a:ext uri="{FF2B5EF4-FFF2-40B4-BE49-F238E27FC236}">
                <a16:creationId xmlns:a16="http://schemas.microsoft.com/office/drawing/2014/main" id="{1273F004-3481-A890-A0AD-8D4902AAF7EB}"/>
              </a:ext>
            </a:extLst>
          </p:cNvPr>
          <p:cNvSpPr>
            <a:spLocks noGrp="1"/>
          </p:cNvSpPr>
          <p:nvPr>
            <p:ph type="subTitle" idx="1"/>
          </p:nvPr>
        </p:nvSpPr>
        <p:spPr/>
        <p:txBody>
          <a:bodyPr/>
          <a:lstStyle/>
          <a:p>
            <a:endParaRPr lang="en-US"/>
          </a:p>
        </p:txBody>
      </p:sp>
      <p:sp>
        <p:nvSpPr>
          <p:cNvPr id="4" name="Footer Placeholder 3">
            <a:extLst>
              <a:ext uri="{FF2B5EF4-FFF2-40B4-BE49-F238E27FC236}">
                <a16:creationId xmlns:a16="http://schemas.microsoft.com/office/drawing/2014/main" id="{E9835FDC-D81F-B3FA-62DF-4375319946BE}"/>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www.osaa.org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926371583"/>
      </p:ext>
    </p:extLst>
  </p:cSld>
  <p:clrMapOvr>
    <a:masterClrMapping/>
  </p:clrMapOvr>
</p:sld>
</file>

<file path=ppt/theme/theme1.xml><?xml version="1.0" encoding="utf-8"?>
<a:theme xmlns:a="http://schemas.openxmlformats.org/drawingml/2006/main" name="OSAA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AA PPT Slide Master.pptx" id="{C7062AC6-BAA8-44BE-B292-39092F04B7FD}" vid="{E3A4541B-89FA-4A6F-8EC7-6FD0DD6DE16A}"/>
    </a:ext>
  </a:extLst>
</a:theme>
</file>

<file path=ppt/theme/theme2.xml><?xml version="1.0" encoding="utf-8"?>
<a:theme xmlns:a="http://schemas.openxmlformats.org/drawingml/2006/main" name="1_OSAA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AA PPT Slide Master.pptx" id="{C7062AC6-BAA8-44BE-B292-39092F04B7FD}" vid="{E3A4541B-89FA-4A6F-8EC7-6FD0DD6DE16A}"/>
    </a:ext>
  </a:extLst>
</a:theme>
</file>

<file path=ppt/theme/theme3.xml><?xml version="1.0" encoding="utf-8"?>
<a:theme xmlns:a="http://schemas.openxmlformats.org/drawingml/2006/main" name="2_OSAA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AA PPT Slide Master.pptx" id="{C7062AC6-BAA8-44BE-B292-39092F04B7FD}" vid="{E3A4541B-89FA-4A6F-8EC7-6FD0DD6DE16A}"/>
    </a:ext>
  </a:extLst>
</a:theme>
</file>

<file path=ppt/theme/theme4.xml><?xml version="1.0" encoding="utf-8"?>
<a:theme xmlns:a="http://schemas.openxmlformats.org/drawingml/2006/main" name="3_OSAA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SAA PPT Slide Master.pptx" id="{C7062AC6-BAA8-44BE-B292-39092F04B7FD}" vid="{E3A4541B-89FA-4A6F-8EC7-6FD0DD6DE16A}"/>
    </a:ext>
  </a:extLst>
</a:theme>
</file>

<file path=ppt/theme/theme5.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15430</TotalTime>
  <Words>6294</Words>
  <Application>Microsoft Office PowerPoint</Application>
  <PresentationFormat>Widescreen</PresentationFormat>
  <Paragraphs>908</Paragraphs>
  <Slides>84</Slides>
  <Notes>84</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84</vt:i4>
      </vt:variant>
    </vt:vector>
  </HeadingPairs>
  <TitlesOfParts>
    <vt:vector size="113" baseType="lpstr">
      <vt:lpstr>.SF NS Symbols Regular</vt:lpstr>
      <vt:lpstr>Arial</vt:lpstr>
      <vt:lpstr>Averta</vt:lpstr>
      <vt:lpstr>Calibri</vt:lpstr>
      <vt:lpstr>Calibri Light</vt:lpstr>
      <vt:lpstr>Caveat Medium</vt:lpstr>
      <vt:lpstr>Caveat SemiBold</vt:lpstr>
      <vt:lpstr>Corbel</vt:lpstr>
      <vt:lpstr>Courier New</vt:lpstr>
      <vt:lpstr>Lucida Grande</vt:lpstr>
      <vt:lpstr>Montserrat</vt:lpstr>
      <vt:lpstr>Montserrat Black</vt:lpstr>
      <vt:lpstr>Montserrat ExtraBold</vt:lpstr>
      <vt:lpstr>Montserrat Light</vt:lpstr>
      <vt:lpstr>Montserrat Medium</vt:lpstr>
      <vt:lpstr>Overpass</vt:lpstr>
      <vt:lpstr>Overpass Black</vt:lpstr>
      <vt:lpstr>Overpass SemiBold</vt:lpstr>
      <vt:lpstr>Roboto</vt:lpstr>
      <vt:lpstr>robotolight</vt:lpstr>
      <vt:lpstr>Tahoma</vt:lpstr>
      <vt:lpstr>Wingdings</vt:lpstr>
      <vt:lpstr>ヒラギノ角ゴ Pro W3</vt:lpstr>
      <vt:lpstr>OSAA Theme</vt:lpstr>
      <vt:lpstr>1_OSAA Theme</vt:lpstr>
      <vt:lpstr>2_OSAA Theme</vt:lpstr>
      <vt:lpstr>3_OSAA Theme</vt:lpstr>
      <vt:lpstr>Simple Dark</vt:lpstr>
      <vt:lpstr>Office Theme</vt:lpstr>
      <vt:lpstr>Fall administrator workshop</vt:lpstr>
      <vt:lpstr>PowerPoint Presentation</vt:lpstr>
      <vt:lpstr>PowerPoint Presentation</vt:lpstr>
      <vt:lpstr>PowerPoint Presentation</vt:lpstr>
      <vt:lpstr>PowerPoint Presentation</vt:lpstr>
      <vt:lpstr>*OSAA Contact Information </vt:lpstr>
      <vt:lpstr>governance</vt:lpstr>
      <vt:lpstr>Governance</vt:lpstr>
      <vt:lpstr>Major rule changes</vt:lpstr>
      <vt:lpstr>*Constitution</vt:lpstr>
      <vt:lpstr>Major Rule Changes Cont.</vt:lpstr>
      <vt:lpstr>certifications and eligibility </vt:lpstr>
      <vt:lpstr>Certification  </vt:lpstr>
      <vt:lpstr>PowerPoint Presentation</vt:lpstr>
      <vt:lpstr>ACADEMIC Eligibility </vt:lpstr>
      <vt:lpstr>Previous / Current Grading Period</vt:lpstr>
      <vt:lpstr>Minimum Satisfactory Progress</vt:lpstr>
      <vt:lpstr>School Representation</vt:lpstr>
      <vt:lpstr>Transfer Students </vt:lpstr>
      <vt:lpstr>PowerPoint Presentation</vt:lpstr>
      <vt:lpstr>Pre-Participation Physical Exams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updates</vt:lpstr>
      <vt:lpstr>updates</vt:lpstr>
      <vt:lpstr>updates</vt:lpstr>
      <vt:lpstr>Corporate partners</vt:lpstr>
      <vt:lpstr>Activity information</vt:lpstr>
      <vt:lpstr>Practice Limitation rule (6A, 5A, 4A)</vt:lpstr>
      <vt:lpstr>Practice Limitation rule (3a, 2a, 1a)</vt:lpstr>
      <vt:lpstr>Practice model</vt:lpstr>
      <vt:lpstr>Practice model cont.</vt:lpstr>
      <vt:lpstr>Volleyball</vt:lpstr>
      <vt:lpstr>Football</vt:lpstr>
      <vt:lpstr>basketball</vt:lpstr>
      <vt:lpstr>wrestling</vt:lpstr>
      <vt:lpstr>tennis</vt:lpstr>
      <vt:lpstr>Baseball</vt:lpstr>
      <vt:lpstr>Softball </vt:lpstr>
      <vt:lpstr>Emerging activities</vt:lpstr>
      <vt:lpstr>Committees / task forces /  Board Agenda</vt:lpstr>
      <vt:lpstr>Diversity, equity, &amp; inclusion</vt:lpstr>
      <vt:lpstr>Student Advisory Council</vt:lpstr>
      <vt:lpstr>Petition to play down TASK FORCE</vt:lpstr>
      <vt:lpstr>Championship thresholds TASK FORCE</vt:lpstr>
      <vt:lpstr>Sports medicine advisory </vt:lpstr>
      <vt:lpstr>September executive Board Agenda items</vt:lpstr>
      <vt:lpstr>PowerPoint Presentation</vt:lpstr>
      <vt:lpstr>Offer for Schools</vt:lpstr>
      <vt:lpstr>PowerPoint Presentation</vt:lpstr>
      <vt:lpstr>PowerPoint Presentation</vt:lpstr>
      <vt:lpstr>Canopy – Pixellot Management Tool</vt:lpstr>
      <vt:lpstr>   </vt:lpstr>
      <vt:lpstr>OSAA website</vt:lpstr>
      <vt:lpstr>Affiliated associations</vt:lpstr>
      <vt:lpstr>Oregon Athletic Coaches Association</vt:lpstr>
      <vt:lpstr>2023-24 oaca clinic dates</vt:lpstr>
      <vt:lpstr>Oregon Athletic Officials Association</vt:lpstr>
      <vt:lpstr>Oregon Athletic Directors Association </vt:lpstr>
      <vt:lpstr>2023-24 OADA Board Officers</vt:lpstr>
      <vt:lpstr>2023-24 Classification Representatives</vt:lpstr>
      <vt:lpstr>Who is your LEAGUE REP this year (2023-24)?</vt:lpstr>
      <vt:lpstr>Leadership Training Institute &amp; Certification Testing Coordinator</vt:lpstr>
      <vt:lpstr>Certifications available:</vt:lpstr>
      <vt:lpstr>New Athletic Director Mentorship Program</vt:lpstr>
      <vt:lpstr>State Ambassador Program</vt:lpstr>
      <vt:lpstr>Membership OADA &amp; NIAAA </vt:lpstr>
      <vt:lpstr>OADA Membership Benefits</vt:lpstr>
      <vt:lpstr>NIAAA Membership</vt:lpstr>
      <vt:lpstr>OACA Gold Card Membership</vt:lpstr>
      <vt:lpstr>National Conference</vt:lpstr>
      <vt:lpstr>OADA State Conference </vt:lpstr>
      <vt:lpstr>OADA Listserv</vt:lpstr>
      <vt:lpstr>Thank you!  Have a great year!</vt:lpstr>
      <vt:lpstr>Final reminders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Law Conference</dc:title>
  <dc:creator>KT Emerson</dc:creator>
  <cp:lastModifiedBy>Gibby Reynolds</cp:lastModifiedBy>
  <cp:revision>100</cp:revision>
  <cp:lastPrinted>2023-08-08T00:36:09Z</cp:lastPrinted>
  <dcterms:created xsi:type="dcterms:W3CDTF">2020-11-30T19:48:37Z</dcterms:created>
  <dcterms:modified xsi:type="dcterms:W3CDTF">2023-08-15T17:13:47Z</dcterms:modified>
</cp:coreProperties>
</file>