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2" r:id="rId3"/>
    <p:sldId id="263" r:id="rId4"/>
    <p:sldId id="270" r:id="rId5"/>
    <p:sldId id="261" r:id="rId6"/>
    <p:sldId id="266" r:id="rId7"/>
    <p:sldId id="267" r:id="rId8"/>
    <p:sldId id="269" r:id="rId9"/>
    <p:sldId id="274" r:id="rId10"/>
    <p:sldId id="271" r:id="rId11"/>
    <p:sldId id="268" r:id="rId12"/>
    <p:sldId id="277" r:id="rId13"/>
    <p:sldId id="272" r:id="rId14"/>
    <p:sldId id="273" r:id="rId15"/>
    <p:sldId id="278" r:id="rId16"/>
    <p:sldId id="275" r:id="rId17"/>
    <p:sldId id="276" r:id="rId18"/>
  </p:sldIdLst>
  <p:sldSz cx="12192000" cy="6858000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17" autoAdjust="0"/>
    <p:restoredTop sz="94660"/>
  </p:normalViewPr>
  <p:slideViewPr>
    <p:cSldViewPr snapToGrid="0">
      <p:cViewPr varScale="1">
        <p:scale>
          <a:sx n="85" d="100"/>
          <a:sy n="85" d="100"/>
        </p:scale>
        <p:origin x="7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2448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9AD157-C153-4897-992F-D4CCA27377F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DB0342-E1C2-417C-8EEF-A351443C5AA2}">
      <dgm:prSet phldrT="[Text]"/>
      <dgm:spPr/>
      <dgm:t>
        <a:bodyPr/>
        <a:lstStyle/>
        <a:p>
          <a:r>
            <a:rPr lang="en-US" dirty="0"/>
            <a:t>Coaching</a:t>
          </a:r>
        </a:p>
      </dgm:t>
    </dgm:pt>
    <dgm:pt modelId="{AFBAA240-46F9-4988-B65B-1B74D4AB7390}" type="parTrans" cxnId="{DF0B4C00-53AE-458C-A705-E9E8DC4EDBEE}">
      <dgm:prSet/>
      <dgm:spPr/>
      <dgm:t>
        <a:bodyPr/>
        <a:lstStyle/>
        <a:p>
          <a:endParaRPr lang="en-US"/>
        </a:p>
      </dgm:t>
    </dgm:pt>
    <dgm:pt modelId="{03F49D75-58DE-43AD-963C-15F4FC1E54F4}" type="sibTrans" cxnId="{DF0B4C00-53AE-458C-A705-E9E8DC4EDBEE}">
      <dgm:prSet/>
      <dgm:spPr/>
      <dgm:t>
        <a:bodyPr/>
        <a:lstStyle/>
        <a:p>
          <a:endParaRPr lang="en-US"/>
        </a:p>
      </dgm:t>
    </dgm:pt>
    <dgm:pt modelId="{54522A68-6C0E-48DE-AF95-16A7BD4502F6}">
      <dgm:prSet phldrT="[Text]"/>
      <dgm:spPr/>
      <dgm:t>
        <a:bodyPr/>
        <a:lstStyle/>
        <a:p>
          <a:r>
            <a:rPr lang="en-US" dirty="0"/>
            <a:t>Task Oriented</a:t>
          </a:r>
        </a:p>
      </dgm:t>
    </dgm:pt>
    <dgm:pt modelId="{301758D5-D9B4-490C-A9F1-A012A9E7D6EC}" type="parTrans" cxnId="{0D4026C5-01FA-48D9-AE8B-6B38F2196F40}">
      <dgm:prSet/>
      <dgm:spPr/>
      <dgm:t>
        <a:bodyPr/>
        <a:lstStyle/>
        <a:p>
          <a:endParaRPr lang="en-US"/>
        </a:p>
      </dgm:t>
    </dgm:pt>
    <dgm:pt modelId="{AEF36786-D070-41F6-AF04-CC6B71656008}" type="sibTrans" cxnId="{0D4026C5-01FA-48D9-AE8B-6B38F2196F40}">
      <dgm:prSet/>
      <dgm:spPr/>
      <dgm:t>
        <a:bodyPr/>
        <a:lstStyle/>
        <a:p>
          <a:endParaRPr lang="en-US"/>
        </a:p>
      </dgm:t>
    </dgm:pt>
    <dgm:pt modelId="{DBE6BCBC-587D-4EF3-8640-CBF93A91CDAB}">
      <dgm:prSet phldrT="[Text]"/>
      <dgm:spPr/>
      <dgm:t>
        <a:bodyPr/>
        <a:lstStyle/>
        <a:p>
          <a:r>
            <a:rPr lang="en-US" dirty="0"/>
            <a:t>Explicit Feedback</a:t>
          </a:r>
        </a:p>
      </dgm:t>
    </dgm:pt>
    <dgm:pt modelId="{0F630739-5EC1-460E-8A4B-F915847597C1}" type="parTrans" cxnId="{895BB6B5-FDCC-4250-9F24-2349EADF7FA8}">
      <dgm:prSet/>
      <dgm:spPr/>
      <dgm:t>
        <a:bodyPr/>
        <a:lstStyle/>
        <a:p>
          <a:endParaRPr lang="en-US"/>
        </a:p>
      </dgm:t>
    </dgm:pt>
    <dgm:pt modelId="{435E72F6-5C0A-4E93-815A-1A87406FAA65}" type="sibTrans" cxnId="{895BB6B5-FDCC-4250-9F24-2349EADF7FA8}">
      <dgm:prSet/>
      <dgm:spPr/>
      <dgm:t>
        <a:bodyPr/>
        <a:lstStyle/>
        <a:p>
          <a:endParaRPr lang="en-US"/>
        </a:p>
      </dgm:t>
    </dgm:pt>
    <dgm:pt modelId="{11D18CFF-B77D-4B28-A706-FDF4E0BCD412}">
      <dgm:prSet phldrT="[Text]"/>
      <dgm:spPr/>
      <dgm:t>
        <a:bodyPr/>
        <a:lstStyle/>
        <a:p>
          <a:r>
            <a:rPr lang="en-US" dirty="0"/>
            <a:t>Short Term</a:t>
          </a:r>
        </a:p>
      </dgm:t>
    </dgm:pt>
    <dgm:pt modelId="{93A1DF50-0AAA-49C3-A8A3-71C341473E7E}" type="parTrans" cxnId="{387F9A8E-AF6E-460F-9B07-A1027D4F389D}">
      <dgm:prSet/>
      <dgm:spPr/>
      <dgm:t>
        <a:bodyPr/>
        <a:lstStyle/>
        <a:p>
          <a:endParaRPr lang="en-US"/>
        </a:p>
      </dgm:t>
    </dgm:pt>
    <dgm:pt modelId="{15D4DB1E-7D30-4983-9435-F764E2F2986B}" type="sibTrans" cxnId="{387F9A8E-AF6E-460F-9B07-A1027D4F389D}">
      <dgm:prSet/>
      <dgm:spPr/>
      <dgm:t>
        <a:bodyPr/>
        <a:lstStyle/>
        <a:p>
          <a:endParaRPr lang="en-US"/>
        </a:p>
      </dgm:t>
    </dgm:pt>
    <dgm:pt modelId="{F2CD0CFE-AC9F-4BCD-8263-2A6C3F8B0F23}">
      <dgm:prSet phldrT="[Text]"/>
      <dgm:spPr/>
      <dgm:t>
        <a:bodyPr/>
        <a:lstStyle/>
        <a:p>
          <a:r>
            <a:rPr lang="en-US" dirty="0"/>
            <a:t>Develops Skills</a:t>
          </a:r>
        </a:p>
      </dgm:t>
    </dgm:pt>
    <dgm:pt modelId="{5AE7C02B-0A30-4643-85DA-10D6EC17001D}" type="parTrans" cxnId="{7E8AF78E-C800-4436-A282-A44E489471D1}">
      <dgm:prSet/>
      <dgm:spPr/>
      <dgm:t>
        <a:bodyPr/>
        <a:lstStyle/>
        <a:p>
          <a:endParaRPr lang="en-US"/>
        </a:p>
      </dgm:t>
    </dgm:pt>
    <dgm:pt modelId="{5D0B1700-95F1-4788-B42C-3513E362477F}" type="sibTrans" cxnId="{7E8AF78E-C800-4436-A282-A44E489471D1}">
      <dgm:prSet/>
      <dgm:spPr/>
      <dgm:t>
        <a:bodyPr/>
        <a:lstStyle/>
        <a:p>
          <a:endParaRPr lang="en-US"/>
        </a:p>
      </dgm:t>
    </dgm:pt>
    <dgm:pt modelId="{49DCA99D-4F70-4CFE-8C3A-ECB9C630E701}">
      <dgm:prSet phldrT="[Text]"/>
      <dgm:spPr/>
      <dgm:t>
        <a:bodyPr/>
        <a:lstStyle/>
        <a:p>
          <a:r>
            <a:rPr lang="en-US" dirty="0"/>
            <a:t>Driven by Coach</a:t>
          </a:r>
        </a:p>
      </dgm:t>
    </dgm:pt>
    <dgm:pt modelId="{B1974CD6-20D5-40AA-858D-93BABAF3E2EE}" type="parTrans" cxnId="{B125D86B-03CA-4E12-A045-AA89413366F9}">
      <dgm:prSet/>
      <dgm:spPr/>
      <dgm:t>
        <a:bodyPr/>
        <a:lstStyle/>
        <a:p>
          <a:endParaRPr lang="en-US"/>
        </a:p>
      </dgm:t>
    </dgm:pt>
    <dgm:pt modelId="{AF2A890B-A9F5-4EB7-B64D-591DC3F54623}" type="sibTrans" cxnId="{B125D86B-03CA-4E12-A045-AA89413366F9}">
      <dgm:prSet/>
      <dgm:spPr/>
      <dgm:t>
        <a:bodyPr/>
        <a:lstStyle/>
        <a:p>
          <a:endParaRPr lang="en-US"/>
        </a:p>
      </dgm:t>
    </dgm:pt>
    <dgm:pt modelId="{83C47C05-ED3E-41D9-BAFD-345BD1B22BEE}">
      <dgm:prSet phldrT="[Text]"/>
      <dgm:spPr/>
      <dgm:t>
        <a:bodyPr/>
        <a:lstStyle/>
        <a:p>
          <a:r>
            <a:rPr lang="en-US" dirty="0"/>
            <a:t>Shows you where you went wrong</a:t>
          </a:r>
        </a:p>
      </dgm:t>
    </dgm:pt>
    <dgm:pt modelId="{A5616F38-BFCF-4F5E-9F27-8C0119BA596A}" type="parTrans" cxnId="{4B368D27-A2FC-4860-A7DA-623AF5340FAC}">
      <dgm:prSet/>
      <dgm:spPr/>
      <dgm:t>
        <a:bodyPr/>
        <a:lstStyle/>
        <a:p>
          <a:endParaRPr lang="en-US"/>
        </a:p>
      </dgm:t>
    </dgm:pt>
    <dgm:pt modelId="{D2C68425-6B75-4ACB-A820-4B3B7A0CC23A}" type="sibTrans" cxnId="{4B368D27-A2FC-4860-A7DA-623AF5340FAC}">
      <dgm:prSet/>
      <dgm:spPr/>
      <dgm:t>
        <a:bodyPr/>
        <a:lstStyle/>
        <a:p>
          <a:endParaRPr lang="en-US"/>
        </a:p>
      </dgm:t>
    </dgm:pt>
    <dgm:pt modelId="{96E1952C-4597-4E70-A1E2-418D40DDC169}" type="pres">
      <dgm:prSet presAssocID="{979AD157-C153-4897-992F-D4CCA27377F3}" presName="Name0" presStyleCnt="0">
        <dgm:presLayoutVars>
          <dgm:dir/>
          <dgm:animLvl val="lvl"/>
          <dgm:resizeHandles val="exact"/>
        </dgm:presLayoutVars>
      </dgm:prSet>
      <dgm:spPr/>
    </dgm:pt>
    <dgm:pt modelId="{9C219DD6-BD94-42D8-BE05-B064A0680396}" type="pres">
      <dgm:prSet presAssocID="{48DB0342-E1C2-417C-8EEF-A351443C5AA2}" presName="composite" presStyleCnt="0"/>
      <dgm:spPr/>
    </dgm:pt>
    <dgm:pt modelId="{B9712CF0-E499-43DE-AC48-E8C72AF7AEBD}" type="pres">
      <dgm:prSet presAssocID="{48DB0342-E1C2-417C-8EEF-A351443C5AA2}" presName="parTx" presStyleLbl="alignNode1" presStyleIdx="0" presStyleCnt="1" custLinFactNeighborX="-4011" custLinFactNeighborY="-4783">
        <dgm:presLayoutVars>
          <dgm:chMax val="0"/>
          <dgm:chPref val="0"/>
          <dgm:bulletEnabled val="1"/>
        </dgm:presLayoutVars>
      </dgm:prSet>
      <dgm:spPr/>
    </dgm:pt>
    <dgm:pt modelId="{6F31244C-28EE-46F1-BB8C-424E0345A60A}" type="pres">
      <dgm:prSet presAssocID="{48DB0342-E1C2-417C-8EEF-A351443C5AA2}" presName="desTx" presStyleLbl="alignAccFollowNode1" presStyleIdx="0" presStyleCnt="1" custScaleY="101874" custLinFactNeighborX="-6818" custLinFactNeighborY="1115">
        <dgm:presLayoutVars>
          <dgm:bulletEnabled val="1"/>
        </dgm:presLayoutVars>
      </dgm:prSet>
      <dgm:spPr/>
    </dgm:pt>
  </dgm:ptLst>
  <dgm:cxnLst>
    <dgm:cxn modelId="{DF0B4C00-53AE-458C-A705-E9E8DC4EDBEE}" srcId="{979AD157-C153-4897-992F-D4CCA27377F3}" destId="{48DB0342-E1C2-417C-8EEF-A351443C5AA2}" srcOrd="0" destOrd="0" parTransId="{AFBAA240-46F9-4988-B65B-1B74D4AB7390}" sibTransId="{03F49D75-58DE-43AD-963C-15F4FC1E54F4}"/>
    <dgm:cxn modelId="{4B368D27-A2FC-4860-A7DA-623AF5340FAC}" srcId="{48DB0342-E1C2-417C-8EEF-A351443C5AA2}" destId="{83C47C05-ED3E-41D9-BAFD-345BD1B22BEE}" srcOrd="5" destOrd="0" parTransId="{A5616F38-BFCF-4F5E-9F27-8C0119BA596A}" sibTransId="{D2C68425-6B75-4ACB-A820-4B3B7A0CC23A}"/>
    <dgm:cxn modelId="{57B09237-83FD-4A3A-B013-A1304E2FAC5F}" type="presOf" srcId="{979AD157-C153-4897-992F-D4CCA27377F3}" destId="{96E1952C-4597-4E70-A1E2-418D40DDC169}" srcOrd="0" destOrd="0" presId="urn:microsoft.com/office/officeart/2005/8/layout/hList1"/>
    <dgm:cxn modelId="{222CA33A-F4EF-4D0C-872D-7D8D6A986594}" type="presOf" srcId="{54522A68-6C0E-48DE-AF95-16A7BD4502F6}" destId="{6F31244C-28EE-46F1-BB8C-424E0345A60A}" srcOrd="0" destOrd="0" presId="urn:microsoft.com/office/officeart/2005/8/layout/hList1"/>
    <dgm:cxn modelId="{34DA303D-1816-427B-BB99-7C351F91C710}" type="presOf" srcId="{49DCA99D-4F70-4CFE-8C3A-ECB9C630E701}" destId="{6F31244C-28EE-46F1-BB8C-424E0345A60A}" srcOrd="0" destOrd="4" presId="urn:microsoft.com/office/officeart/2005/8/layout/hList1"/>
    <dgm:cxn modelId="{B125D86B-03CA-4E12-A045-AA89413366F9}" srcId="{48DB0342-E1C2-417C-8EEF-A351443C5AA2}" destId="{49DCA99D-4F70-4CFE-8C3A-ECB9C630E701}" srcOrd="4" destOrd="0" parTransId="{B1974CD6-20D5-40AA-858D-93BABAF3E2EE}" sibTransId="{AF2A890B-A9F5-4EB7-B64D-591DC3F54623}"/>
    <dgm:cxn modelId="{49CBB281-8068-4E6B-BF19-AAF0B9D17698}" type="presOf" srcId="{F2CD0CFE-AC9F-4BCD-8263-2A6C3F8B0F23}" destId="{6F31244C-28EE-46F1-BB8C-424E0345A60A}" srcOrd="0" destOrd="3" presId="urn:microsoft.com/office/officeart/2005/8/layout/hList1"/>
    <dgm:cxn modelId="{387F9A8E-AF6E-460F-9B07-A1027D4F389D}" srcId="{48DB0342-E1C2-417C-8EEF-A351443C5AA2}" destId="{11D18CFF-B77D-4B28-A706-FDF4E0BCD412}" srcOrd="1" destOrd="0" parTransId="{93A1DF50-0AAA-49C3-A8A3-71C341473E7E}" sibTransId="{15D4DB1E-7D30-4983-9435-F764E2F2986B}"/>
    <dgm:cxn modelId="{7E8AF78E-C800-4436-A282-A44E489471D1}" srcId="{48DB0342-E1C2-417C-8EEF-A351443C5AA2}" destId="{F2CD0CFE-AC9F-4BCD-8263-2A6C3F8B0F23}" srcOrd="3" destOrd="0" parTransId="{5AE7C02B-0A30-4643-85DA-10D6EC17001D}" sibTransId="{5D0B1700-95F1-4788-B42C-3513E362477F}"/>
    <dgm:cxn modelId="{2CE28493-B240-48A7-968F-CF0B82D62438}" type="presOf" srcId="{48DB0342-E1C2-417C-8EEF-A351443C5AA2}" destId="{B9712CF0-E499-43DE-AC48-E8C72AF7AEBD}" srcOrd="0" destOrd="0" presId="urn:microsoft.com/office/officeart/2005/8/layout/hList1"/>
    <dgm:cxn modelId="{895BB6B5-FDCC-4250-9F24-2349EADF7FA8}" srcId="{48DB0342-E1C2-417C-8EEF-A351443C5AA2}" destId="{DBE6BCBC-587D-4EF3-8640-CBF93A91CDAB}" srcOrd="2" destOrd="0" parTransId="{0F630739-5EC1-460E-8A4B-F915847597C1}" sibTransId="{435E72F6-5C0A-4E93-815A-1A87406FAA65}"/>
    <dgm:cxn modelId="{0D4026C5-01FA-48D9-AE8B-6B38F2196F40}" srcId="{48DB0342-E1C2-417C-8EEF-A351443C5AA2}" destId="{54522A68-6C0E-48DE-AF95-16A7BD4502F6}" srcOrd="0" destOrd="0" parTransId="{301758D5-D9B4-490C-A9F1-A012A9E7D6EC}" sibTransId="{AEF36786-D070-41F6-AF04-CC6B71656008}"/>
    <dgm:cxn modelId="{B1BF00D4-C80A-4DD4-98C0-A32FA6A11487}" type="presOf" srcId="{DBE6BCBC-587D-4EF3-8640-CBF93A91CDAB}" destId="{6F31244C-28EE-46F1-BB8C-424E0345A60A}" srcOrd="0" destOrd="2" presId="urn:microsoft.com/office/officeart/2005/8/layout/hList1"/>
    <dgm:cxn modelId="{58B347DA-DDD4-413B-BF30-29621CB15B5D}" type="presOf" srcId="{83C47C05-ED3E-41D9-BAFD-345BD1B22BEE}" destId="{6F31244C-28EE-46F1-BB8C-424E0345A60A}" srcOrd="0" destOrd="5" presId="urn:microsoft.com/office/officeart/2005/8/layout/hList1"/>
    <dgm:cxn modelId="{F5E71EFB-31CC-4F28-AFD3-F1322A78C39B}" type="presOf" srcId="{11D18CFF-B77D-4B28-A706-FDF4E0BCD412}" destId="{6F31244C-28EE-46F1-BB8C-424E0345A60A}" srcOrd="0" destOrd="1" presId="urn:microsoft.com/office/officeart/2005/8/layout/hList1"/>
    <dgm:cxn modelId="{FC63C8A5-9DD9-4FF7-B43D-EAF40D2DB18F}" type="presParOf" srcId="{96E1952C-4597-4E70-A1E2-418D40DDC169}" destId="{9C219DD6-BD94-42D8-BE05-B064A0680396}" srcOrd="0" destOrd="0" presId="urn:microsoft.com/office/officeart/2005/8/layout/hList1"/>
    <dgm:cxn modelId="{EB572F8A-CDF3-4D94-9F3C-68BE1342823A}" type="presParOf" srcId="{9C219DD6-BD94-42D8-BE05-B064A0680396}" destId="{B9712CF0-E499-43DE-AC48-E8C72AF7AEBD}" srcOrd="0" destOrd="0" presId="urn:microsoft.com/office/officeart/2005/8/layout/hList1"/>
    <dgm:cxn modelId="{BDC3434A-C81F-43AE-B7D9-198C307BA514}" type="presParOf" srcId="{9C219DD6-BD94-42D8-BE05-B064A0680396}" destId="{6F31244C-28EE-46F1-BB8C-424E0345A60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9AD157-C153-4897-992F-D4CCA27377F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8DB0342-E1C2-417C-8EEF-A351443C5AA2}">
      <dgm:prSet phldrT="[Text]"/>
      <dgm:spPr/>
      <dgm:t>
        <a:bodyPr/>
        <a:lstStyle/>
        <a:p>
          <a:r>
            <a:rPr lang="en-US" dirty="0"/>
            <a:t>Mentoring</a:t>
          </a:r>
        </a:p>
      </dgm:t>
    </dgm:pt>
    <dgm:pt modelId="{AFBAA240-46F9-4988-B65B-1B74D4AB7390}" type="parTrans" cxnId="{DF0B4C00-53AE-458C-A705-E9E8DC4EDBEE}">
      <dgm:prSet/>
      <dgm:spPr/>
      <dgm:t>
        <a:bodyPr/>
        <a:lstStyle/>
        <a:p>
          <a:endParaRPr lang="en-US"/>
        </a:p>
      </dgm:t>
    </dgm:pt>
    <dgm:pt modelId="{03F49D75-58DE-43AD-963C-15F4FC1E54F4}" type="sibTrans" cxnId="{DF0B4C00-53AE-458C-A705-E9E8DC4EDBEE}">
      <dgm:prSet/>
      <dgm:spPr/>
      <dgm:t>
        <a:bodyPr/>
        <a:lstStyle/>
        <a:p>
          <a:endParaRPr lang="en-US"/>
        </a:p>
      </dgm:t>
    </dgm:pt>
    <dgm:pt modelId="{54522A68-6C0E-48DE-AF95-16A7BD4502F6}">
      <dgm:prSet phldrT="[Text]"/>
      <dgm:spPr/>
      <dgm:t>
        <a:bodyPr/>
        <a:lstStyle/>
        <a:p>
          <a:r>
            <a:rPr lang="en-US" dirty="0"/>
            <a:t>Focus on Progress</a:t>
          </a:r>
        </a:p>
      </dgm:t>
    </dgm:pt>
    <dgm:pt modelId="{301758D5-D9B4-490C-A9F1-A012A9E7D6EC}" type="parTrans" cxnId="{0D4026C5-01FA-48D9-AE8B-6B38F2196F40}">
      <dgm:prSet/>
      <dgm:spPr/>
      <dgm:t>
        <a:bodyPr/>
        <a:lstStyle/>
        <a:p>
          <a:endParaRPr lang="en-US"/>
        </a:p>
      </dgm:t>
    </dgm:pt>
    <dgm:pt modelId="{AEF36786-D070-41F6-AF04-CC6B71656008}" type="sibTrans" cxnId="{0D4026C5-01FA-48D9-AE8B-6B38F2196F40}">
      <dgm:prSet/>
      <dgm:spPr/>
      <dgm:t>
        <a:bodyPr/>
        <a:lstStyle/>
        <a:p>
          <a:endParaRPr lang="en-US"/>
        </a:p>
      </dgm:t>
    </dgm:pt>
    <dgm:pt modelId="{DBE6BCBC-587D-4EF3-8640-CBF93A91CDAB}">
      <dgm:prSet phldrT="[Text]"/>
      <dgm:spPr/>
      <dgm:t>
        <a:bodyPr/>
        <a:lstStyle/>
        <a:p>
          <a:r>
            <a:rPr lang="en-US" dirty="0"/>
            <a:t>Intuitive Feedback</a:t>
          </a:r>
        </a:p>
      </dgm:t>
    </dgm:pt>
    <dgm:pt modelId="{0F630739-5EC1-460E-8A4B-F915847597C1}" type="parTrans" cxnId="{895BB6B5-FDCC-4250-9F24-2349EADF7FA8}">
      <dgm:prSet/>
      <dgm:spPr/>
      <dgm:t>
        <a:bodyPr/>
        <a:lstStyle/>
        <a:p>
          <a:endParaRPr lang="en-US"/>
        </a:p>
      </dgm:t>
    </dgm:pt>
    <dgm:pt modelId="{435E72F6-5C0A-4E93-815A-1A87406FAA65}" type="sibTrans" cxnId="{895BB6B5-FDCC-4250-9F24-2349EADF7FA8}">
      <dgm:prSet/>
      <dgm:spPr/>
      <dgm:t>
        <a:bodyPr/>
        <a:lstStyle/>
        <a:p>
          <a:endParaRPr lang="en-US"/>
        </a:p>
      </dgm:t>
    </dgm:pt>
    <dgm:pt modelId="{11D18CFF-B77D-4B28-A706-FDF4E0BCD412}">
      <dgm:prSet phldrT="[Text]"/>
      <dgm:spPr/>
      <dgm:t>
        <a:bodyPr/>
        <a:lstStyle/>
        <a:p>
          <a:r>
            <a:rPr lang="en-US" dirty="0"/>
            <a:t>Longer Term</a:t>
          </a:r>
        </a:p>
      </dgm:t>
    </dgm:pt>
    <dgm:pt modelId="{93A1DF50-0AAA-49C3-A8A3-71C341473E7E}" type="parTrans" cxnId="{387F9A8E-AF6E-460F-9B07-A1027D4F389D}">
      <dgm:prSet/>
      <dgm:spPr/>
      <dgm:t>
        <a:bodyPr/>
        <a:lstStyle/>
        <a:p>
          <a:endParaRPr lang="en-US"/>
        </a:p>
      </dgm:t>
    </dgm:pt>
    <dgm:pt modelId="{15D4DB1E-7D30-4983-9435-F764E2F2986B}" type="sibTrans" cxnId="{387F9A8E-AF6E-460F-9B07-A1027D4F389D}">
      <dgm:prSet/>
      <dgm:spPr/>
      <dgm:t>
        <a:bodyPr/>
        <a:lstStyle/>
        <a:p>
          <a:endParaRPr lang="en-US"/>
        </a:p>
      </dgm:t>
    </dgm:pt>
    <dgm:pt modelId="{F2CD0CFE-AC9F-4BCD-8263-2A6C3F8B0F23}">
      <dgm:prSet phldrT="[Text]"/>
      <dgm:spPr/>
      <dgm:t>
        <a:bodyPr/>
        <a:lstStyle/>
        <a:p>
          <a:r>
            <a:rPr lang="en-US" dirty="0"/>
            <a:t>Develops Capabilities</a:t>
          </a:r>
        </a:p>
      </dgm:t>
    </dgm:pt>
    <dgm:pt modelId="{5AE7C02B-0A30-4643-85DA-10D6EC17001D}" type="parTrans" cxnId="{7E8AF78E-C800-4436-A282-A44E489471D1}">
      <dgm:prSet/>
      <dgm:spPr/>
      <dgm:t>
        <a:bodyPr/>
        <a:lstStyle/>
        <a:p>
          <a:endParaRPr lang="en-US"/>
        </a:p>
      </dgm:t>
    </dgm:pt>
    <dgm:pt modelId="{5D0B1700-95F1-4788-B42C-3513E362477F}" type="sibTrans" cxnId="{7E8AF78E-C800-4436-A282-A44E489471D1}">
      <dgm:prSet/>
      <dgm:spPr/>
      <dgm:t>
        <a:bodyPr/>
        <a:lstStyle/>
        <a:p>
          <a:endParaRPr lang="en-US"/>
        </a:p>
      </dgm:t>
    </dgm:pt>
    <dgm:pt modelId="{49DCA99D-4F70-4CFE-8C3A-ECB9C630E701}">
      <dgm:prSet phldrT="[Text]"/>
      <dgm:spPr/>
      <dgm:t>
        <a:bodyPr/>
        <a:lstStyle/>
        <a:p>
          <a:r>
            <a:rPr lang="en-US" dirty="0"/>
            <a:t>Driven by Mentee</a:t>
          </a:r>
        </a:p>
      </dgm:t>
    </dgm:pt>
    <dgm:pt modelId="{B1974CD6-20D5-40AA-858D-93BABAF3E2EE}" type="parTrans" cxnId="{B125D86B-03CA-4E12-A045-AA89413366F9}">
      <dgm:prSet/>
      <dgm:spPr/>
      <dgm:t>
        <a:bodyPr/>
        <a:lstStyle/>
        <a:p>
          <a:endParaRPr lang="en-US"/>
        </a:p>
      </dgm:t>
    </dgm:pt>
    <dgm:pt modelId="{AF2A890B-A9F5-4EB7-B64D-591DC3F54623}" type="sibTrans" cxnId="{B125D86B-03CA-4E12-A045-AA89413366F9}">
      <dgm:prSet/>
      <dgm:spPr/>
      <dgm:t>
        <a:bodyPr/>
        <a:lstStyle/>
        <a:p>
          <a:endParaRPr lang="en-US"/>
        </a:p>
      </dgm:t>
    </dgm:pt>
    <dgm:pt modelId="{83C47C05-ED3E-41D9-BAFD-345BD1B22BEE}">
      <dgm:prSet phldrT="[Text]"/>
      <dgm:spPr/>
      <dgm:t>
        <a:bodyPr/>
        <a:lstStyle/>
        <a:p>
          <a:r>
            <a:rPr lang="en-US" dirty="0"/>
            <a:t>Helps you work it out for yourself</a:t>
          </a:r>
        </a:p>
      </dgm:t>
    </dgm:pt>
    <dgm:pt modelId="{A5616F38-BFCF-4F5E-9F27-8C0119BA596A}" type="parTrans" cxnId="{4B368D27-A2FC-4860-A7DA-623AF5340FAC}">
      <dgm:prSet/>
      <dgm:spPr/>
      <dgm:t>
        <a:bodyPr/>
        <a:lstStyle/>
        <a:p>
          <a:endParaRPr lang="en-US"/>
        </a:p>
      </dgm:t>
    </dgm:pt>
    <dgm:pt modelId="{D2C68425-6B75-4ACB-A820-4B3B7A0CC23A}" type="sibTrans" cxnId="{4B368D27-A2FC-4860-A7DA-623AF5340FAC}">
      <dgm:prSet/>
      <dgm:spPr/>
      <dgm:t>
        <a:bodyPr/>
        <a:lstStyle/>
        <a:p>
          <a:endParaRPr lang="en-US"/>
        </a:p>
      </dgm:t>
    </dgm:pt>
    <dgm:pt modelId="{96E1952C-4597-4E70-A1E2-418D40DDC169}" type="pres">
      <dgm:prSet presAssocID="{979AD157-C153-4897-992F-D4CCA27377F3}" presName="Name0" presStyleCnt="0">
        <dgm:presLayoutVars>
          <dgm:dir/>
          <dgm:animLvl val="lvl"/>
          <dgm:resizeHandles val="exact"/>
        </dgm:presLayoutVars>
      </dgm:prSet>
      <dgm:spPr/>
    </dgm:pt>
    <dgm:pt modelId="{9C219DD6-BD94-42D8-BE05-B064A0680396}" type="pres">
      <dgm:prSet presAssocID="{48DB0342-E1C2-417C-8EEF-A351443C5AA2}" presName="composite" presStyleCnt="0"/>
      <dgm:spPr/>
    </dgm:pt>
    <dgm:pt modelId="{B9712CF0-E499-43DE-AC48-E8C72AF7AEBD}" type="pres">
      <dgm:prSet presAssocID="{48DB0342-E1C2-417C-8EEF-A351443C5AA2}" presName="parTx" presStyleLbl="alignNode1" presStyleIdx="0" presStyleCnt="1" custLinFactNeighborX="-1618" custLinFactNeighborY="4266">
        <dgm:presLayoutVars>
          <dgm:chMax val="0"/>
          <dgm:chPref val="0"/>
          <dgm:bulletEnabled val="1"/>
        </dgm:presLayoutVars>
      </dgm:prSet>
      <dgm:spPr/>
    </dgm:pt>
    <dgm:pt modelId="{6F31244C-28EE-46F1-BB8C-424E0345A60A}" type="pres">
      <dgm:prSet presAssocID="{48DB0342-E1C2-417C-8EEF-A351443C5AA2}" presName="desTx" presStyleLbl="alignAccFollowNode1" presStyleIdx="0" presStyleCnt="1" custScaleY="104626" custLinFactNeighborX="2005" custLinFactNeighborY="2684">
        <dgm:presLayoutVars>
          <dgm:bulletEnabled val="1"/>
        </dgm:presLayoutVars>
      </dgm:prSet>
      <dgm:spPr/>
    </dgm:pt>
  </dgm:ptLst>
  <dgm:cxnLst>
    <dgm:cxn modelId="{DF0B4C00-53AE-458C-A705-E9E8DC4EDBEE}" srcId="{979AD157-C153-4897-992F-D4CCA27377F3}" destId="{48DB0342-E1C2-417C-8EEF-A351443C5AA2}" srcOrd="0" destOrd="0" parTransId="{AFBAA240-46F9-4988-B65B-1B74D4AB7390}" sibTransId="{03F49D75-58DE-43AD-963C-15F4FC1E54F4}"/>
    <dgm:cxn modelId="{4B368D27-A2FC-4860-A7DA-623AF5340FAC}" srcId="{48DB0342-E1C2-417C-8EEF-A351443C5AA2}" destId="{83C47C05-ED3E-41D9-BAFD-345BD1B22BEE}" srcOrd="5" destOrd="0" parTransId="{A5616F38-BFCF-4F5E-9F27-8C0119BA596A}" sibTransId="{D2C68425-6B75-4ACB-A820-4B3B7A0CC23A}"/>
    <dgm:cxn modelId="{57B09237-83FD-4A3A-B013-A1304E2FAC5F}" type="presOf" srcId="{979AD157-C153-4897-992F-D4CCA27377F3}" destId="{96E1952C-4597-4E70-A1E2-418D40DDC169}" srcOrd="0" destOrd="0" presId="urn:microsoft.com/office/officeart/2005/8/layout/hList1"/>
    <dgm:cxn modelId="{222CA33A-F4EF-4D0C-872D-7D8D6A986594}" type="presOf" srcId="{54522A68-6C0E-48DE-AF95-16A7BD4502F6}" destId="{6F31244C-28EE-46F1-BB8C-424E0345A60A}" srcOrd="0" destOrd="0" presId="urn:microsoft.com/office/officeart/2005/8/layout/hList1"/>
    <dgm:cxn modelId="{34DA303D-1816-427B-BB99-7C351F91C710}" type="presOf" srcId="{49DCA99D-4F70-4CFE-8C3A-ECB9C630E701}" destId="{6F31244C-28EE-46F1-BB8C-424E0345A60A}" srcOrd="0" destOrd="4" presId="urn:microsoft.com/office/officeart/2005/8/layout/hList1"/>
    <dgm:cxn modelId="{B125D86B-03CA-4E12-A045-AA89413366F9}" srcId="{48DB0342-E1C2-417C-8EEF-A351443C5AA2}" destId="{49DCA99D-4F70-4CFE-8C3A-ECB9C630E701}" srcOrd="4" destOrd="0" parTransId="{B1974CD6-20D5-40AA-858D-93BABAF3E2EE}" sibTransId="{AF2A890B-A9F5-4EB7-B64D-591DC3F54623}"/>
    <dgm:cxn modelId="{49CBB281-8068-4E6B-BF19-AAF0B9D17698}" type="presOf" srcId="{F2CD0CFE-AC9F-4BCD-8263-2A6C3F8B0F23}" destId="{6F31244C-28EE-46F1-BB8C-424E0345A60A}" srcOrd="0" destOrd="3" presId="urn:microsoft.com/office/officeart/2005/8/layout/hList1"/>
    <dgm:cxn modelId="{387F9A8E-AF6E-460F-9B07-A1027D4F389D}" srcId="{48DB0342-E1C2-417C-8EEF-A351443C5AA2}" destId="{11D18CFF-B77D-4B28-A706-FDF4E0BCD412}" srcOrd="1" destOrd="0" parTransId="{93A1DF50-0AAA-49C3-A8A3-71C341473E7E}" sibTransId="{15D4DB1E-7D30-4983-9435-F764E2F2986B}"/>
    <dgm:cxn modelId="{7E8AF78E-C800-4436-A282-A44E489471D1}" srcId="{48DB0342-E1C2-417C-8EEF-A351443C5AA2}" destId="{F2CD0CFE-AC9F-4BCD-8263-2A6C3F8B0F23}" srcOrd="3" destOrd="0" parTransId="{5AE7C02B-0A30-4643-85DA-10D6EC17001D}" sibTransId="{5D0B1700-95F1-4788-B42C-3513E362477F}"/>
    <dgm:cxn modelId="{2CE28493-B240-48A7-968F-CF0B82D62438}" type="presOf" srcId="{48DB0342-E1C2-417C-8EEF-A351443C5AA2}" destId="{B9712CF0-E499-43DE-AC48-E8C72AF7AEBD}" srcOrd="0" destOrd="0" presId="urn:microsoft.com/office/officeart/2005/8/layout/hList1"/>
    <dgm:cxn modelId="{895BB6B5-FDCC-4250-9F24-2349EADF7FA8}" srcId="{48DB0342-E1C2-417C-8EEF-A351443C5AA2}" destId="{DBE6BCBC-587D-4EF3-8640-CBF93A91CDAB}" srcOrd="2" destOrd="0" parTransId="{0F630739-5EC1-460E-8A4B-F915847597C1}" sibTransId="{435E72F6-5C0A-4E93-815A-1A87406FAA65}"/>
    <dgm:cxn modelId="{0D4026C5-01FA-48D9-AE8B-6B38F2196F40}" srcId="{48DB0342-E1C2-417C-8EEF-A351443C5AA2}" destId="{54522A68-6C0E-48DE-AF95-16A7BD4502F6}" srcOrd="0" destOrd="0" parTransId="{301758D5-D9B4-490C-A9F1-A012A9E7D6EC}" sibTransId="{AEF36786-D070-41F6-AF04-CC6B71656008}"/>
    <dgm:cxn modelId="{B1BF00D4-C80A-4DD4-98C0-A32FA6A11487}" type="presOf" srcId="{DBE6BCBC-587D-4EF3-8640-CBF93A91CDAB}" destId="{6F31244C-28EE-46F1-BB8C-424E0345A60A}" srcOrd="0" destOrd="2" presId="urn:microsoft.com/office/officeart/2005/8/layout/hList1"/>
    <dgm:cxn modelId="{58B347DA-DDD4-413B-BF30-29621CB15B5D}" type="presOf" srcId="{83C47C05-ED3E-41D9-BAFD-345BD1B22BEE}" destId="{6F31244C-28EE-46F1-BB8C-424E0345A60A}" srcOrd="0" destOrd="5" presId="urn:microsoft.com/office/officeart/2005/8/layout/hList1"/>
    <dgm:cxn modelId="{F5E71EFB-31CC-4F28-AFD3-F1322A78C39B}" type="presOf" srcId="{11D18CFF-B77D-4B28-A706-FDF4E0BCD412}" destId="{6F31244C-28EE-46F1-BB8C-424E0345A60A}" srcOrd="0" destOrd="1" presId="urn:microsoft.com/office/officeart/2005/8/layout/hList1"/>
    <dgm:cxn modelId="{FC63C8A5-9DD9-4FF7-B43D-EAF40D2DB18F}" type="presParOf" srcId="{96E1952C-4597-4E70-A1E2-418D40DDC169}" destId="{9C219DD6-BD94-42D8-BE05-B064A0680396}" srcOrd="0" destOrd="0" presId="urn:microsoft.com/office/officeart/2005/8/layout/hList1"/>
    <dgm:cxn modelId="{EB572F8A-CDF3-4D94-9F3C-68BE1342823A}" type="presParOf" srcId="{9C219DD6-BD94-42D8-BE05-B064A0680396}" destId="{B9712CF0-E499-43DE-AC48-E8C72AF7AEBD}" srcOrd="0" destOrd="0" presId="urn:microsoft.com/office/officeart/2005/8/layout/hList1"/>
    <dgm:cxn modelId="{BDC3434A-C81F-43AE-B7D9-198C307BA514}" type="presParOf" srcId="{9C219DD6-BD94-42D8-BE05-B064A0680396}" destId="{6F31244C-28EE-46F1-BB8C-424E0345A60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12CF0-E499-43DE-AC48-E8C72AF7AEBD}">
      <dsp:nvSpPr>
        <dsp:cNvPr id="0" name=""/>
        <dsp:cNvSpPr/>
      </dsp:nvSpPr>
      <dsp:spPr>
        <a:xfrm>
          <a:off x="0" y="51292"/>
          <a:ext cx="4322763" cy="950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Coaching</a:t>
          </a:r>
        </a:p>
      </dsp:txBody>
      <dsp:txXfrm>
        <a:off x="0" y="51292"/>
        <a:ext cx="4322763" cy="950400"/>
      </dsp:txXfrm>
    </dsp:sp>
    <dsp:sp modelId="{6F31244C-28EE-46F1-BB8C-424E0345A60A}">
      <dsp:nvSpPr>
        <dsp:cNvPr id="0" name=""/>
        <dsp:cNvSpPr/>
      </dsp:nvSpPr>
      <dsp:spPr>
        <a:xfrm>
          <a:off x="0" y="1054494"/>
          <a:ext cx="4322763" cy="42033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Task Oriented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Short Term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Explicit Feedback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Develops Skills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Driven by Coach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Shows you where you went wrong</a:t>
          </a:r>
        </a:p>
      </dsp:txBody>
      <dsp:txXfrm>
        <a:off x="0" y="1054494"/>
        <a:ext cx="4322763" cy="42033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12CF0-E499-43DE-AC48-E8C72AF7AEBD}">
      <dsp:nvSpPr>
        <dsp:cNvPr id="0" name=""/>
        <dsp:cNvSpPr/>
      </dsp:nvSpPr>
      <dsp:spPr>
        <a:xfrm>
          <a:off x="0" y="314529"/>
          <a:ext cx="4599710" cy="950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4696" tIns="134112" rIns="234696" bIns="134112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dirty="0"/>
            <a:t>Mentoring</a:t>
          </a:r>
        </a:p>
      </dsp:txBody>
      <dsp:txXfrm>
        <a:off x="0" y="314529"/>
        <a:ext cx="4599710" cy="950400"/>
      </dsp:txXfrm>
    </dsp:sp>
    <dsp:sp modelId="{6F31244C-28EE-46F1-BB8C-424E0345A60A}">
      <dsp:nvSpPr>
        <dsp:cNvPr id="0" name=""/>
        <dsp:cNvSpPr/>
      </dsp:nvSpPr>
      <dsp:spPr>
        <a:xfrm>
          <a:off x="0" y="1239709"/>
          <a:ext cx="4599710" cy="432135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6022" tIns="176022" rIns="234696" bIns="264033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Focus on Progress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Longer Term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Intuitive Feedback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Develops Capabilities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Driven by Mentee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3300" kern="1200" dirty="0"/>
            <a:t>Helps you work it out for yourself</a:t>
          </a:r>
        </a:p>
      </dsp:txBody>
      <dsp:txXfrm>
        <a:off x="0" y="1239709"/>
        <a:ext cx="4599710" cy="43213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87C284E-60A0-4ACD-A9B9-DE99AF83968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3"/>
            <a:ext cx="3067050" cy="469900"/>
          </a:xfrm>
          <a:prstGeom prst="rect">
            <a:avLst/>
          </a:prstGeom>
        </p:spPr>
        <p:txBody>
          <a:bodyPr vert="horz" lIns="91408" tIns="45704" rIns="91408" bIns="4570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6F223F-AF68-4815-B2D6-63EFD126157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08438" y="3"/>
            <a:ext cx="3067050" cy="469900"/>
          </a:xfrm>
          <a:prstGeom prst="rect">
            <a:avLst/>
          </a:prstGeom>
        </p:spPr>
        <p:txBody>
          <a:bodyPr vert="horz" lIns="91408" tIns="45704" rIns="91408" bIns="45704" rtlCol="0"/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B4FF56-0F8C-42AB-B77C-8B188B514D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9900"/>
          </a:xfrm>
          <a:prstGeom prst="rect">
            <a:avLst/>
          </a:prstGeom>
        </p:spPr>
        <p:txBody>
          <a:bodyPr vert="horz" lIns="91408" tIns="45704" rIns="91408" bIns="4570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DD7C45-1E3F-4E48-95D4-1736354A6F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9900"/>
          </a:xfrm>
          <a:prstGeom prst="rect">
            <a:avLst/>
          </a:prstGeom>
        </p:spPr>
        <p:txBody>
          <a:bodyPr vert="horz" lIns="91408" tIns="45704" rIns="91408" bIns="45704" rtlCol="0" anchor="b"/>
          <a:lstStyle>
            <a:lvl1pPr algn="r">
              <a:defRPr sz="1200"/>
            </a:lvl1pPr>
          </a:lstStyle>
          <a:p>
            <a:fld id="{F87A117B-CBEE-48A5-AE96-F9DEBF744E8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55BFC32-16ED-447C-A934-51F16564C0BE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276977" y="8704758"/>
            <a:ext cx="600076" cy="526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8514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3066733" cy="469780"/>
          </a:xfrm>
          <a:prstGeom prst="rect">
            <a:avLst/>
          </a:prstGeom>
        </p:spPr>
        <p:txBody>
          <a:bodyPr vert="horz" lIns="93903" tIns="46951" rIns="93903" bIns="4695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8" y="0"/>
            <a:ext cx="3066733" cy="469780"/>
          </a:xfrm>
          <a:prstGeom prst="rect">
            <a:avLst/>
          </a:prstGeom>
        </p:spPr>
        <p:txBody>
          <a:bodyPr vert="horz" lIns="93903" tIns="46951" rIns="93903" bIns="46951" rtlCol="0"/>
          <a:lstStyle>
            <a:lvl1pPr algn="r">
              <a:defRPr sz="1200"/>
            </a:lvl1pPr>
          </a:lstStyle>
          <a:p>
            <a:fld id="{A107E68A-4AA4-4F52-813A-A1280BF3A74A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1169988"/>
            <a:ext cx="5616575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03" tIns="46951" rIns="93903" bIns="4695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3"/>
            <a:ext cx="5661660" cy="3686711"/>
          </a:xfrm>
          <a:prstGeom prst="rect">
            <a:avLst/>
          </a:prstGeom>
        </p:spPr>
        <p:txBody>
          <a:bodyPr vert="horz" lIns="93903" tIns="46951" rIns="93903" bIns="4695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93300"/>
            <a:ext cx="3066733" cy="469779"/>
          </a:xfrm>
          <a:prstGeom prst="rect">
            <a:avLst/>
          </a:prstGeom>
        </p:spPr>
        <p:txBody>
          <a:bodyPr vert="horz" lIns="93903" tIns="46951" rIns="93903" bIns="4695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8" y="8893300"/>
            <a:ext cx="3066733" cy="469779"/>
          </a:xfrm>
          <a:prstGeom prst="rect">
            <a:avLst/>
          </a:prstGeom>
        </p:spPr>
        <p:txBody>
          <a:bodyPr vert="horz" lIns="93903" tIns="46951" rIns="93903" bIns="46951" rtlCol="0" anchor="b"/>
          <a:lstStyle>
            <a:lvl1pPr algn="r">
              <a:defRPr sz="1200"/>
            </a:lvl1pPr>
          </a:lstStyle>
          <a:p>
            <a:fld id="{8FBD49D5-A69C-46C3-8AD9-A905BBCA9A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979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D49D5-A69C-46C3-8AD9-A905BBCA9A5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9407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D49D5-A69C-46C3-8AD9-A905BBCA9A5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692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D49D5-A69C-46C3-8AD9-A905BBCA9A5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0706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D49D5-A69C-46C3-8AD9-A905BBCA9A5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7925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D49D5-A69C-46C3-8AD9-A905BBCA9A5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535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D49D5-A69C-46C3-8AD9-A905BBCA9A54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7558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D49D5-A69C-46C3-8AD9-A905BBCA9A54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6177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D49D5-A69C-46C3-8AD9-A905BBCA9A54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5741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D49D5-A69C-46C3-8AD9-A905BBCA9A54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376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D49D5-A69C-46C3-8AD9-A905BBCA9A5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692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D49D5-A69C-46C3-8AD9-A905BBCA9A5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2005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D49D5-A69C-46C3-8AD9-A905BBCA9A5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460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D49D5-A69C-46C3-8AD9-A905BBCA9A5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3911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D49D5-A69C-46C3-8AD9-A905BBCA9A5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029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D49D5-A69C-46C3-8AD9-A905BBCA9A5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3941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D49D5-A69C-46C3-8AD9-A905BBCA9A5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0784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BD49D5-A69C-46C3-8AD9-A905BBCA9A5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81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CC25-C527-4E7B-9D12-DF925AEC6469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3198-8EB3-408D-8BC7-A84A3186DC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017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CC25-C527-4E7B-9D12-DF925AEC6469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3198-8EB3-408D-8BC7-A84A3186DC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020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CC25-C527-4E7B-9D12-DF925AEC6469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3198-8EB3-408D-8BC7-A84A3186DC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454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CC25-C527-4E7B-9D12-DF925AEC6469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3198-8EB3-408D-8BC7-A84A3186DC2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BE5D07D-7A38-4EE8-9ECB-779B4B72A2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994" y="5493132"/>
            <a:ext cx="1200006" cy="104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399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CC25-C527-4E7B-9D12-DF925AEC6469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3198-8EB3-408D-8BC7-A84A3186DC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40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CC25-C527-4E7B-9D12-DF925AEC6469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3198-8EB3-408D-8BC7-A84A3186DC2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09E5B96-7C95-4ECC-AD1C-3A28701055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0994" y="5493132"/>
            <a:ext cx="1200006" cy="1045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38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CC25-C527-4E7B-9D12-DF925AEC6469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3198-8EB3-408D-8BC7-A84A3186DC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912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CC25-C527-4E7B-9D12-DF925AEC6469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3198-8EB3-408D-8BC7-A84A3186DC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977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CC25-C527-4E7B-9D12-DF925AEC6469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3198-8EB3-408D-8BC7-A84A3186DC24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AED6A66-18C4-4CC8-8E0F-77A48951E1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20855" y="5329852"/>
            <a:ext cx="1387366" cy="1209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391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CC25-C527-4E7B-9D12-DF925AEC6469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3198-8EB3-408D-8BC7-A84A3186DC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216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4CC25-C527-4E7B-9D12-DF925AEC6469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13198-8EB3-408D-8BC7-A84A3186DC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89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84CC25-C527-4E7B-9D12-DF925AEC6469}" type="datetimeFigureOut">
              <a:rPr lang="en-US" smtClean="0"/>
              <a:t>6/22/2018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13198-8EB3-408D-8BC7-A84A3186DC2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9689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sv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svg"/><Relationship Id="rId4" Type="http://schemas.openxmlformats.org/officeDocument/2006/relationships/image" Target="../media/image5.svg"/><Relationship Id="rId9" Type="http://schemas.openxmlformats.org/officeDocument/2006/relationships/image" Target="../media/image10.png"/><Relationship Id="rId14" Type="http://schemas.openxmlformats.org/officeDocument/2006/relationships/image" Target="../media/image15.sv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03DEB-BAED-40BF-BAB1-65BBA945C4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Mentorship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956690-3EC9-4B1D-AE45-EDD536AB01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Building a Program in your Local Association</a:t>
            </a:r>
          </a:p>
          <a:p>
            <a:endParaRPr lang="en-US" dirty="0"/>
          </a:p>
          <a:p>
            <a:r>
              <a:rPr lang="en-US" dirty="0"/>
              <a:t>Brad Garrett – OSAA Staff</a:t>
            </a:r>
          </a:p>
          <a:p>
            <a:r>
              <a:rPr lang="en-US" dirty="0"/>
              <a:t>OAOA Leadership Conference</a:t>
            </a:r>
          </a:p>
          <a:p>
            <a:r>
              <a:rPr lang="en-US" dirty="0"/>
              <a:t>Eagle Crest Resort – Redmond, OR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54A21C-4244-42B2-AD5F-6038DB19EA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30138" y="359210"/>
            <a:ext cx="2547902" cy="2233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885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97173-7EC0-4524-9AE8-F3973D097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Mentor Qualification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9794D-11E0-42EB-957F-00D631B54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Where you are, I have been. Where I am, you can go</a:t>
            </a:r>
          </a:p>
          <a:p>
            <a:r>
              <a:rPr lang="en-US" sz="3200" dirty="0"/>
              <a:t>Willing to embrace challenges</a:t>
            </a:r>
          </a:p>
          <a:p>
            <a:r>
              <a:rPr lang="en-US" sz="3200" dirty="0"/>
              <a:t>Can model appropriate behavior and ethics</a:t>
            </a:r>
          </a:p>
          <a:p>
            <a:r>
              <a:rPr lang="en-US" sz="3200" dirty="0"/>
              <a:t>Has the respect of the membership</a:t>
            </a:r>
          </a:p>
        </p:txBody>
      </p:sp>
    </p:spTree>
    <p:extLst>
      <p:ext uri="{BB962C8B-B14F-4D97-AF65-F5344CB8AC3E}">
        <p14:creationId xmlns:p14="http://schemas.microsoft.com/office/powerpoint/2010/main" val="6620290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97173-7EC0-4524-9AE8-F3973D097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Mentor Responsibilities and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9794D-11E0-42EB-957F-00D631B54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7511"/>
            <a:ext cx="10515600" cy="2799538"/>
          </a:xfrm>
        </p:spPr>
        <p:txBody>
          <a:bodyPr>
            <a:normAutofit/>
          </a:bodyPr>
          <a:lstStyle/>
          <a:p>
            <a:r>
              <a:rPr lang="en-US" sz="3200" dirty="0"/>
              <a:t>Provide “real-world” training</a:t>
            </a:r>
          </a:p>
          <a:p>
            <a:r>
              <a:rPr lang="en-US" sz="3200" dirty="0"/>
              <a:t>Embrace challenges</a:t>
            </a:r>
          </a:p>
          <a:p>
            <a:r>
              <a:rPr lang="en-US" sz="3200" dirty="0"/>
              <a:t>Model appropriate behavior and ethics</a:t>
            </a:r>
          </a:p>
          <a:p>
            <a:r>
              <a:rPr lang="en-US" sz="3200" dirty="0"/>
              <a:t>Provide a link to the “network”</a:t>
            </a:r>
          </a:p>
        </p:txBody>
      </p:sp>
    </p:spTree>
    <p:extLst>
      <p:ext uri="{BB962C8B-B14F-4D97-AF65-F5344CB8AC3E}">
        <p14:creationId xmlns:p14="http://schemas.microsoft.com/office/powerpoint/2010/main" val="39416177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97173-7EC0-4524-9AE8-F3973D097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Mentee Responsibilities and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9794D-11E0-42EB-957F-00D631B54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2667"/>
            <a:ext cx="10515600" cy="2799538"/>
          </a:xfrm>
        </p:spPr>
        <p:txBody>
          <a:bodyPr>
            <a:normAutofit/>
          </a:bodyPr>
          <a:lstStyle/>
          <a:p>
            <a:r>
              <a:rPr lang="en-US" sz="3200" dirty="0"/>
              <a:t>Eagerness to learn </a:t>
            </a:r>
          </a:p>
          <a:p>
            <a:r>
              <a:rPr lang="en-US" sz="3200" dirty="0"/>
              <a:t>Ability and willingness to work as a team player</a:t>
            </a:r>
          </a:p>
          <a:p>
            <a:r>
              <a:rPr lang="en-US" sz="3200" dirty="0"/>
              <a:t>Patience</a:t>
            </a:r>
          </a:p>
          <a:p>
            <a:r>
              <a:rPr lang="en-US" sz="3200" dirty="0"/>
              <a:t>Be a risk taker</a:t>
            </a:r>
          </a:p>
          <a:p>
            <a:r>
              <a:rPr lang="en-US" sz="3200" dirty="0"/>
              <a:t>Have a positive attitude</a:t>
            </a:r>
          </a:p>
        </p:txBody>
      </p:sp>
    </p:spTree>
    <p:extLst>
      <p:ext uri="{BB962C8B-B14F-4D97-AF65-F5344CB8AC3E}">
        <p14:creationId xmlns:p14="http://schemas.microsoft.com/office/powerpoint/2010/main" val="3427191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97173-7EC0-4524-9AE8-F3973D097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Mentor –Mentee Pairing Format </a:t>
            </a: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688BC84-C035-4C50-815A-34A7B02D8E56}"/>
              </a:ext>
            </a:extLst>
          </p:cNvPr>
          <p:cNvGrpSpPr/>
          <p:nvPr/>
        </p:nvGrpSpPr>
        <p:grpSpPr>
          <a:xfrm>
            <a:off x="6513256" y="1777034"/>
            <a:ext cx="2702729" cy="1447708"/>
            <a:chOff x="5914472" y="1723034"/>
            <a:chExt cx="2702729" cy="1447708"/>
          </a:xfrm>
        </p:grpSpPr>
        <p:pic>
          <p:nvPicPr>
            <p:cNvPr id="24" name="Graphic 23" descr="Man">
              <a:extLst>
                <a:ext uri="{FF2B5EF4-FFF2-40B4-BE49-F238E27FC236}">
                  <a16:creationId xmlns:a16="http://schemas.microsoft.com/office/drawing/2014/main" id="{7A0FB398-2574-48AB-A353-B9CBAB5B02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5914472" y="1989688"/>
              <a:ext cx="914400" cy="914400"/>
            </a:xfrm>
            <a:prstGeom prst="rect">
              <a:avLst/>
            </a:prstGeom>
          </p:spPr>
        </p:pic>
        <p:pic>
          <p:nvPicPr>
            <p:cNvPr id="27" name="Graphic 26" descr="Group">
              <a:extLst>
                <a:ext uri="{FF2B5EF4-FFF2-40B4-BE49-F238E27FC236}">
                  <a16:creationId xmlns:a16="http://schemas.microsoft.com/office/drawing/2014/main" id="{23C63EF1-F645-43A3-9F91-DDA010E987F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7169493" y="1723034"/>
              <a:ext cx="1447708" cy="1447708"/>
            </a:xfrm>
            <a:prstGeom prst="rect">
              <a:avLst/>
            </a:prstGeom>
          </p:spPr>
        </p:pic>
        <p:sp>
          <p:nvSpPr>
            <p:cNvPr id="28" name="Arrow: Left-Right 27">
              <a:extLst>
                <a:ext uri="{FF2B5EF4-FFF2-40B4-BE49-F238E27FC236}">
                  <a16:creationId xmlns:a16="http://schemas.microsoft.com/office/drawing/2014/main" id="{2CFCD631-1431-4948-92B1-D294D6D41B37}"/>
                </a:ext>
              </a:extLst>
            </p:cNvPr>
            <p:cNvSpPr/>
            <p:nvPr/>
          </p:nvSpPr>
          <p:spPr>
            <a:xfrm>
              <a:off x="6637279" y="2346686"/>
              <a:ext cx="544765" cy="200404"/>
            </a:xfrm>
            <a:prstGeom prst="left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AAB423C3-D57D-4B38-AC7E-7C0E31198633}"/>
              </a:ext>
            </a:extLst>
          </p:cNvPr>
          <p:cNvGrpSpPr/>
          <p:nvPr/>
        </p:nvGrpSpPr>
        <p:grpSpPr>
          <a:xfrm>
            <a:off x="6741376" y="3760169"/>
            <a:ext cx="3088018" cy="2231334"/>
            <a:chOff x="896344" y="3671450"/>
            <a:chExt cx="3088018" cy="2231334"/>
          </a:xfrm>
        </p:grpSpPr>
        <p:pic>
          <p:nvPicPr>
            <p:cNvPr id="13" name="Graphic 12" descr="Team">
              <a:extLst>
                <a:ext uri="{FF2B5EF4-FFF2-40B4-BE49-F238E27FC236}">
                  <a16:creationId xmlns:a16="http://schemas.microsoft.com/office/drawing/2014/main" id="{FB9F7CF8-FEF9-49A8-AD92-8A1D81CA075B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2615590" y="4988384"/>
              <a:ext cx="914400" cy="914400"/>
            </a:xfrm>
            <a:prstGeom prst="rect">
              <a:avLst/>
            </a:prstGeom>
          </p:spPr>
        </p:pic>
        <p:pic>
          <p:nvPicPr>
            <p:cNvPr id="15" name="Graphic 14" descr="Group">
              <a:extLst>
                <a:ext uri="{FF2B5EF4-FFF2-40B4-BE49-F238E27FC236}">
                  <a16:creationId xmlns:a16="http://schemas.microsoft.com/office/drawing/2014/main" id="{7ED37899-7A50-4353-8B7A-3686E9D4C46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536654" y="3671450"/>
              <a:ext cx="1447708" cy="1447708"/>
            </a:xfrm>
            <a:prstGeom prst="rect">
              <a:avLst/>
            </a:prstGeom>
          </p:spPr>
        </p:pic>
        <p:pic>
          <p:nvPicPr>
            <p:cNvPr id="19" name="Graphic 18" descr="Woman">
              <a:extLst>
                <a:ext uri="{FF2B5EF4-FFF2-40B4-BE49-F238E27FC236}">
                  <a16:creationId xmlns:a16="http://schemas.microsoft.com/office/drawing/2014/main" id="{0B3E505C-96F8-42CC-A5CE-A4B63810618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96344" y="3918947"/>
              <a:ext cx="914400" cy="914400"/>
            </a:xfrm>
            <a:prstGeom prst="rect">
              <a:avLst/>
            </a:prstGeom>
          </p:spPr>
        </p:pic>
        <p:pic>
          <p:nvPicPr>
            <p:cNvPr id="21" name="Graphic 20" descr="Man">
              <a:extLst>
                <a:ext uri="{FF2B5EF4-FFF2-40B4-BE49-F238E27FC236}">
                  <a16:creationId xmlns:a16="http://schemas.microsoft.com/office/drawing/2014/main" id="{646F07A2-61CB-43C0-A977-E5986A559F1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97982" y="4988384"/>
              <a:ext cx="914400" cy="914400"/>
            </a:xfrm>
            <a:prstGeom prst="rect">
              <a:avLst/>
            </a:prstGeom>
          </p:spPr>
        </p:pic>
        <p:sp>
          <p:nvSpPr>
            <p:cNvPr id="30" name="Arrow: Quad 29">
              <a:extLst>
                <a:ext uri="{FF2B5EF4-FFF2-40B4-BE49-F238E27FC236}">
                  <a16:creationId xmlns:a16="http://schemas.microsoft.com/office/drawing/2014/main" id="{E23B60D6-0CEA-4A2C-9E52-C1F96304E6F5}"/>
                </a:ext>
              </a:extLst>
            </p:cNvPr>
            <p:cNvSpPr/>
            <p:nvPr/>
          </p:nvSpPr>
          <p:spPr>
            <a:xfrm rot="18959506">
              <a:off x="1448088" y="4392988"/>
              <a:ext cx="1216152" cy="1125826"/>
            </a:xfrm>
            <a:prstGeom prst="quadArrow">
              <a:avLst>
                <a:gd name="adj1" fmla="val 6754"/>
                <a:gd name="adj2" fmla="val 10310"/>
                <a:gd name="adj3" fmla="val 16077"/>
              </a:avLst>
            </a:prstGeom>
            <a:solidFill>
              <a:schemeClr val="tx1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9C1A77DA-D4D3-4237-8B3D-442D03C90684}"/>
              </a:ext>
            </a:extLst>
          </p:cNvPr>
          <p:cNvGrpSpPr/>
          <p:nvPr/>
        </p:nvGrpSpPr>
        <p:grpSpPr>
          <a:xfrm>
            <a:off x="1491288" y="2046205"/>
            <a:ext cx="2120473" cy="1673834"/>
            <a:chOff x="909598" y="1989688"/>
            <a:chExt cx="2120473" cy="1673834"/>
          </a:xfrm>
        </p:grpSpPr>
        <p:pic>
          <p:nvPicPr>
            <p:cNvPr id="9" name="Graphic 8" descr="Man">
              <a:extLst>
                <a:ext uri="{FF2B5EF4-FFF2-40B4-BE49-F238E27FC236}">
                  <a16:creationId xmlns:a16="http://schemas.microsoft.com/office/drawing/2014/main" id="{D31DC1CF-46BD-43D4-BB81-5ABCDC044BD7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2115671" y="1991467"/>
              <a:ext cx="914400" cy="914400"/>
            </a:xfrm>
            <a:prstGeom prst="rect">
              <a:avLst/>
            </a:prstGeom>
          </p:spPr>
        </p:pic>
        <p:sp>
          <p:nvSpPr>
            <p:cNvPr id="18" name="Arrow: Left-Right 17">
              <a:extLst>
                <a:ext uri="{FF2B5EF4-FFF2-40B4-BE49-F238E27FC236}">
                  <a16:creationId xmlns:a16="http://schemas.microsoft.com/office/drawing/2014/main" id="{38170E86-8E67-41B9-A124-F8E9614AA6A2}"/>
                </a:ext>
              </a:extLst>
            </p:cNvPr>
            <p:cNvSpPr/>
            <p:nvPr/>
          </p:nvSpPr>
          <p:spPr>
            <a:xfrm>
              <a:off x="1697452" y="2300751"/>
              <a:ext cx="544765" cy="200404"/>
            </a:xfrm>
            <a:prstGeom prst="left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22" name="Graphic 21" descr="Man">
              <a:extLst>
                <a:ext uri="{FF2B5EF4-FFF2-40B4-BE49-F238E27FC236}">
                  <a16:creationId xmlns:a16="http://schemas.microsoft.com/office/drawing/2014/main" id="{72B8D4F2-5946-4AF7-B094-1B99DB62202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09598" y="1989688"/>
              <a:ext cx="914400" cy="914400"/>
            </a:xfrm>
            <a:prstGeom prst="rect">
              <a:avLst/>
            </a:prstGeom>
          </p:spPr>
        </p:pic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52621DA8-94A9-45B8-98C0-66292FDC87A8}"/>
                </a:ext>
              </a:extLst>
            </p:cNvPr>
            <p:cNvSpPr txBox="1"/>
            <p:nvPr/>
          </p:nvSpPr>
          <p:spPr>
            <a:xfrm>
              <a:off x="1067695" y="3140302"/>
              <a:ext cx="18136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Traditional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5A2A3C3F-258D-4BF3-9C97-C5C3B62E7020}"/>
              </a:ext>
            </a:extLst>
          </p:cNvPr>
          <p:cNvSpPr txBox="1"/>
          <p:nvPr/>
        </p:nvSpPr>
        <p:spPr>
          <a:xfrm>
            <a:off x="7768277" y="3132141"/>
            <a:ext cx="1114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Group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23FACCF-5683-442A-AB1E-438910173ABE}"/>
              </a:ext>
            </a:extLst>
          </p:cNvPr>
          <p:cNvSpPr txBox="1"/>
          <p:nvPr/>
        </p:nvSpPr>
        <p:spPr>
          <a:xfrm>
            <a:off x="7814529" y="5991503"/>
            <a:ext cx="11032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Team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7AF8431-C037-4864-B252-9C87309151C7}"/>
              </a:ext>
            </a:extLst>
          </p:cNvPr>
          <p:cNvGrpSpPr/>
          <p:nvPr/>
        </p:nvGrpSpPr>
        <p:grpSpPr>
          <a:xfrm>
            <a:off x="1467328" y="4512079"/>
            <a:ext cx="2211085" cy="1669166"/>
            <a:chOff x="873303" y="4543817"/>
            <a:chExt cx="2211085" cy="1669166"/>
          </a:xfrm>
        </p:grpSpPr>
        <p:pic>
          <p:nvPicPr>
            <p:cNvPr id="20" name="Graphic 19" descr="Man">
              <a:extLst>
                <a:ext uri="{FF2B5EF4-FFF2-40B4-BE49-F238E27FC236}">
                  <a16:creationId xmlns:a16="http://schemas.microsoft.com/office/drawing/2014/main" id="{74384E97-6C7F-4A7F-901D-94F35497C736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873303" y="4543817"/>
              <a:ext cx="914400" cy="914400"/>
            </a:xfrm>
            <a:prstGeom prst="rect">
              <a:avLst/>
            </a:prstGeom>
          </p:spPr>
        </p:pic>
        <p:sp>
          <p:nvSpPr>
            <p:cNvPr id="25" name="Arrow: Left-Right 24">
              <a:extLst>
                <a:ext uri="{FF2B5EF4-FFF2-40B4-BE49-F238E27FC236}">
                  <a16:creationId xmlns:a16="http://schemas.microsoft.com/office/drawing/2014/main" id="{97D82759-A831-4E5C-AE18-FD28C139C9A1}"/>
                </a:ext>
              </a:extLst>
            </p:cNvPr>
            <p:cNvSpPr/>
            <p:nvPr/>
          </p:nvSpPr>
          <p:spPr>
            <a:xfrm>
              <a:off x="1697443" y="4807372"/>
              <a:ext cx="544765" cy="200404"/>
            </a:xfrm>
            <a:prstGeom prst="leftRightArrow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1648852-A3B3-4526-8298-576FE88B06E8}"/>
                </a:ext>
              </a:extLst>
            </p:cNvPr>
            <p:cNvSpPr txBox="1"/>
            <p:nvPr/>
          </p:nvSpPr>
          <p:spPr>
            <a:xfrm>
              <a:off x="1050664" y="5689763"/>
              <a:ext cx="1967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Peer to Peer</a:t>
              </a:r>
            </a:p>
          </p:txBody>
        </p:sp>
        <p:pic>
          <p:nvPicPr>
            <p:cNvPr id="4" name="Graphic 3" descr="Woman">
              <a:extLst>
                <a:ext uri="{FF2B5EF4-FFF2-40B4-BE49-F238E27FC236}">
                  <a16:creationId xmlns:a16="http://schemas.microsoft.com/office/drawing/2014/main" id="{AB35FD0A-EFD7-4377-9D77-F55B508D92D8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4"/>
                </a:ext>
              </a:extLst>
            </a:blip>
            <a:stretch>
              <a:fillRect/>
            </a:stretch>
          </p:blipFill>
          <p:spPr>
            <a:xfrm>
              <a:off x="2169988" y="4547290"/>
              <a:ext cx="914400" cy="9144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46966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EE029-66D7-4A50-8F13-B78B4F286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Mentor – Mentee Pairing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6BB3A-67E4-4144-8718-474D28B1C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2335"/>
          </a:xfrm>
        </p:spPr>
        <p:txBody>
          <a:bodyPr numCol="2">
            <a:normAutofit fontScale="92500"/>
          </a:bodyPr>
          <a:lstStyle/>
          <a:p>
            <a:r>
              <a:rPr lang="en-US" sz="3500" dirty="0"/>
              <a:t>Similar background (racial, ethnic, cultural, or linguistic)</a:t>
            </a:r>
          </a:p>
          <a:p>
            <a:r>
              <a:rPr lang="en-US" sz="3500" dirty="0"/>
              <a:t>Language requirements</a:t>
            </a:r>
          </a:p>
          <a:p>
            <a:r>
              <a:rPr lang="en-US" sz="3500" dirty="0"/>
              <a:t>Geographic location</a:t>
            </a:r>
          </a:p>
          <a:p>
            <a:r>
              <a:rPr lang="en-US" sz="3500" dirty="0"/>
              <a:t>Availability/schedule</a:t>
            </a:r>
          </a:p>
          <a:p>
            <a:r>
              <a:rPr lang="en-US" sz="3500" dirty="0"/>
              <a:t>Shared or compatible interests</a:t>
            </a:r>
          </a:p>
          <a:p>
            <a:r>
              <a:rPr lang="en-US" sz="3500" dirty="0"/>
              <a:t>Mentee’s needs and strengths</a:t>
            </a:r>
          </a:p>
          <a:p>
            <a:r>
              <a:rPr lang="en-US" sz="3500" dirty="0"/>
              <a:t>Mentor’s skills and strengths</a:t>
            </a:r>
          </a:p>
          <a:p>
            <a:r>
              <a:rPr lang="en-US" sz="3500" dirty="0"/>
              <a:t>Life experience</a:t>
            </a:r>
          </a:p>
          <a:p>
            <a:r>
              <a:rPr lang="en-US" sz="3500" dirty="0"/>
              <a:t>Shared values</a:t>
            </a:r>
          </a:p>
          <a:p>
            <a:r>
              <a:rPr lang="en-US" sz="3500" dirty="0"/>
              <a:t>Temperament</a:t>
            </a:r>
          </a:p>
          <a:p>
            <a:r>
              <a:rPr lang="en-US" sz="3500" dirty="0"/>
              <a:t>Personality traits</a:t>
            </a:r>
          </a:p>
          <a:p>
            <a:r>
              <a:rPr lang="en-US" sz="3500" dirty="0"/>
              <a:t>Program goals</a:t>
            </a:r>
          </a:p>
          <a:p>
            <a:r>
              <a:rPr lang="en-US" sz="3500" dirty="0"/>
              <a:t>Mentoring experience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651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97173-7EC0-4524-9AE8-F3973D097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Feedback and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9794D-11E0-42EB-957F-00D631B54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2356"/>
            <a:ext cx="10515600" cy="1932000"/>
          </a:xfrm>
        </p:spPr>
        <p:txBody>
          <a:bodyPr>
            <a:normAutofit/>
          </a:bodyPr>
          <a:lstStyle/>
          <a:p>
            <a:r>
              <a:rPr lang="en-US" sz="3200" dirty="0"/>
              <a:t>Pre and post surveys for mentors and mentees</a:t>
            </a:r>
          </a:p>
          <a:p>
            <a:r>
              <a:rPr lang="en-US" sz="3200" dirty="0"/>
              <a:t>Focus groups</a:t>
            </a:r>
          </a:p>
          <a:p>
            <a:r>
              <a:rPr lang="en-US" sz="3200" dirty="0"/>
              <a:t>Direct observations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195692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1BC44-D75F-4F71-8CF3-CFDB61481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Additional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DA6D7-CA71-4CD9-BF63-45F4229DC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Appendix C of the 2018-19 AOH will have an example of a local association mentoring program that meets the criteria listed in Section 9.</a:t>
            </a:r>
          </a:p>
          <a:p>
            <a:r>
              <a:rPr lang="en-US" sz="3200" dirty="0"/>
              <a:t>The Recruitment tab at </a:t>
            </a:r>
            <a:r>
              <a:rPr lang="en-US" sz="3200" dirty="0">
                <a:solidFill>
                  <a:srgbClr val="FF0000"/>
                </a:solidFill>
              </a:rPr>
              <a:t>www.osaa.org/officials </a:t>
            </a:r>
            <a:r>
              <a:rPr lang="en-US" sz="3200" dirty="0"/>
              <a:t>- will be adding content moving forward to this page.  Templates, Best Practices, Surveys, Links to Alternate sites.</a:t>
            </a:r>
            <a:endParaRPr lang="en-US" sz="3200" dirty="0">
              <a:solidFill>
                <a:srgbClr val="FF0000"/>
              </a:solidFill>
            </a:endParaRPr>
          </a:p>
          <a:p>
            <a:r>
              <a:rPr lang="en-US" sz="3200" dirty="0"/>
              <a:t>A Google search on “Mentor Program” produced 163,000,000 potential resources.</a:t>
            </a:r>
          </a:p>
        </p:txBody>
      </p:sp>
    </p:spTree>
    <p:extLst>
      <p:ext uri="{BB962C8B-B14F-4D97-AF65-F5344CB8AC3E}">
        <p14:creationId xmlns:p14="http://schemas.microsoft.com/office/powerpoint/2010/main" val="3809575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6C6A7C1-4561-49A4-96EA-1E252BD11220}"/>
              </a:ext>
            </a:extLst>
          </p:cNvPr>
          <p:cNvSpPr txBox="1"/>
          <p:nvPr/>
        </p:nvSpPr>
        <p:spPr>
          <a:xfrm>
            <a:off x="3200401" y="2434857"/>
            <a:ext cx="574869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96915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16955EE-FBFA-4F65-BC9E-CD6085C71221}"/>
              </a:ext>
            </a:extLst>
          </p:cNvPr>
          <p:cNvSpPr/>
          <p:nvPr/>
        </p:nvSpPr>
        <p:spPr>
          <a:xfrm>
            <a:off x="1410586" y="2349796"/>
            <a:ext cx="981739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/>
              <a:t> “If I have seen further than others, it is by standing on the shoulders of giants.” — Isaac Newton</a:t>
            </a:r>
          </a:p>
        </p:txBody>
      </p:sp>
    </p:spTree>
    <p:extLst>
      <p:ext uri="{BB962C8B-B14F-4D97-AF65-F5344CB8AC3E}">
        <p14:creationId xmlns:p14="http://schemas.microsoft.com/office/powerpoint/2010/main" val="17561129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0F67446-AE41-43EA-80F6-2391B1C9375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4" t="3485" r="1573" b="5175"/>
          <a:stretch/>
        </p:blipFill>
        <p:spPr>
          <a:xfrm>
            <a:off x="834160" y="301171"/>
            <a:ext cx="10523680" cy="6255657"/>
          </a:xfrm>
          <a:prstGeom prst="rect">
            <a:avLst/>
          </a:prstGeom>
        </p:spPr>
      </p:pic>
      <p:sp>
        <p:nvSpPr>
          <p:cNvPr id="9" name="Arrow: Down 8">
            <a:extLst>
              <a:ext uri="{FF2B5EF4-FFF2-40B4-BE49-F238E27FC236}">
                <a16:creationId xmlns:a16="http://schemas.microsoft.com/office/drawing/2014/main" id="{E5AFAA8D-3AEC-4DB5-B0F6-258F98BE7F23}"/>
              </a:ext>
            </a:extLst>
          </p:cNvPr>
          <p:cNvSpPr/>
          <p:nvPr/>
        </p:nvSpPr>
        <p:spPr>
          <a:xfrm>
            <a:off x="10000597" y="2786742"/>
            <a:ext cx="464458" cy="20900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A82A42-5DD9-4BCE-9AFC-F0C4433EF4F4}"/>
              </a:ext>
            </a:extLst>
          </p:cNvPr>
          <p:cNvSpPr txBox="1"/>
          <p:nvPr/>
        </p:nvSpPr>
        <p:spPr>
          <a:xfrm>
            <a:off x="10271060" y="3039338"/>
            <a:ext cx="15782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Down </a:t>
            </a:r>
          </a:p>
          <a:p>
            <a:pPr algn="ctr"/>
            <a:r>
              <a:rPr lang="en-US" sz="2800" b="1" dirty="0">
                <a:solidFill>
                  <a:schemeClr val="bg1"/>
                </a:solidFill>
              </a:rPr>
              <a:t>1,000+ Officials</a:t>
            </a:r>
          </a:p>
        </p:txBody>
      </p:sp>
    </p:spTree>
    <p:extLst>
      <p:ext uri="{BB962C8B-B14F-4D97-AF65-F5344CB8AC3E}">
        <p14:creationId xmlns:p14="http://schemas.microsoft.com/office/powerpoint/2010/main" val="22541737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B36CA1-8CA1-486C-8693-1BDB2B0723E6}"/>
              </a:ext>
            </a:extLst>
          </p:cNvPr>
          <p:cNvSpPr/>
          <p:nvPr/>
        </p:nvSpPr>
        <p:spPr>
          <a:xfrm>
            <a:off x="733938" y="1116211"/>
            <a:ext cx="10624457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/>
              <a:t>“The Committee has reached consensus that all local associations will have an approved mentorship program in place to begin the 2018-19 school year.  Locals will be able to develop their own models but they will be required to contain certain elements that all programs will have in common.”</a:t>
            </a:r>
          </a:p>
          <a:p>
            <a:endParaRPr lang="en-US" sz="3600" dirty="0"/>
          </a:p>
          <a:p>
            <a:pPr algn="r"/>
            <a:r>
              <a:rPr lang="en-US" sz="1600" dirty="0"/>
              <a:t>Excerpt from April 2 meeting update of the OSAA Recruitment and Retention Committee </a:t>
            </a:r>
          </a:p>
        </p:txBody>
      </p:sp>
    </p:spTree>
    <p:extLst>
      <p:ext uri="{BB962C8B-B14F-4D97-AF65-F5344CB8AC3E}">
        <p14:creationId xmlns:p14="http://schemas.microsoft.com/office/powerpoint/2010/main" val="332656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7D5E2-DC64-436B-86C8-4534AB4EE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Why a Mentorship Program?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8944D9-E34F-48B8-ACDD-530F821D3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64860"/>
            <a:ext cx="11078029" cy="3926341"/>
          </a:xfrm>
        </p:spPr>
        <p:txBody>
          <a:bodyPr>
            <a:noAutofit/>
          </a:bodyPr>
          <a:lstStyle/>
          <a:p>
            <a:r>
              <a:rPr lang="en-US" sz="3400" dirty="0"/>
              <a:t>Creates opportunities to make a difference in someone’s life</a:t>
            </a:r>
          </a:p>
          <a:p>
            <a:r>
              <a:rPr lang="en-US" sz="3400" dirty="0"/>
              <a:t>Has potential to help the local association to retain officials and increases the chance of recruiting more</a:t>
            </a:r>
          </a:p>
          <a:p>
            <a:r>
              <a:rPr lang="en-US" sz="3400" dirty="0"/>
              <a:t>Can provide a sense of purpose for veteran membership </a:t>
            </a:r>
          </a:p>
          <a:p>
            <a:r>
              <a:rPr lang="en-US" sz="3400" dirty="0"/>
              <a:t>Provides opportunities to enhance the overall leadership skills of current membership and shapes leaders of tomorrow</a:t>
            </a:r>
          </a:p>
        </p:txBody>
      </p:sp>
    </p:spTree>
    <p:extLst>
      <p:ext uri="{BB962C8B-B14F-4D97-AF65-F5344CB8AC3E}">
        <p14:creationId xmlns:p14="http://schemas.microsoft.com/office/powerpoint/2010/main" val="40913264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10">
            <a:extLst>
              <a:ext uri="{FF2B5EF4-FFF2-40B4-BE49-F238E27FC236}">
                <a16:creationId xmlns:a16="http://schemas.microsoft.com/office/drawing/2014/main" id="{15DCCFA8-A1D7-4F24-BA03-D60F3E9B8466}"/>
              </a:ext>
            </a:extLst>
          </p:cNvPr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295263576"/>
              </p:ext>
            </p:extLst>
          </p:nvPr>
        </p:nvGraphicFramePr>
        <p:xfrm>
          <a:off x="786810" y="908014"/>
          <a:ext cx="4322763" cy="5308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2" name="Content Placeholder 10">
            <a:extLst>
              <a:ext uri="{FF2B5EF4-FFF2-40B4-BE49-F238E27FC236}">
                <a16:creationId xmlns:a16="http://schemas.microsoft.com/office/drawing/2014/main" id="{C03A6C30-98D5-4768-8777-E3FEE24F2C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8342867"/>
              </p:ext>
            </p:extLst>
          </p:nvPr>
        </p:nvGraphicFramePr>
        <p:xfrm>
          <a:off x="6851072" y="593483"/>
          <a:ext cx="4599710" cy="5724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3" name="Arrow: Left-Right 12">
            <a:extLst>
              <a:ext uri="{FF2B5EF4-FFF2-40B4-BE49-F238E27FC236}">
                <a16:creationId xmlns:a16="http://schemas.microsoft.com/office/drawing/2014/main" id="{752D1B47-12F6-453D-8930-0B0F366D77BD}"/>
              </a:ext>
            </a:extLst>
          </p:cNvPr>
          <p:cNvSpPr/>
          <p:nvPr/>
        </p:nvSpPr>
        <p:spPr>
          <a:xfrm>
            <a:off x="5372246" y="3319998"/>
            <a:ext cx="1216152" cy="484632"/>
          </a:xfrm>
          <a:prstGeom prst="left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4593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00F1D09B-5E6A-45D0-B39D-4DD6039A8CFB}"/>
              </a:ext>
            </a:extLst>
          </p:cNvPr>
          <p:cNvSpPr/>
          <p:nvPr/>
        </p:nvSpPr>
        <p:spPr>
          <a:xfrm>
            <a:off x="434521" y="1134412"/>
            <a:ext cx="11466285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Section 9.  Local associations shall implement a member mentorship program.  The mentoring program should be documented in writing and contain the following minimum information (refer to AOH Appendix C for examples of mentoring programs):</a:t>
            </a:r>
          </a:p>
          <a:p>
            <a:pPr lvl="1"/>
            <a:r>
              <a:rPr lang="en-US" sz="2800" dirty="0"/>
              <a:t>a)	</a:t>
            </a:r>
            <a:r>
              <a:rPr lang="en-US" sz="2600" dirty="0"/>
              <a:t>Goals and objectives of the mentoring program,</a:t>
            </a:r>
          </a:p>
          <a:p>
            <a:pPr lvl="1"/>
            <a:r>
              <a:rPr lang="en-US" sz="2600" dirty="0"/>
              <a:t>b)	How the mentorship program is administered; i.e. mentoring format, mentor-mentee interactions, etc., </a:t>
            </a:r>
          </a:p>
          <a:p>
            <a:pPr lvl="1"/>
            <a:r>
              <a:rPr lang="en-US" sz="2600" dirty="0"/>
              <a:t>c)	Qualifications, responsibilities, and expectations of mentors and mentees,</a:t>
            </a:r>
          </a:p>
          <a:p>
            <a:pPr lvl="1"/>
            <a:r>
              <a:rPr lang="en-US" sz="2600" dirty="0"/>
              <a:t>d)	Procedures for mentor-mentee pairing, and</a:t>
            </a:r>
          </a:p>
          <a:p>
            <a:pPr lvl="1"/>
            <a:r>
              <a:rPr lang="en-US" sz="2600" dirty="0"/>
              <a:t>e)	Plan for feedback and evaluation of the mentorship program.</a:t>
            </a:r>
          </a:p>
        </p:txBody>
      </p:sp>
    </p:spTree>
    <p:extLst>
      <p:ext uri="{BB962C8B-B14F-4D97-AF65-F5344CB8AC3E}">
        <p14:creationId xmlns:p14="http://schemas.microsoft.com/office/powerpoint/2010/main" val="1055236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97173-7EC0-4524-9AE8-F3973D097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Goals and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9794D-11E0-42EB-957F-00D631B541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11919"/>
          </a:xfrm>
        </p:spPr>
        <p:txBody>
          <a:bodyPr>
            <a:normAutofit/>
          </a:bodyPr>
          <a:lstStyle/>
          <a:p>
            <a:r>
              <a:rPr lang="en-US" sz="3200" dirty="0"/>
              <a:t>Build and retain membership</a:t>
            </a:r>
          </a:p>
          <a:p>
            <a:r>
              <a:rPr lang="en-US" sz="3200" dirty="0"/>
              <a:t>Increase communication and knowledge across the local</a:t>
            </a:r>
          </a:p>
          <a:p>
            <a:r>
              <a:rPr lang="en-US" sz="3200" dirty="0"/>
              <a:t>Create more collaboration opportunities</a:t>
            </a:r>
          </a:p>
          <a:p>
            <a:r>
              <a:rPr lang="en-US" sz="3200" dirty="0"/>
              <a:t>Increase commitment and a sense of connection</a:t>
            </a:r>
          </a:p>
          <a:p>
            <a:r>
              <a:rPr lang="en-US" sz="3200" dirty="0"/>
              <a:t>Enhance and promote diversity awareness and understanding </a:t>
            </a:r>
          </a:p>
        </p:txBody>
      </p:sp>
    </p:spTree>
    <p:extLst>
      <p:ext uri="{BB962C8B-B14F-4D97-AF65-F5344CB8AC3E}">
        <p14:creationId xmlns:p14="http://schemas.microsoft.com/office/powerpoint/2010/main" val="1411475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3158E-0749-4695-8189-AC097C40B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Program Administration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FD31F8-7CCB-45DC-9350-3685ADF8B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178" y="1983670"/>
            <a:ext cx="10515600" cy="3322108"/>
          </a:xfrm>
        </p:spPr>
        <p:txBody>
          <a:bodyPr/>
          <a:lstStyle/>
          <a:p>
            <a:r>
              <a:rPr lang="en-US" sz="3200" dirty="0"/>
              <a:t>Who is responsible to coordinate the program?</a:t>
            </a:r>
          </a:p>
          <a:p>
            <a:r>
              <a:rPr lang="en-US" sz="3200" dirty="0"/>
              <a:t>What type of structure has been selected – traditional, team, group?</a:t>
            </a:r>
          </a:p>
          <a:p>
            <a:r>
              <a:rPr lang="en-US" sz="3200" dirty="0"/>
              <a:t>What are the basic ground rules for all pairings – length of commitment, length and frequency of meetings? </a:t>
            </a:r>
          </a:p>
          <a:p>
            <a:r>
              <a:rPr lang="en-US" sz="3200" dirty="0"/>
              <a:t>How will success be measured?</a:t>
            </a:r>
          </a:p>
        </p:txBody>
      </p:sp>
    </p:spTree>
    <p:extLst>
      <p:ext uri="{BB962C8B-B14F-4D97-AF65-F5344CB8AC3E}">
        <p14:creationId xmlns:p14="http://schemas.microsoft.com/office/powerpoint/2010/main" val="3822167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1235</TotalTime>
  <Words>579</Words>
  <Application>Microsoft Office PowerPoint</Application>
  <PresentationFormat>Widescreen</PresentationFormat>
  <Paragraphs>109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Mentorship</vt:lpstr>
      <vt:lpstr>PowerPoint Presentation</vt:lpstr>
      <vt:lpstr>PowerPoint Presentation</vt:lpstr>
      <vt:lpstr>PowerPoint Presentation</vt:lpstr>
      <vt:lpstr>Why a Mentorship Program?</vt:lpstr>
      <vt:lpstr>PowerPoint Presentation</vt:lpstr>
      <vt:lpstr>PowerPoint Presentation</vt:lpstr>
      <vt:lpstr>Goals and Objectives</vt:lpstr>
      <vt:lpstr>Program Administration</vt:lpstr>
      <vt:lpstr>Mentor Qualification </vt:lpstr>
      <vt:lpstr>Mentor Responsibilities and Expectations</vt:lpstr>
      <vt:lpstr>Mentee Responsibilities and Expectations</vt:lpstr>
      <vt:lpstr>Mentor –Mentee Pairing Format </vt:lpstr>
      <vt:lpstr>Mentor – Mentee Pairing Criteria</vt:lpstr>
      <vt:lpstr>Feedback and Evaluation</vt:lpstr>
      <vt:lpstr>Additional Resources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Mentor?</dc:title>
  <dc:creator>Brad Garrett</dc:creator>
  <cp:lastModifiedBy>Brad Garrett</cp:lastModifiedBy>
  <cp:revision>46</cp:revision>
  <cp:lastPrinted>2018-06-23T05:04:28Z</cp:lastPrinted>
  <dcterms:created xsi:type="dcterms:W3CDTF">2018-06-18T15:50:32Z</dcterms:created>
  <dcterms:modified xsi:type="dcterms:W3CDTF">2018-06-23T05:17:06Z</dcterms:modified>
</cp:coreProperties>
</file>