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77.jpg" ContentType="image/jpg"/>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 id="2147483648" r:id="rId2"/>
  </p:sldMasterIdLst>
  <p:notesMasterIdLst>
    <p:notesMasterId r:id="rId32"/>
  </p:notesMasterIdLst>
  <p:handoutMasterIdLst>
    <p:handoutMasterId r:id="rId33"/>
  </p:handoutMasterIdLst>
  <p:sldIdLst>
    <p:sldId id="279" r:id="rId3"/>
    <p:sldId id="283" r:id="rId4"/>
    <p:sldId id="284" r:id="rId5"/>
    <p:sldId id="285" r:id="rId6"/>
    <p:sldId id="315" r:id="rId7"/>
    <p:sldId id="335" r:id="rId8"/>
    <p:sldId id="334" r:id="rId9"/>
    <p:sldId id="316" r:id="rId10"/>
    <p:sldId id="317" r:id="rId11"/>
    <p:sldId id="318" r:id="rId12"/>
    <p:sldId id="319" r:id="rId13"/>
    <p:sldId id="289" r:id="rId14"/>
    <p:sldId id="320" r:id="rId15"/>
    <p:sldId id="321" r:id="rId16"/>
    <p:sldId id="323" r:id="rId17"/>
    <p:sldId id="324" r:id="rId18"/>
    <p:sldId id="325" r:id="rId19"/>
    <p:sldId id="326" r:id="rId20"/>
    <p:sldId id="327" r:id="rId21"/>
    <p:sldId id="328" r:id="rId22"/>
    <p:sldId id="329" r:id="rId23"/>
    <p:sldId id="288" r:id="rId24"/>
    <p:sldId id="297" r:id="rId25"/>
    <p:sldId id="330" r:id="rId26"/>
    <p:sldId id="290" r:id="rId27"/>
    <p:sldId id="294" r:id="rId28"/>
    <p:sldId id="300" r:id="rId29"/>
    <p:sldId id="304" r:id="rId30"/>
    <p:sldId id="276" r:id="rId3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441749-CF74-C322-A43C-A80F63E23221}" name="Julie Cochran" initials="JC" userId="S::jcochran@nfhs.org::00795c24-6ab4-41d1-8967-05a41a314b93" providerId="AD"/>
  <p188:author id="{AC687357-E135-3CCC-1B47-1DB8D08D76EA}" name="Bradley Star" initials="BS" userId="S::bstar@referee.com::7c5e6cd6-cf4a-4146-a8ca-321b13a83a2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F45"/>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1413" autoAdjust="0"/>
  </p:normalViewPr>
  <p:slideViewPr>
    <p:cSldViewPr snapToGrid="0">
      <p:cViewPr varScale="1">
        <p:scale>
          <a:sx n="40" d="100"/>
          <a:sy n="40" d="100"/>
        </p:scale>
        <p:origin x="1566" y="48"/>
      </p:cViewPr>
      <p:guideLst/>
    </p:cSldViewPr>
  </p:slideViewPr>
  <p:notesTextViewPr>
    <p:cViewPr>
      <p:scale>
        <a:sx n="3" d="2"/>
        <a:sy n="3" d="2"/>
      </p:scale>
      <p:origin x="0" y="0"/>
    </p:cViewPr>
  </p:notesText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DE1022-C92A-DC29-29FA-C6428DB4D1BB}"/>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333C9870-B49A-89C9-752C-D1DEE463FA9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F19F8647-79FF-49AB-ABA8-B4FD0D753EE4}" type="datetimeFigureOut">
              <a:rPr lang="en-US" smtClean="0"/>
              <a:t>7/15/2025</a:t>
            </a:fld>
            <a:endParaRPr lang="en-US"/>
          </a:p>
        </p:txBody>
      </p:sp>
      <p:sp>
        <p:nvSpPr>
          <p:cNvPr id="4" name="Footer Placeholder 3">
            <a:extLst>
              <a:ext uri="{FF2B5EF4-FFF2-40B4-BE49-F238E27FC236}">
                <a16:creationId xmlns:a16="http://schemas.microsoft.com/office/drawing/2014/main" id="{75BFB30D-AF2D-CDE0-8C6A-EC1FEFF4E13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AFEBBCAA-4825-A8AA-3CD0-9B017B3621E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2BD4BD4-6C02-4784-86D3-E0AE5669F090}" type="slidenum">
              <a:rPr lang="en-US" smtClean="0"/>
              <a:t>‹#›</a:t>
            </a:fld>
            <a:endParaRPr lang="en-US"/>
          </a:p>
        </p:txBody>
      </p:sp>
    </p:spTree>
    <p:extLst>
      <p:ext uri="{BB962C8B-B14F-4D97-AF65-F5344CB8AC3E}">
        <p14:creationId xmlns:p14="http://schemas.microsoft.com/office/powerpoint/2010/main" val="666998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12CD216-CA38-4B71-8286-C1CE8A27777E}" type="datetimeFigureOut">
              <a:rPr lang="en-US" smtClean="0"/>
              <a:t>7/15/2025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5B04B-E4FE-4365-916A-88871C80FA87}" type="slidenum">
              <a:rPr lang="en-US" smtClean="0"/>
              <a:t>‹#›</a:t>
            </a:fld>
            <a:endParaRPr lang="en-US"/>
          </a:p>
        </p:txBody>
      </p:sp>
    </p:spTree>
    <p:extLst>
      <p:ext uri="{BB962C8B-B14F-4D97-AF65-F5344CB8AC3E}">
        <p14:creationId xmlns:p14="http://schemas.microsoft.com/office/powerpoint/2010/main" val="2603088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To encourage and support sporting and positive bench decorum, th</a:t>
            </a:r>
            <a:r>
              <a:rPr lang="en-US" sz="1800" dirty="0">
                <a:effectLst/>
                <a:latin typeface="Arial" panose="020B0604020202020204" pitchFamily="34" charset="0"/>
                <a:ea typeface="Times New Roman" panose="02020603050405020304" pitchFamily="18" charset="0"/>
              </a:rPr>
              <a:t>e rule change reinforces the head coach’s responsibility for the conduct of their team and bench personnel within the team area. It provides officials with additional tools, allowing them to warn, caution, or eject the head coach if any bench personnel engage in misconduct. </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12</a:t>
            </a:fld>
            <a:endParaRPr lang="en-US"/>
          </a:p>
        </p:txBody>
      </p:sp>
    </p:spTree>
    <p:extLst>
      <p:ext uri="{BB962C8B-B14F-4D97-AF65-F5344CB8AC3E}">
        <p14:creationId xmlns:p14="http://schemas.microsoft.com/office/powerpoint/2010/main" val="101454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 </a:t>
            </a:r>
            <a:r>
              <a:rPr lang="en-US" sz="1800" dirty="0">
                <a:effectLst/>
                <a:latin typeface="Arial" panose="020B0604020202020204" pitchFamily="34" charset="0"/>
                <a:ea typeface="Times New Roman" panose="02020603050405020304" pitchFamily="18" charset="0"/>
              </a:rPr>
              <a:t>This change relocates definitions into their corresponding rules, streamlining the rules book by reducing redundancies and contradictions. The expanded index at the back of the book continues to serve as a helpful quick reference tool, while definitions were updated and aligned in context with appropriate rules</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13</a:t>
            </a:fld>
            <a:endParaRPr lang="en-US"/>
          </a:p>
        </p:txBody>
      </p:sp>
    </p:spTree>
    <p:extLst>
      <p:ext uri="{BB962C8B-B14F-4D97-AF65-F5344CB8AC3E}">
        <p14:creationId xmlns:p14="http://schemas.microsoft.com/office/powerpoint/2010/main" val="53554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Similar language was duplicated in four articles that outline the same restriction on a substitute's ineligibility to take the penalty kick if they entered the game before a penalty kick situation.  All those provisions were moved and combined into a single article. Additionally, an exception in Rule 13 was also updated to be more generic as this principle applies to any substitute entering the game during a penalty kick situation.</a:t>
            </a:r>
            <a:endParaRPr lang="en-US" dirty="0"/>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15</a:t>
            </a:fld>
            <a:endParaRPr lang="en-US"/>
          </a:p>
        </p:txBody>
      </p:sp>
    </p:spTree>
    <p:extLst>
      <p:ext uri="{BB962C8B-B14F-4D97-AF65-F5344CB8AC3E}">
        <p14:creationId xmlns:p14="http://schemas.microsoft.com/office/powerpoint/2010/main" val="2087859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rial" panose="020B0604020202020204" pitchFamily="34" charset="0"/>
              </a:rPr>
              <a:t>Rationale:</a:t>
            </a:r>
            <a:r>
              <a:rPr lang="en-US" sz="1800" dirty="0">
                <a:solidFill>
                  <a:srgbClr val="000000"/>
                </a:solidFill>
                <a:effectLst/>
                <a:latin typeface="Arial" panose="020B0604020202020204" pitchFamily="34" charset="0"/>
                <a:ea typeface="Arial" panose="020B0604020202020204" pitchFamily="34" charset="0"/>
              </a:rPr>
              <a:t> This language aligns all NFHS rules books language as to what may appear on a players uniform.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16</a:t>
            </a:fld>
            <a:endParaRPr lang="en-US"/>
          </a:p>
        </p:txBody>
      </p:sp>
    </p:spTree>
    <p:extLst>
      <p:ext uri="{BB962C8B-B14F-4D97-AF65-F5344CB8AC3E}">
        <p14:creationId xmlns:p14="http://schemas.microsoft.com/office/powerpoint/2010/main" val="425357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Breaks up the large paragraph of officials' duties and jurisdiction into bite size bits. </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17</a:t>
            </a:fld>
            <a:endParaRPr lang="en-US"/>
          </a:p>
        </p:txBody>
      </p:sp>
    </p:spTree>
    <p:extLst>
      <p:ext uri="{BB962C8B-B14F-4D97-AF65-F5344CB8AC3E}">
        <p14:creationId xmlns:p14="http://schemas.microsoft.com/office/powerpoint/2010/main" val="182640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effectLst/>
                <a:latin typeface="Calibri" panose="020F0502020204030204" pitchFamily="34" charset="0"/>
                <a:ea typeface="Times New Roman" panose="02020603050405020304" pitchFamily="18" charset="0"/>
                <a:cs typeface="Calibri" panose="020F0502020204030204" pitchFamily="34" charset="0"/>
              </a:rPr>
              <a:t>High school athletics play a vital role in the overall growth of student-athletes, providing opportunities to develop physically, mentally, and emotionally. Soccer serves as a platform for building essential life skills such as teamwork, discipline, leadership, and resilience. Coaching priorities focus on fundamental skills, strategic gameplay, and decision-making while instilling respect for opponents, officials, and teammates. As the game evolves, a strong understanding and application of the rules are essential to maintaining fair and safe competition, making rule education a key responsibility for players, coaches, and officials.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19</a:t>
            </a:fld>
            <a:endParaRPr lang="en-US"/>
          </a:p>
        </p:txBody>
      </p:sp>
    </p:spTree>
    <p:extLst>
      <p:ext uri="{BB962C8B-B14F-4D97-AF65-F5344CB8AC3E}">
        <p14:creationId xmlns:p14="http://schemas.microsoft.com/office/powerpoint/2010/main" val="1971106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bri" panose="020F0502020204030204" pitchFamily="34" charset="0"/>
                <a:ea typeface="Times New Roman" panose="02020603050405020304" pitchFamily="18" charset="0"/>
                <a:cs typeface="Calibri" panose="020F0502020204030204" pitchFamily="34" charset="0"/>
              </a:rPr>
              <a:t>A well-rounded high school soccer program should emphasize both athletic and academic development, reinforcing the importance of discipline, time management, and perseverance.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bri" panose="020F0502020204030204" pitchFamily="34" charset="0"/>
                <a:ea typeface="Times New Roman" panose="02020603050405020304" pitchFamily="18" charset="0"/>
                <a:cs typeface="Calibri" panose="020F0502020204030204" pitchFamily="34" charset="0"/>
              </a:rPr>
              <a:t>Education-based athletics prepare students not only for success in sports but also for their future endeavors by teaching valuable life lessons through competition.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effectLst/>
                <a:latin typeface="Calibri" panose="020F0502020204030204" pitchFamily="34" charset="0"/>
                <a:ea typeface="Times New Roman" panose="02020603050405020304" pitchFamily="18" charset="0"/>
                <a:cs typeface="Calibri" panose="020F0502020204030204" pitchFamily="34" charset="0"/>
              </a:rPr>
              <a:t>Schools, coaches, and administrators must work together to ensure that high school soccer fosters growth, responsibility, and leadership, creating a positive experience that supports student success both on and off the field.</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75B04B-E4FE-4365-916A-88871C80FA87}" type="slidenum">
              <a:rPr lang="en-US" smtClean="0"/>
              <a:t>20</a:t>
            </a:fld>
            <a:endParaRPr lang="en-US"/>
          </a:p>
        </p:txBody>
      </p:sp>
    </p:spTree>
    <p:extLst>
      <p:ext uri="{BB962C8B-B14F-4D97-AF65-F5344CB8AC3E}">
        <p14:creationId xmlns:p14="http://schemas.microsoft.com/office/powerpoint/2010/main" val="3705083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These qualities encourage the game to be managed fairly, effectively, and with integrity.  </a:t>
            </a: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Officials must have the courage to make difficult decisions, calling fouls equally for both teams without fear of backlash from players, coaches, or spectators.  This courage extends to maintaining authority on the field, recognizing and firmly addressing any attempts to challenge their control or interfere with the game.  </a:t>
            </a:r>
          </a:p>
          <a:p>
            <a:pPr marL="0" marR="0">
              <a:lnSpc>
                <a:spcPct val="107000"/>
              </a:lnSpc>
              <a:spcBef>
                <a:spcPts val="0"/>
              </a:spcBef>
              <a:spcAft>
                <a:spcPts val="0"/>
              </a:spcAft>
            </a:pPr>
            <a:endPar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Character is reflected in professionalism and the official’s personality they incorporate into their management philosophy, fostering cooperation and mutual support within the officiating team.  By maintaining composure and a focused attitude, officials uphold the integrity of the game, ensuring their decisions are based on the rules within the spirit of the game, rather than external pressures or emotions.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Consistency ties these attributes together, ensuring officials apply the rules uniformly and fairly throughout the game.  Players and coaches expect predictability from officials in decision-making, which reinforces trust in the official’s authority.  An official who applies the rules consistently, while managing interactions with confidence and conviction, fosters a controlled and respectful environment.  An official who successfully combines these attributes bolsters acceptance when managing dissent and conflicts, while emphasizing calmness, direct communication, and resolution without unnecessary escalation.  </a:t>
            </a:r>
          </a:p>
          <a:p>
            <a:pPr marL="0" marR="0">
              <a:lnSpc>
                <a:spcPct val="107000"/>
              </a:lnSpc>
              <a:spcBef>
                <a:spcPts val="0"/>
              </a:spcBef>
              <a:spcAft>
                <a:spcPts val="0"/>
              </a:spcAft>
            </a:pPr>
            <a:endPar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nSpc>
                <a:spcPct val="107000"/>
              </a:lnSpc>
              <a:spcBef>
                <a:spcPts val="0"/>
              </a:spcBef>
              <a:spcAft>
                <a:spcPts val="0"/>
              </a:spcAft>
            </a:pPr>
            <a:r>
              <a:rPr lang="en-US" sz="1800" kern="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Ultimately, courage, character, and consistency define an official’s ability to manage the game effectively, uphold fairness, and maintain order, ensuring a positive experience for all participants.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21</a:t>
            </a:fld>
            <a:endParaRPr lang="en-US"/>
          </a:p>
        </p:txBody>
      </p:sp>
    </p:spTree>
    <p:extLst>
      <p:ext uri="{BB962C8B-B14F-4D97-AF65-F5344CB8AC3E}">
        <p14:creationId xmlns:p14="http://schemas.microsoft.com/office/powerpoint/2010/main" val="3604930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Effective communication is essential for officials in maintaining control over the match, particularly when dealing with bench decorum and sportsmanship.  An official’s role is to keep the game safe, fair, and fun, which requires adapting to the level of play and responding to game situations as they develop.  </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High school soccer is an extension of the classroom, meaning officials must uphold the highest standards of professionalism, composure, and integrity.  By setting a respectful tone, referees can prevent escalation and unnecessary conflict.  Recognizing and addressing dissent early is crucial—while emotional reactions can be ignored, public, provocative, or persistent complaints must be dealt with decisively.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Coaches and bench personnel set the tone for their teams, and poor behavior can spread if not managed properly.  In education-based athletics, adult leaders must be champions of character.  Bench decorum must be actively monitored, as unchecked misconduct from the team area can quickly influence players and spectators.  The head coach has an obligation to manage their team’s behavior.  A firm but fair approach ensures that the game remains under control while demonstrating respect for all participants.  Officials have tools to warn coaches and must take action to sanction misconduct when it occurs.  Ultimately, head coaches are responsible for their team area, including assistant coaches and substitutes, and must be held accountable for any misconduct occurring within it.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22</a:t>
            </a:fld>
            <a:endParaRPr lang="en-US"/>
          </a:p>
        </p:txBody>
      </p:sp>
    </p:spTree>
    <p:extLst>
      <p:ext uri="{BB962C8B-B14F-4D97-AF65-F5344CB8AC3E}">
        <p14:creationId xmlns:p14="http://schemas.microsoft.com/office/powerpoint/2010/main" val="390363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Ensuring student-athlete safety is a top priority, and proper equipment plays a key role in maintaining a safe and fair playing environment. NFHS Rule 4 provides clear guidelines on required player equipment, including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shinguards</a:t>
            </a:r>
            <a:r>
              <a:rPr lang="en-US" sz="1800" kern="100" dirty="0">
                <a:effectLst/>
                <a:latin typeface="Calibri" panose="020F0502020204030204" pitchFamily="34" charset="0"/>
                <a:ea typeface="Calibri" panose="020F0502020204030204" pitchFamily="34" charset="0"/>
                <a:cs typeface="Calibri" panose="020F0502020204030204" pitchFamily="34" charset="0"/>
              </a:rPr>
              <a:t>, which are essential for protecting athletes during competition. Given that high school players are still in their developmental stages,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shinguards</a:t>
            </a:r>
            <a:r>
              <a:rPr lang="en-US" sz="1800" kern="100" dirty="0">
                <a:effectLst/>
                <a:latin typeface="Calibri" panose="020F0502020204030204" pitchFamily="34" charset="0"/>
                <a:ea typeface="Calibri" panose="020F0502020204030204" pitchFamily="34" charset="0"/>
                <a:cs typeface="Calibri" panose="020F0502020204030204" pitchFamily="34" charset="0"/>
              </a:rPr>
              <a:t> must be age- and size-appropriate, meeting NOCSAE safety standards. Each shinguard must display the NOCSAE seal, permanently marked on the front, indicating the approved height range for that model.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4D68EE0-FE64-49C5-AD8D-F26FEE870EE6}" type="slidenum">
              <a:rPr lang="en-US" smtClean="0"/>
              <a:t>23</a:t>
            </a:fld>
            <a:endParaRPr lang="en-US"/>
          </a:p>
        </p:txBody>
      </p:sp>
    </p:spTree>
    <p:extLst>
      <p:ext uri="{BB962C8B-B14F-4D97-AF65-F5344CB8AC3E}">
        <p14:creationId xmlns:p14="http://schemas.microsoft.com/office/powerpoint/2010/main" val="1696564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rules writing process is multi-tiered.  Each year, specific committee meets to deliberate rules proposals submitted by state associations and committee members.  After each committee concludes its deliberations and has adopted its recommended changes for the subsequent year, proposals are sent to the Rules Review Committee, who then evaluates the proposals and then forwards the to the NFHS Board of Directors for their consideration. The NFHS Rules Review Committee is chaired by the chief operating officer and consists of all NFHS rules editors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While coaches are responsible for ensuring their players are properly equipped before the game, officials take a proactive approach by observing warm-ups to identify any potential concerns. Rather than conducting formal equipment checks, referees use preventive officiating by maintaining awareness during pregame activities and addressing any noticeable issues. If a player's shinguards appear inadequately sized, officials should engage with the coach in a professional and approachable manner to confirm compliance.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By prioritizing communication and proactive observation, officials help reinforce safety standards while allowing players to focus on the game. A consistent and safety-conscious approach ensures that every student-athlete competes with the necessary protective equipment, contributing to a positive and well-regulated match experience.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24</a:t>
            </a:fld>
            <a:endParaRPr lang="en-US"/>
          </a:p>
        </p:txBody>
      </p:sp>
    </p:spTree>
    <p:extLst>
      <p:ext uri="{BB962C8B-B14F-4D97-AF65-F5344CB8AC3E}">
        <p14:creationId xmlns:p14="http://schemas.microsoft.com/office/powerpoint/2010/main" val="16190877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next few slides offer a look at the resources that are available to your officials:</a:t>
            </a:r>
            <a:endParaRPr lang="en-US" altLang="en-US" dirty="0"/>
          </a:p>
          <a:p>
            <a:endParaRPr lang="en-US" altLang="en-US" dirty="0"/>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25</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2024-2025 Soccer Rules committee members. R</a:t>
            </a:r>
            <a:r>
              <a:rPr lang="en-US" sz="1200" dirty="0">
                <a:effectLst/>
                <a:latin typeface="Calibri" panose="020F0502020204030204" pitchFamily="34" charset="0"/>
                <a:ea typeface="Calibri" panose="020F0502020204030204" pitchFamily="34" charset="0"/>
                <a:cs typeface="Times New Roman" panose="02020603050405020304" pitchFamily="18" charset="0"/>
              </a:rPr>
              <a:t>epresentation of eight sections, the NFHS Officials Association, the NFHS Coaches Association, and Rules Committee Chair. The Committee is chaired by Gibby Reynolds from the Oregon High School Activities Association.</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NFHS writes playing rules for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18 sports </a:t>
            </a:r>
            <a:r>
              <a:rPr lang="en-US" sz="1200" dirty="0">
                <a:effectLst/>
                <a:latin typeface="Calibri" panose="020F0502020204030204" pitchFamily="34" charset="0"/>
                <a:ea typeface="Calibri" panose="020F0502020204030204" pitchFamily="34" charset="0"/>
                <a:cs typeface="Times New Roman" panose="02020603050405020304" pitchFamily="18" charset="0"/>
              </a:rPr>
              <a:t>for boys and girls at the high school level and publishes 4 million pieces of materials annually. Flag Football is the newest addition to this group.</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814579" indent="-313299">
              <a:defRPr>
                <a:solidFill>
                  <a:schemeClr val="tx1"/>
                </a:solidFill>
                <a:latin typeface="Arial" panose="020B0604020202020204" pitchFamily="34" charset="0"/>
                <a:cs typeface="Arial" panose="020B0604020202020204" pitchFamily="34" charset="0"/>
              </a:defRPr>
            </a:lvl2pPr>
            <a:lvl3pPr marL="1253198" indent="-250639">
              <a:defRPr>
                <a:solidFill>
                  <a:schemeClr val="tx1"/>
                </a:solidFill>
                <a:latin typeface="Arial" panose="020B0604020202020204" pitchFamily="34" charset="0"/>
                <a:cs typeface="Arial" panose="020B0604020202020204" pitchFamily="34" charset="0"/>
              </a:defRPr>
            </a:lvl3pPr>
            <a:lvl4pPr marL="1754477" indent="-250639">
              <a:defRPr>
                <a:solidFill>
                  <a:schemeClr val="tx1"/>
                </a:solidFill>
                <a:latin typeface="Arial" panose="020B0604020202020204" pitchFamily="34" charset="0"/>
                <a:cs typeface="Arial" panose="020B0604020202020204" pitchFamily="34" charset="0"/>
              </a:defRPr>
            </a:lvl4pPr>
            <a:lvl5pPr marL="2255756" indent="-250639">
              <a:defRPr>
                <a:solidFill>
                  <a:schemeClr val="tx1"/>
                </a:solidFill>
                <a:latin typeface="Arial" panose="020B0604020202020204" pitchFamily="34" charset="0"/>
                <a:cs typeface="Arial" panose="020B0604020202020204" pitchFamily="34" charset="0"/>
              </a:defRPr>
            </a:lvl5pPr>
            <a:lvl6pPr marL="2757036"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258315"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759594"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260873" indent="-2506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900200-DD1F-4E62-BDC8-27D1F130FE2F}"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5133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Times New Roman" panose="02020603050405020304" pitchFamily="18" charset="0"/>
              </a:rPr>
              <a:t>The rule change eliminates redundant language and allows substitutions during a temporarily suspended game. In hot weather, state associations often authorize stoppages within a half for water breaks. Under this change, teams would now be permitted to make substitutions during these stoppages.</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8</a:t>
            </a:fld>
            <a:endParaRPr lang="en-US"/>
          </a:p>
        </p:txBody>
      </p:sp>
    </p:spTree>
    <p:extLst>
      <p:ext uri="{BB962C8B-B14F-4D97-AF65-F5344CB8AC3E}">
        <p14:creationId xmlns:p14="http://schemas.microsoft.com/office/powerpoint/2010/main" val="2189467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rules change clarifies that if an official beckons a coach or appropriate health-care provider for any injured player, including the goalkeeper, that player must leave the field regardless of the reason the clock is stopped.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The coach may play shorthanded or substitute for the player. If the team elects to play shorthanded and it is deemed the player who came off the field, can play, then that player may re-enter at the next dead ball.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rial" panose="020B0604020202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rPr>
              <a:t>If the goalkeeper comes off the team must have a goalkeeper on the field. They can play shorthanded, but a member of the team must put on the goalkeeper jersey or there can be a substitute made. </a:t>
            </a:r>
          </a:p>
          <a:p>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9</a:t>
            </a:fld>
            <a:endParaRPr lang="en-US"/>
          </a:p>
        </p:txBody>
      </p:sp>
    </p:spTree>
    <p:extLst>
      <p:ext uri="{BB962C8B-B14F-4D97-AF65-F5344CB8AC3E}">
        <p14:creationId xmlns:p14="http://schemas.microsoft.com/office/powerpoint/2010/main" val="148504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Arial" panose="020B0604020202020204" pitchFamily="34" charset="0"/>
                <a:ea typeface="Arial" panose="020B0604020202020204" pitchFamily="34" charset="0"/>
              </a:rPr>
              <a:t>Rationale:</a:t>
            </a:r>
            <a:r>
              <a:rPr lang="en-US" sz="1800" dirty="0">
                <a:solidFill>
                  <a:srgbClr val="000000"/>
                </a:solidFill>
                <a:effectLst/>
                <a:latin typeface="Arial" panose="020B0604020202020204" pitchFamily="34" charset="0"/>
                <a:ea typeface="Arial" panose="020B0604020202020204" pitchFamily="34" charset="0"/>
              </a:rPr>
              <a:t> This language supports the rule prior to the reorganization of Rule 4 and adds clarification to the overall interpretation that a number is required on the front of the uniform which may be on the jersey and/or the shorts.</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10</a:t>
            </a:fld>
            <a:endParaRPr lang="en-US"/>
          </a:p>
        </p:txBody>
      </p:sp>
    </p:spTree>
    <p:extLst>
      <p:ext uri="{BB962C8B-B14F-4D97-AF65-F5344CB8AC3E}">
        <p14:creationId xmlns:p14="http://schemas.microsoft.com/office/powerpoint/2010/main" val="348705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Rationale:</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rPr>
              <a:t>The time between periods of play is designated for rest for all participants, not for engaging with officials. This rule change introduces specific language and penalties for coaches or players who confront officials during these intervals, aiming to reduce unnecessary disputes and maintain a respectful game environment.</a:t>
            </a:r>
            <a:endParaRPr lang="en-US" dirty="0"/>
          </a:p>
        </p:txBody>
      </p:sp>
      <p:sp>
        <p:nvSpPr>
          <p:cNvPr id="4" name="Slide Number Placeholder 3"/>
          <p:cNvSpPr>
            <a:spLocks noGrp="1"/>
          </p:cNvSpPr>
          <p:nvPr>
            <p:ph type="sldNum" sz="quarter" idx="5"/>
          </p:nvPr>
        </p:nvSpPr>
        <p:spPr/>
        <p:txBody>
          <a:bodyPr/>
          <a:lstStyle/>
          <a:p>
            <a:fld id="{A4D68EE0-FE64-49C5-AD8D-F26FEE870EE6}" type="slidenum">
              <a:rPr lang="en-US" smtClean="0"/>
              <a:t>11</a:t>
            </a:fld>
            <a:endParaRPr lang="en-US"/>
          </a:p>
        </p:txBody>
      </p:sp>
    </p:spTree>
    <p:extLst>
      <p:ext uri="{BB962C8B-B14F-4D97-AF65-F5344CB8AC3E}">
        <p14:creationId xmlns:p14="http://schemas.microsoft.com/office/powerpoint/2010/main" val="1738387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mailto:dwhitfield@nfhs.org"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1" y="6148256"/>
            <a:ext cx="12191999" cy="7391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5049470" y="2656795"/>
            <a:ext cx="6878924" cy="2387600"/>
          </a:xfrm>
        </p:spPr>
        <p:txBody>
          <a:bodyPr anchor="b">
            <a:normAutofit/>
          </a:bodyPr>
          <a:lstStyle>
            <a:lvl1pPr algn="l">
              <a:lnSpc>
                <a:spcPct val="70000"/>
              </a:lnSpc>
              <a:defRPr sz="7200"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5049470" y="5136470"/>
            <a:ext cx="6878924" cy="944290"/>
          </a:xfrm>
        </p:spPr>
        <p:txBody>
          <a:bodyPr/>
          <a:lstStyle>
            <a:lvl1pPr marL="0" indent="0" algn="l">
              <a:lnSpc>
                <a:spcPct val="70000"/>
              </a:lnSpc>
              <a:buNone/>
              <a:defRPr sz="24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Goes Here</a:t>
            </a:r>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5049470" y="6225442"/>
            <a:ext cx="68789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9" name="Picture 8">
            <a:extLst>
              <a:ext uri="{FF2B5EF4-FFF2-40B4-BE49-F238E27FC236}">
                <a16:creationId xmlns:a16="http://schemas.microsoft.com/office/drawing/2014/main" id="{98338404-4B66-B72C-AB53-E1DB5760B08F}"/>
              </a:ext>
            </a:extLst>
          </p:cNvPr>
          <p:cNvPicPr>
            <a:picLocks noChangeAspect="1"/>
          </p:cNvPicPr>
          <p:nvPr userDrawn="1"/>
        </p:nvPicPr>
        <p:blipFill>
          <a:blip r:embed="rId5"/>
          <a:stretch>
            <a:fillRect/>
          </a:stretch>
        </p:blipFill>
        <p:spPr>
          <a:xfrm>
            <a:off x="0" y="0"/>
            <a:ext cx="4849071" cy="6148256"/>
          </a:xfrm>
          <a:prstGeom prst="rect">
            <a:avLst/>
          </a:prstGeom>
        </p:spPr>
      </p:pic>
    </p:spTree>
    <p:extLst>
      <p:ext uri="{BB962C8B-B14F-4D97-AF65-F5344CB8AC3E}">
        <p14:creationId xmlns:p14="http://schemas.microsoft.com/office/powerpoint/2010/main" val="74341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EDITORIAL CHANGES</a:t>
            </a:r>
          </a:p>
        </p:txBody>
      </p:sp>
    </p:spTree>
    <p:extLst>
      <p:ext uri="{BB962C8B-B14F-4D97-AF65-F5344CB8AC3E}">
        <p14:creationId xmlns:p14="http://schemas.microsoft.com/office/powerpoint/2010/main" val="28018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MANUAL CHANGES</a:t>
            </a:r>
          </a:p>
        </p:txBody>
      </p:sp>
    </p:spTree>
    <p:extLst>
      <p:ext uri="{BB962C8B-B14F-4D97-AF65-F5344CB8AC3E}">
        <p14:creationId xmlns:p14="http://schemas.microsoft.com/office/powerpoint/2010/main" val="64024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REMINDER</a:t>
            </a:r>
          </a:p>
        </p:txBody>
      </p:sp>
    </p:spTree>
    <p:extLst>
      <p:ext uri="{BB962C8B-B14F-4D97-AF65-F5344CB8AC3E}">
        <p14:creationId xmlns:p14="http://schemas.microsoft.com/office/powerpoint/2010/main" val="2485537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6172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04877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838200" y="1825625"/>
            <a:ext cx="5181600" cy="4351338"/>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9724767" y="340170"/>
            <a:ext cx="2203627" cy="1065862"/>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6172202" y="1825625"/>
            <a:ext cx="5181599" cy="435133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61005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72316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9724767" y="340170"/>
            <a:ext cx="2203628" cy="1065862"/>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1524000" y="1480709"/>
            <a:ext cx="9144000" cy="2387600"/>
          </a:xfrm>
        </p:spPr>
        <p:txBody>
          <a:bodyPr anchor="b">
            <a:normAutofit/>
          </a:bodyPr>
          <a:lstStyle>
            <a:lvl1pPr algn="ctr">
              <a:defRPr sz="8000"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1524000" y="4757352"/>
            <a:ext cx="9144000"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1717750" y="5646396"/>
            <a:ext cx="9144000" cy="37134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@NFHS1920		@</a:t>
              </a:r>
              <a:r>
                <a:rPr lang="en-US" b="0" dirty="0" err="1">
                  <a:solidFill>
                    <a:schemeClr val="bg1"/>
                  </a:solidFill>
                  <a:latin typeface="Calibri" panose="020F0502020204030204" pitchFamily="34" charset="0"/>
                  <a:cs typeface="Calibri" panose="020F0502020204030204" pitchFamily="34" charset="0"/>
                </a:rPr>
                <a:t>NFHS_org</a:t>
              </a:r>
              <a:endParaRPr lang="en-US"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189555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7/15/2025</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9724767" y="340170"/>
            <a:ext cx="2203627" cy="1065862"/>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6001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7/15/2025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7/15/2025</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1995530" y="2137719"/>
            <a:ext cx="8200939" cy="2111332"/>
          </a:xfrm>
        </p:spPr>
        <p:txBody>
          <a:bodyPr anchor="ctr">
            <a:normAutofit/>
          </a:bodyPr>
          <a:lstStyle>
            <a:lvl1pPr>
              <a:defRPr sz="5400"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62850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34111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Without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79512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830144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mmitte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3" name="Picture Placeholder 7">
            <a:extLst>
              <a:ext uri="{FF2B5EF4-FFF2-40B4-BE49-F238E27FC236}">
                <a16:creationId xmlns:a16="http://schemas.microsoft.com/office/drawing/2014/main" id="{B47B10A9-D772-C30A-05D0-8A9CA7CB708D}"/>
              </a:ext>
            </a:extLst>
          </p:cNvPr>
          <p:cNvSpPr>
            <a:spLocks noGrp="1"/>
          </p:cNvSpPr>
          <p:nvPr>
            <p:ph type="pic" sz="quarter" idx="14"/>
          </p:nvPr>
        </p:nvSpPr>
        <p:spPr>
          <a:xfrm>
            <a:off x="838200" y="2061098"/>
            <a:ext cx="1051560" cy="1234440"/>
          </a:xfrm>
        </p:spPr>
        <p:txBody>
          <a:bodyPr/>
          <a:lstStyle>
            <a:lvl1pPr>
              <a:defRPr sz="1000"/>
            </a:lvl1pPr>
          </a:lstStyle>
          <a:p>
            <a:r>
              <a:rPr lang="en-US" dirty="0"/>
              <a:t>Click icon to add picture</a:t>
            </a:r>
          </a:p>
        </p:txBody>
      </p:sp>
      <p:sp>
        <p:nvSpPr>
          <p:cNvPr id="4" name="Picture Placeholder 7">
            <a:extLst>
              <a:ext uri="{FF2B5EF4-FFF2-40B4-BE49-F238E27FC236}">
                <a16:creationId xmlns:a16="http://schemas.microsoft.com/office/drawing/2014/main" id="{51712DA8-26D3-7485-9995-485CA0759064}"/>
              </a:ext>
            </a:extLst>
          </p:cNvPr>
          <p:cNvSpPr>
            <a:spLocks noGrp="1"/>
          </p:cNvSpPr>
          <p:nvPr>
            <p:ph type="pic" sz="quarter" idx="15"/>
          </p:nvPr>
        </p:nvSpPr>
        <p:spPr>
          <a:xfrm>
            <a:off x="2005484" y="2059879"/>
            <a:ext cx="1051560" cy="1234440"/>
          </a:xfrm>
        </p:spPr>
        <p:txBody>
          <a:bodyPr/>
          <a:lstStyle>
            <a:lvl1pPr>
              <a:defRPr sz="1000"/>
            </a:lvl1pPr>
          </a:lstStyle>
          <a:p>
            <a:r>
              <a:rPr lang="en-US"/>
              <a:t>Click icon to add picture</a:t>
            </a:r>
            <a:endParaRPr lang="en-US" dirty="0"/>
          </a:p>
        </p:txBody>
      </p:sp>
      <p:sp>
        <p:nvSpPr>
          <p:cNvPr id="5" name="Picture Placeholder 7">
            <a:extLst>
              <a:ext uri="{FF2B5EF4-FFF2-40B4-BE49-F238E27FC236}">
                <a16:creationId xmlns:a16="http://schemas.microsoft.com/office/drawing/2014/main" id="{4BD6A56D-DCEC-ADEB-5A02-7DAABB7EA51E}"/>
              </a:ext>
            </a:extLst>
          </p:cNvPr>
          <p:cNvSpPr>
            <a:spLocks noGrp="1"/>
          </p:cNvSpPr>
          <p:nvPr>
            <p:ph type="pic" sz="quarter" idx="16"/>
          </p:nvPr>
        </p:nvSpPr>
        <p:spPr>
          <a:xfrm>
            <a:off x="3172610" y="2059879"/>
            <a:ext cx="1051560" cy="1234440"/>
          </a:xfrm>
        </p:spPr>
        <p:txBody>
          <a:bodyPr/>
          <a:lstStyle>
            <a:lvl1pPr>
              <a:defRPr sz="1000"/>
            </a:lvl1pPr>
          </a:lstStyle>
          <a:p>
            <a:r>
              <a:rPr lang="en-US"/>
              <a:t>Click icon to add picture</a:t>
            </a:r>
            <a:endParaRPr lang="en-US" dirty="0"/>
          </a:p>
        </p:txBody>
      </p:sp>
      <p:sp>
        <p:nvSpPr>
          <p:cNvPr id="6" name="Picture Placeholder 7">
            <a:extLst>
              <a:ext uri="{FF2B5EF4-FFF2-40B4-BE49-F238E27FC236}">
                <a16:creationId xmlns:a16="http://schemas.microsoft.com/office/drawing/2014/main" id="{643334F8-9E6D-A3CA-7D78-F764EF7A7CD2}"/>
              </a:ext>
            </a:extLst>
          </p:cNvPr>
          <p:cNvSpPr>
            <a:spLocks noGrp="1"/>
          </p:cNvSpPr>
          <p:nvPr>
            <p:ph type="pic" sz="quarter" idx="17"/>
          </p:nvPr>
        </p:nvSpPr>
        <p:spPr>
          <a:xfrm>
            <a:off x="4339736" y="2059879"/>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49FB97AD-48FA-F7FA-A620-EA1FF15A59BC}"/>
              </a:ext>
            </a:extLst>
          </p:cNvPr>
          <p:cNvSpPr>
            <a:spLocks noGrp="1"/>
          </p:cNvSpPr>
          <p:nvPr>
            <p:ph type="pic" sz="quarter" idx="18"/>
          </p:nvPr>
        </p:nvSpPr>
        <p:spPr>
          <a:xfrm>
            <a:off x="5500782" y="2059879"/>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12B1F581-B38C-6A7D-0D25-F8A7C8982CC1}"/>
              </a:ext>
            </a:extLst>
          </p:cNvPr>
          <p:cNvSpPr>
            <a:spLocks noGrp="1"/>
          </p:cNvSpPr>
          <p:nvPr>
            <p:ph type="pic" sz="quarter" idx="19"/>
          </p:nvPr>
        </p:nvSpPr>
        <p:spPr>
          <a:xfrm>
            <a:off x="6661828" y="205585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FF78B9CE-EE19-C163-A774-B4D17988B354}"/>
              </a:ext>
            </a:extLst>
          </p:cNvPr>
          <p:cNvSpPr>
            <a:spLocks noGrp="1"/>
          </p:cNvSpPr>
          <p:nvPr>
            <p:ph type="pic" sz="quarter" idx="20"/>
          </p:nvPr>
        </p:nvSpPr>
        <p:spPr>
          <a:xfrm>
            <a:off x="7828956" y="2059879"/>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53C818A4-C163-A1B0-B993-EE17255188D0}"/>
              </a:ext>
            </a:extLst>
          </p:cNvPr>
          <p:cNvSpPr>
            <a:spLocks noGrp="1"/>
          </p:cNvSpPr>
          <p:nvPr>
            <p:ph type="pic" sz="quarter" idx="21"/>
          </p:nvPr>
        </p:nvSpPr>
        <p:spPr>
          <a:xfrm>
            <a:off x="9010708" y="2055857"/>
            <a:ext cx="1051560" cy="1234440"/>
          </a:xfrm>
        </p:spPr>
        <p:txBody>
          <a:bodyPr/>
          <a:lstStyle>
            <a:lvl1pPr>
              <a:defRPr sz="1000"/>
            </a:lvl1pPr>
          </a:lstStyle>
          <a:p>
            <a:r>
              <a:rPr lang="en-US" dirty="0"/>
              <a:t>Click icon to add picture</a:t>
            </a:r>
          </a:p>
        </p:txBody>
      </p:sp>
      <p:sp>
        <p:nvSpPr>
          <p:cNvPr id="13" name="Text Placeholder 42">
            <a:extLst>
              <a:ext uri="{FF2B5EF4-FFF2-40B4-BE49-F238E27FC236}">
                <a16:creationId xmlns:a16="http://schemas.microsoft.com/office/drawing/2014/main" id="{7062B854-B92D-089D-B57F-637BC625CCDB}"/>
              </a:ext>
            </a:extLst>
          </p:cNvPr>
          <p:cNvSpPr>
            <a:spLocks noGrp="1"/>
          </p:cNvSpPr>
          <p:nvPr>
            <p:ph type="body" sz="quarter" idx="22" hasCustomPrompt="1"/>
          </p:nvPr>
        </p:nvSpPr>
        <p:spPr>
          <a:xfrm>
            <a:off x="838835" y="333309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4" name="Text Placeholder 42">
            <a:extLst>
              <a:ext uri="{FF2B5EF4-FFF2-40B4-BE49-F238E27FC236}">
                <a16:creationId xmlns:a16="http://schemas.microsoft.com/office/drawing/2014/main" id="{ED4A3FD9-1A06-959F-DB1D-FAC4254A1356}"/>
              </a:ext>
            </a:extLst>
          </p:cNvPr>
          <p:cNvSpPr>
            <a:spLocks noGrp="1"/>
          </p:cNvSpPr>
          <p:nvPr>
            <p:ph type="body" sz="quarter" idx="23" hasCustomPrompt="1"/>
          </p:nvPr>
        </p:nvSpPr>
        <p:spPr>
          <a:xfrm>
            <a:off x="2005484"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5" name="Text Placeholder 42">
            <a:extLst>
              <a:ext uri="{FF2B5EF4-FFF2-40B4-BE49-F238E27FC236}">
                <a16:creationId xmlns:a16="http://schemas.microsoft.com/office/drawing/2014/main" id="{717DE9F3-D6DA-E27A-0E63-8A0F9EACC493}"/>
              </a:ext>
            </a:extLst>
          </p:cNvPr>
          <p:cNvSpPr>
            <a:spLocks noGrp="1"/>
          </p:cNvSpPr>
          <p:nvPr>
            <p:ph type="body" sz="quarter" idx="24" hasCustomPrompt="1"/>
          </p:nvPr>
        </p:nvSpPr>
        <p:spPr>
          <a:xfrm>
            <a:off x="3176725"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218C3D29-D87D-8495-2761-FA6479154664}"/>
              </a:ext>
            </a:extLst>
          </p:cNvPr>
          <p:cNvSpPr>
            <a:spLocks noGrp="1"/>
          </p:cNvSpPr>
          <p:nvPr>
            <p:ph type="body" sz="quarter" idx="25" hasCustomPrompt="1"/>
          </p:nvPr>
        </p:nvSpPr>
        <p:spPr>
          <a:xfrm>
            <a:off x="4340371" y="3330614"/>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AA73FFB8-4A87-526F-D013-D67B6BB69ED8}"/>
              </a:ext>
            </a:extLst>
          </p:cNvPr>
          <p:cNvSpPr>
            <a:spLocks noGrp="1"/>
          </p:cNvSpPr>
          <p:nvPr>
            <p:ph type="body" sz="quarter" idx="26" hasCustomPrompt="1"/>
          </p:nvPr>
        </p:nvSpPr>
        <p:spPr>
          <a:xfrm>
            <a:off x="5500782"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9C6C96AD-35CD-B538-384C-75E662D39B89}"/>
              </a:ext>
            </a:extLst>
          </p:cNvPr>
          <p:cNvSpPr>
            <a:spLocks noGrp="1"/>
          </p:cNvSpPr>
          <p:nvPr>
            <p:ph type="body" sz="quarter" idx="27" hasCustomPrompt="1"/>
          </p:nvPr>
        </p:nvSpPr>
        <p:spPr>
          <a:xfrm>
            <a:off x="6662463"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67C7134B-69EF-A014-362E-7A0D5AFA5F65}"/>
              </a:ext>
            </a:extLst>
          </p:cNvPr>
          <p:cNvSpPr>
            <a:spLocks noGrp="1"/>
          </p:cNvSpPr>
          <p:nvPr>
            <p:ph type="body" sz="quarter" idx="28" hasCustomPrompt="1"/>
          </p:nvPr>
        </p:nvSpPr>
        <p:spPr>
          <a:xfrm>
            <a:off x="7832141"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BDD49F52-B2D4-86A9-1203-2DF4E8734D8C}"/>
              </a:ext>
            </a:extLst>
          </p:cNvPr>
          <p:cNvSpPr>
            <a:spLocks noGrp="1"/>
          </p:cNvSpPr>
          <p:nvPr>
            <p:ph type="body" sz="quarter" idx="29" hasCustomPrompt="1"/>
          </p:nvPr>
        </p:nvSpPr>
        <p:spPr>
          <a:xfrm>
            <a:off x="9015844" y="3330613"/>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Picture Placeholder 7">
            <a:extLst>
              <a:ext uri="{FF2B5EF4-FFF2-40B4-BE49-F238E27FC236}">
                <a16:creationId xmlns:a16="http://schemas.microsoft.com/office/drawing/2014/main" id="{FADF90FD-4BC6-0382-8EF8-DECD5B230EBF}"/>
              </a:ext>
            </a:extLst>
          </p:cNvPr>
          <p:cNvSpPr>
            <a:spLocks noGrp="1"/>
          </p:cNvSpPr>
          <p:nvPr>
            <p:ph type="pic" sz="quarter" idx="30"/>
          </p:nvPr>
        </p:nvSpPr>
        <p:spPr>
          <a:xfrm>
            <a:off x="838200" y="4021752"/>
            <a:ext cx="1051560" cy="1234440"/>
          </a:xfrm>
        </p:spPr>
        <p:txBody>
          <a:bodyPr/>
          <a:lstStyle>
            <a:lvl1pPr>
              <a:defRPr sz="1000"/>
            </a:lvl1pPr>
          </a:lstStyle>
          <a:p>
            <a:r>
              <a:rPr lang="en-US"/>
              <a:t>Click icon to add picture</a:t>
            </a:r>
            <a:endParaRPr lang="en-US" dirty="0"/>
          </a:p>
        </p:txBody>
      </p:sp>
      <p:sp>
        <p:nvSpPr>
          <p:cNvPr id="22" name="Picture Placeholder 7">
            <a:extLst>
              <a:ext uri="{FF2B5EF4-FFF2-40B4-BE49-F238E27FC236}">
                <a16:creationId xmlns:a16="http://schemas.microsoft.com/office/drawing/2014/main" id="{001BA57C-CAC4-FE19-7606-A197C6944433}"/>
              </a:ext>
            </a:extLst>
          </p:cNvPr>
          <p:cNvSpPr>
            <a:spLocks noGrp="1"/>
          </p:cNvSpPr>
          <p:nvPr>
            <p:ph type="pic" sz="quarter" idx="31"/>
          </p:nvPr>
        </p:nvSpPr>
        <p:spPr>
          <a:xfrm>
            <a:off x="2005484" y="4020533"/>
            <a:ext cx="1051560" cy="1234440"/>
          </a:xfrm>
        </p:spPr>
        <p:txBody>
          <a:bodyPr/>
          <a:lstStyle>
            <a:lvl1pPr>
              <a:defRPr sz="1000"/>
            </a:lvl1pPr>
          </a:lstStyle>
          <a:p>
            <a:r>
              <a:rPr lang="en-US"/>
              <a:t>Click icon to add picture</a:t>
            </a:r>
            <a:endParaRPr lang="en-US" dirty="0"/>
          </a:p>
        </p:txBody>
      </p:sp>
      <p:sp>
        <p:nvSpPr>
          <p:cNvPr id="23" name="Picture Placeholder 7">
            <a:extLst>
              <a:ext uri="{FF2B5EF4-FFF2-40B4-BE49-F238E27FC236}">
                <a16:creationId xmlns:a16="http://schemas.microsoft.com/office/drawing/2014/main" id="{2C1A3DEE-0E4A-DA24-6C27-D8347A0AD23D}"/>
              </a:ext>
            </a:extLst>
          </p:cNvPr>
          <p:cNvSpPr>
            <a:spLocks noGrp="1"/>
          </p:cNvSpPr>
          <p:nvPr>
            <p:ph type="pic" sz="quarter" idx="32"/>
          </p:nvPr>
        </p:nvSpPr>
        <p:spPr>
          <a:xfrm>
            <a:off x="3172610" y="4020533"/>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849B514F-7A81-03BA-402C-2C1181920464}"/>
              </a:ext>
            </a:extLst>
          </p:cNvPr>
          <p:cNvSpPr>
            <a:spLocks noGrp="1"/>
          </p:cNvSpPr>
          <p:nvPr>
            <p:ph type="pic" sz="quarter" idx="33"/>
          </p:nvPr>
        </p:nvSpPr>
        <p:spPr>
          <a:xfrm>
            <a:off x="4339736" y="4020533"/>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6E42F88B-AD9A-A6BC-C785-714E08466FAE}"/>
              </a:ext>
            </a:extLst>
          </p:cNvPr>
          <p:cNvSpPr>
            <a:spLocks noGrp="1"/>
          </p:cNvSpPr>
          <p:nvPr>
            <p:ph type="pic" sz="quarter" idx="34"/>
          </p:nvPr>
        </p:nvSpPr>
        <p:spPr>
          <a:xfrm>
            <a:off x="5500782" y="4020533"/>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DE6A077B-CD4E-A193-791B-F1E09F30FD99}"/>
              </a:ext>
            </a:extLst>
          </p:cNvPr>
          <p:cNvSpPr>
            <a:spLocks noGrp="1"/>
          </p:cNvSpPr>
          <p:nvPr>
            <p:ph type="pic" sz="quarter" idx="35"/>
          </p:nvPr>
        </p:nvSpPr>
        <p:spPr>
          <a:xfrm>
            <a:off x="6661828" y="401651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1D8AA830-CE89-C0F8-652E-4AF0EC5EB77F}"/>
              </a:ext>
            </a:extLst>
          </p:cNvPr>
          <p:cNvSpPr>
            <a:spLocks noGrp="1"/>
          </p:cNvSpPr>
          <p:nvPr>
            <p:ph type="pic" sz="quarter" idx="36"/>
          </p:nvPr>
        </p:nvSpPr>
        <p:spPr>
          <a:xfrm>
            <a:off x="7828956" y="4020533"/>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2845462D-8D77-A897-D7A7-19799B1FCE72}"/>
              </a:ext>
            </a:extLst>
          </p:cNvPr>
          <p:cNvSpPr>
            <a:spLocks noGrp="1"/>
          </p:cNvSpPr>
          <p:nvPr>
            <p:ph type="pic" sz="quarter" idx="37"/>
          </p:nvPr>
        </p:nvSpPr>
        <p:spPr>
          <a:xfrm>
            <a:off x="9010708" y="4016511"/>
            <a:ext cx="1051560" cy="1234440"/>
          </a:xfrm>
        </p:spPr>
        <p:txBody>
          <a:bodyPr/>
          <a:lstStyle>
            <a:lvl1pPr>
              <a:defRPr sz="1000"/>
            </a:lvl1pPr>
          </a:lstStyle>
          <a:p>
            <a:r>
              <a:rPr lang="en-US"/>
              <a:t>Click icon to add picture</a:t>
            </a:r>
            <a:endParaRPr lang="en-US" dirty="0"/>
          </a:p>
        </p:txBody>
      </p:sp>
      <p:sp>
        <p:nvSpPr>
          <p:cNvPr id="29" name="Text Placeholder 42">
            <a:extLst>
              <a:ext uri="{FF2B5EF4-FFF2-40B4-BE49-F238E27FC236}">
                <a16:creationId xmlns:a16="http://schemas.microsoft.com/office/drawing/2014/main" id="{5E7C90FE-E98F-CDBB-8A94-646BB323DA71}"/>
              </a:ext>
            </a:extLst>
          </p:cNvPr>
          <p:cNvSpPr>
            <a:spLocks noGrp="1"/>
          </p:cNvSpPr>
          <p:nvPr>
            <p:ph type="body" sz="quarter" idx="38" hasCustomPrompt="1"/>
          </p:nvPr>
        </p:nvSpPr>
        <p:spPr>
          <a:xfrm>
            <a:off x="838835" y="529374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0" name="Text Placeholder 42">
            <a:extLst>
              <a:ext uri="{FF2B5EF4-FFF2-40B4-BE49-F238E27FC236}">
                <a16:creationId xmlns:a16="http://schemas.microsoft.com/office/drawing/2014/main" id="{F65D4A0E-3E42-4673-F741-5D1053C7202F}"/>
              </a:ext>
            </a:extLst>
          </p:cNvPr>
          <p:cNvSpPr>
            <a:spLocks noGrp="1"/>
          </p:cNvSpPr>
          <p:nvPr>
            <p:ph type="body" sz="quarter" idx="39" hasCustomPrompt="1"/>
          </p:nvPr>
        </p:nvSpPr>
        <p:spPr>
          <a:xfrm>
            <a:off x="2005484"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1" name="Text Placeholder 42">
            <a:extLst>
              <a:ext uri="{FF2B5EF4-FFF2-40B4-BE49-F238E27FC236}">
                <a16:creationId xmlns:a16="http://schemas.microsoft.com/office/drawing/2014/main" id="{67D76B90-BDDB-A830-1E38-2744279B6F73}"/>
              </a:ext>
            </a:extLst>
          </p:cNvPr>
          <p:cNvSpPr>
            <a:spLocks noGrp="1"/>
          </p:cNvSpPr>
          <p:nvPr>
            <p:ph type="body" sz="quarter" idx="40" hasCustomPrompt="1"/>
          </p:nvPr>
        </p:nvSpPr>
        <p:spPr>
          <a:xfrm>
            <a:off x="3176725"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FFAD4169-F9B4-82EE-29F2-9636561EB7C7}"/>
              </a:ext>
            </a:extLst>
          </p:cNvPr>
          <p:cNvSpPr>
            <a:spLocks noGrp="1"/>
          </p:cNvSpPr>
          <p:nvPr>
            <p:ph type="body" sz="quarter" idx="41" hasCustomPrompt="1"/>
          </p:nvPr>
        </p:nvSpPr>
        <p:spPr>
          <a:xfrm>
            <a:off x="4340371" y="5291268"/>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EE40C75E-A32C-8DB4-663F-9DFB5BADD997}"/>
              </a:ext>
            </a:extLst>
          </p:cNvPr>
          <p:cNvSpPr>
            <a:spLocks noGrp="1"/>
          </p:cNvSpPr>
          <p:nvPr>
            <p:ph type="body" sz="quarter" idx="42" hasCustomPrompt="1"/>
          </p:nvPr>
        </p:nvSpPr>
        <p:spPr>
          <a:xfrm>
            <a:off x="5500782"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35FC8BA3-B94F-9AFD-AB4D-A23E83A7E14E}"/>
              </a:ext>
            </a:extLst>
          </p:cNvPr>
          <p:cNvSpPr>
            <a:spLocks noGrp="1"/>
          </p:cNvSpPr>
          <p:nvPr>
            <p:ph type="body" sz="quarter" idx="43" hasCustomPrompt="1"/>
          </p:nvPr>
        </p:nvSpPr>
        <p:spPr>
          <a:xfrm>
            <a:off x="6662463"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D19CC67B-E6C7-0834-B5CC-7428DCF5BC29}"/>
              </a:ext>
            </a:extLst>
          </p:cNvPr>
          <p:cNvSpPr>
            <a:spLocks noGrp="1"/>
          </p:cNvSpPr>
          <p:nvPr>
            <p:ph type="body" sz="quarter" idx="44" hasCustomPrompt="1"/>
          </p:nvPr>
        </p:nvSpPr>
        <p:spPr>
          <a:xfrm>
            <a:off x="7832141"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10598813-FED4-35DB-124E-A4305645B3A9}"/>
              </a:ext>
            </a:extLst>
          </p:cNvPr>
          <p:cNvSpPr>
            <a:spLocks noGrp="1"/>
          </p:cNvSpPr>
          <p:nvPr>
            <p:ph type="body" sz="quarter" idx="45" hasCustomPrompt="1"/>
          </p:nvPr>
        </p:nvSpPr>
        <p:spPr>
          <a:xfrm>
            <a:off x="9015844" y="5291267"/>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2663213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POINTS OF EMPHASIS</a:t>
            </a:r>
          </a:p>
        </p:txBody>
      </p:sp>
    </p:spTree>
    <p:extLst>
      <p:ext uri="{BB962C8B-B14F-4D97-AF65-F5344CB8AC3E}">
        <p14:creationId xmlns:p14="http://schemas.microsoft.com/office/powerpoint/2010/main" val="233911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838200" y="365125"/>
            <a:ext cx="8491151" cy="1325563"/>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9724767" y="340170"/>
            <a:ext cx="2203627" cy="1065862"/>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170935" y="6356350"/>
            <a:ext cx="2743200" cy="365125"/>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838200" y="-1312"/>
            <a:ext cx="3200400" cy="274320"/>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RULES CHANGES</a:t>
            </a:r>
          </a:p>
        </p:txBody>
      </p:sp>
    </p:spTree>
    <p:extLst>
      <p:ext uri="{BB962C8B-B14F-4D97-AF65-F5344CB8AC3E}">
        <p14:creationId xmlns:p14="http://schemas.microsoft.com/office/powerpoint/2010/main" val="4026766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77600CC-5870-3A48-916C-A06D7BC60A64}" type="datetimeFigureOut">
              <a:rPr lang="en-US" smtClean="0"/>
              <a:t>7/15/2025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4E3598-2D5C-024F-9D1E-B79FF9982580}" type="slidenum">
              <a:rPr lang="en-US" smtClean="0"/>
              <a:t>‹#›</a:t>
            </a:fld>
            <a:endParaRPr lang="en-US"/>
          </a:p>
        </p:txBody>
      </p:sp>
    </p:spTree>
    <p:extLst>
      <p:ext uri="{BB962C8B-B14F-4D97-AF65-F5344CB8AC3E}">
        <p14:creationId xmlns:p14="http://schemas.microsoft.com/office/powerpoint/2010/main" val="3280180631"/>
      </p:ext>
    </p:extLst>
  </p:cSld>
  <p:clrMap bg1="lt1" tx1="dk1" bg2="lt2" tx2="dk2" accent1="accent1" accent2="accent2" accent3="accent3" accent4="accent4" accent5="accent5" accent6="accent6" hlink="hlink" folHlink="folHlink"/>
  <p:sldLayoutIdLst>
    <p:sldLayoutId id="2147483661" r:id="rId1"/>
    <p:sldLayoutId id="2147483681" r:id="rId2"/>
    <p:sldLayoutId id="2147483685" r:id="rId3"/>
    <p:sldLayoutId id="2147483650" r:id="rId4"/>
    <p:sldLayoutId id="2147483684" r:id="rId5"/>
    <p:sldLayoutId id="2147483682" r:id="rId6"/>
    <p:sldLayoutId id="2147483683" r:id="rId7"/>
    <p:sldLayoutId id="2147483676" r:id="rId8"/>
    <p:sldLayoutId id="2147483680" r:id="rId9"/>
    <p:sldLayoutId id="2147483679" r:id="rId10"/>
    <p:sldLayoutId id="2147483678" r:id="rId11"/>
    <p:sldLayoutId id="2147483677" r:id="rId12"/>
    <p:sldLayoutId id="2147483652" r:id="rId13"/>
    <p:sldLayoutId id="2147483664" r:id="rId14"/>
    <p:sldLayoutId id="2147483655"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7/15/2025</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27" r:id="rId1"/>
    <p:sldLayoutId id="2147483821" r:id="rId2"/>
    <p:sldLayoutId id="2147483826" r:id="rId3"/>
    <p:sldLayoutId id="2147483830" r:id="rId4"/>
    <p:sldLayoutId id="2147483816" r:id="rId5"/>
    <p:sldLayoutId id="2147483825" r:id="rId6"/>
    <p:sldLayoutId id="2147483829" r:id="rId7"/>
    <p:sldLayoutId id="2147483818" r:id="rId8"/>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7.jpg"/><Relationship Id="rId11" Type="http://schemas.openxmlformats.org/officeDocument/2006/relationships/image" Target="../media/image22.jpg"/><Relationship Id="rId5" Type="http://schemas.openxmlformats.org/officeDocument/2006/relationships/image" Target="../media/image16.jp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 Id="rId4" Type="http://schemas.openxmlformats.org/officeDocument/2006/relationships/image" Target="../media/image76.jp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tif"/><Relationship Id="rId3" Type="http://schemas.openxmlformats.org/officeDocument/2006/relationships/image" Target="../media/image23.png"/><Relationship Id="rId7" Type="http://schemas.openxmlformats.org/officeDocument/2006/relationships/image" Target="../media/image27.tif"/><Relationship Id="rId12" Type="http://schemas.openxmlformats.org/officeDocument/2006/relationships/image" Target="../media/image32.jpg"/><Relationship Id="rId17" Type="http://schemas.openxmlformats.org/officeDocument/2006/relationships/image" Target="../media/image37.jp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g"/><Relationship Id="rId15" Type="http://schemas.openxmlformats.org/officeDocument/2006/relationships/image" Target="../media/image3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 Id="rId14" Type="http://schemas.openxmlformats.org/officeDocument/2006/relationships/image" Target="../media/image34.jpg"/></Relationships>
</file>

<file path=ppt/slides/_rels/slide4.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18" Type="http://schemas.openxmlformats.org/officeDocument/2006/relationships/image" Target="../media/image53.jpg"/><Relationship Id="rId3" Type="http://schemas.openxmlformats.org/officeDocument/2006/relationships/image" Target="../media/image38.jpg"/><Relationship Id="rId7" Type="http://schemas.openxmlformats.org/officeDocument/2006/relationships/image" Target="../media/image42.jpg"/><Relationship Id="rId12" Type="http://schemas.openxmlformats.org/officeDocument/2006/relationships/image" Target="../media/image47.jpg"/><Relationship Id="rId17" Type="http://schemas.openxmlformats.org/officeDocument/2006/relationships/image" Target="../media/image52.jpg"/><Relationship Id="rId2" Type="http://schemas.openxmlformats.org/officeDocument/2006/relationships/notesSlide" Target="../notesSlides/notesSlide4.xml"/><Relationship Id="rId16" Type="http://schemas.openxmlformats.org/officeDocument/2006/relationships/image" Target="../media/image51.jpg"/><Relationship Id="rId1" Type="http://schemas.openxmlformats.org/officeDocument/2006/relationships/slideLayout" Target="../slideLayouts/slideLayout4.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5" Type="http://schemas.openxmlformats.org/officeDocument/2006/relationships/image" Target="../media/image50.jpg"/><Relationship Id="rId10" Type="http://schemas.openxmlformats.org/officeDocument/2006/relationships/image" Target="../media/image45.jpg"/><Relationship Id="rId19" Type="http://schemas.openxmlformats.org/officeDocument/2006/relationships/image" Target="../media/image54.jpg"/><Relationship Id="rId4" Type="http://schemas.openxmlformats.org/officeDocument/2006/relationships/image" Target="../media/image39.jpg"/><Relationship Id="rId9" Type="http://schemas.openxmlformats.org/officeDocument/2006/relationships/image" Target="../media/image44.jpg"/><Relationship Id="rId1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normAutofit fontScale="90000"/>
          </a:bodyPr>
          <a:lstStyle/>
          <a:p>
            <a:r>
              <a:rPr lang="en-US" dirty="0"/>
              <a:t>2025-26 NFHS Soccer PowerPoint</a:t>
            </a:r>
          </a:p>
        </p:txBody>
      </p:sp>
      <p:sp>
        <p:nvSpPr>
          <p:cNvPr id="3" name="Subtitle 2">
            <a:extLst>
              <a:ext uri="{FF2B5EF4-FFF2-40B4-BE49-F238E27FC236}">
                <a16:creationId xmlns:a16="http://schemas.microsoft.com/office/drawing/2014/main" id="{4DC8AD08-8C83-3499-9917-B13AC8BE4EB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8209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FA40B-468C-86A9-9531-38C5DF12A4A7}"/>
              </a:ext>
            </a:extLst>
          </p:cNvPr>
          <p:cNvSpPr>
            <a:spLocks noGrp="1"/>
          </p:cNvSpPr>
          <p:nvPr>
            <p:ph type="title"/>
          </p:nvPr>
        </p:nvSpPr>
        <p:spPr/>
        <p:txBody>
          <a:bodyPr/>
          <a:lstStyle/>
          <a:p>
            <a:r>
              <a:rPr lang="en-US" dirty="0"/>
              <a:t>REQUIRED UNIFORM </a:t>
            </a:r>
            <a:br>
              <a:rPr lang="en-US" dirty="0"/>
            </a:br>
            <a:r>
              <a:rPr lang="en-US" dirty="0"/>
              <a:t>RULE 4-1-2</a:t>
            </a:r>
          </a:p>
        </p:txBody>
      </p:sp>
      <p:sp>
        <p:nvSpPr>
          <p:cNvPr id="3" name="Content Placeholder 2">
            <a:extLst>
              <a:ext uri="{FF2B5EF4-FFF2-40B4-BE49-F238E27FC236}">
                <a16:creationId xmlns:a16="http://schemas.microsoft.com/office/drawing/2014/main" id="{11193C6E-B89F-B320-B14E-06C6FCA3BAAF}"/>
              </a:ext>
            </a:extLst>
          </p:cNvPr>
          <p:cNvSpPr>
            <a:spLocks noGrp="1"/>
          </p:cNvSpPr>
          <p:nvPr>
            <p:ph idx="1"/>
          </p:nvPr>
        </p:nvSpPr>
        <p:spPr>
          <a:xfrm>
            <a:off x="5175727" y="2643773"/>
            <a:ext cx="6506678" cy="1812724"/>
          </a:xfrm>
        </p:spPr>
        <p:txBody>
          <a:bodyPr/>
          <a:lstStyle/>
          <a:p>
            <a:pPr marL="0" indent="0">
              <a:buNone/>
            </a:pPr>
            <a:r>
              <a:rPr lang="en-US" dirty="0"/>
              <a:t>Amended language clarifies a player’s number may be placed on the </a:t>
            </a:r>
            <a:r>
              <a:rPr lang="en-US" b="1" dirty="0"/>
              <a:t>front of the jersey and/or shorts</a:t>
            </a:r>
            <a:r>
              <a:rPr lang="en-US" dirty="0"/>
              <a:t> in addition to the back of the jersey. </a:t>
            </a:r>
          </a:p>
          <a:p>
            <a:pPr marL="0" indent="0">
              <a:buNone/>
            </a:pPr>
            <a:endParaRPr lang="en-US" dirty="0"/>
          </a:p>
        </p:txBody>
      </p:sp>
      <p:pic>
        <p:nvPicPr>
          <p:cNvPr id="5" name="Picture 4" descr="A person running in a football uniform&#10;&#10;AI-generated content may be incorrect.">
            <a:extLst>
              <a:ext uri="{FF2B5EF4-FFF2-40B4-BE49-F238E27FC236}">
                <a16:creationId xmlns:a16="http://schemas.microsoft.com/office/drawing/2014/main" id="{C21B89B1-941D-001F-4B2F-0AECD14BD06E}"/>
              </a:ext>
            </a:extLst>
          </p:cNvPr>
          <p:cNvPicPr>
            <a:picLocks noChangeAspect="1"/>
          </p:cNvPicPr>
          <p:nvPr/>
        </p:nvPicPr>
        <p:blipFill>
          <a:blip r:embed="rId3"/>
          <a:stretch>
            <a:fillRect/>
          </a:stretch>
        </p:blipFill>
        <p:spPr>
          <a:xfrm>
            <a:off x="1004909" y="1690688"/>
            <a:ext cx="3937306" cy="4351338"/>
          </a:xfrm>
          <a:prstGeom prst="rect">
            <a:avLst/>
          </a:prstGeom>
        </p:spPr>
      </p:pic>
    </p:spTree>
    <p:extLst>
      <p:ext uri="{BB962C8B-B14F-4D97-AF65-F5344CB8AC3E}">
        <p14:creationId xmlns:p14="http://schemas.microsoft.com/office/powerpoint/2010/main" val="1502220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1D720-9C11-64B7-0818-CB767294193B}"/>
              </a:ext>
            </a:extLst>
          </p:cNvPr>
          <p:cNvSpPr>
            <a:spLocks noGrp="1"/>
          </p:cNvSpPr>
          <p:nvPr>
            <p:ph type="title"/>
          </p:nvPr>
        </p:nvSpPr>
        <p:spPr>
          <a:xfrm>
            <a:off x="838200" y="365125"/>
            <a:ext cx="8704385" cy="1325563"/>
          </a:xfrm>
        </p:spPr>
        <p:txBody>
          <a:bodyPr/>
          <a:lstStyle/>
          <a:p>
            <a:r>
              <a:rPr lang="en-US" dirty="0"/>
              <a:t>INTERVALS BETWEEN PERIODS </a:t>
            </a:r>
            <a:br>
              <a:rPr lang="en-US" dirty="0"/>
            </a:br>
            <a:r>
              <a:rPr lang="en-US" dirty="0"/>
              <a:t>RULE 7-2-4</a:t>
            </a:r>
          </a:p>
        </p:txBody>
      </p:sp>
      <p:sp>
        <p:nvSpPr>
          <p:cNvPr id="3" name="Content Placeholder 2">
            <a:extLst>
              <a:ext uri="{FF2B5EF4-FFF2-40B4-BE49-F238E27FC236}">
                <a16:creationId xmlns:a16="http://schemas.microsoft.com/office/drawing/2014/main" id="{61EC39FD-68ED-8E89-D738-1DDDA523E814}"/>
              </a:ext>
            </a:extLst>
          </p:cNvPr>
          <p:cNvSpPr>
            <a:spLocks noGrp="1"/>
          </p:cNvSpPr>
          <p:nvPr>
            <p:ph idx="1"/>
          </p:nvPr>
        </p:nvSpPr>
        <p:spPr>
          <a:xfrm>
            <a:off x="7430703" y="1774324"/>
            <a:ext cx="4514248" cy="4402639"/>
          </a:xfrm>
        </p:spPr>
        <p:txBody>
          <a:bodyPr>
            <a:normAutofit lnSpcReduction="10000"/>
          </a:bodyPr>
          <a:lstStyle/>
          <a:p>
            <a:pPr marL="0" indent="0">
              <a:buNone/>
            </a:pPr>
            <a:r>
              <a:rPr lang="en-US" dirty="0"/>
              <a:t>This time is for officials to talk amongst themselves and for coaches to work with their players. </a:t>
            </a:r>
          </a:p>
          <a:p>
            <a:pPr marL="0" indent="0">
              <a:buNone/>
            </a:pPr>
            <a:r>
              <a:rPr lang="en-US" b="1" dirty="0"/>
              <a:t>No coach, player, substitute or other team personnel other than the team captain shall approach or speak to the officials during an interval between periods, unless beckoned by an official.</a:t>
            </a:r>
            <a:endParaRPr lang="en-US" dirty="0"/>
          </a:p>
        </p:txBody>
      </p:sp>
      <p:pic>
        <p:nvPicPr>
          <p:cNvPr id="6" name="Picture 5" descr="A group of people standing in a field&#10;&#10;AI-generated content may be incorrect.">
            <a:extLst>
              <a:ext uri="{FF2B5EF4-FFF2-40B4-BE49-F238E27FC236}">
                <a16:creationId xmlns:a16="http://schemas.microsoft.com/office/drawing/2014/main" id="{01A7D8B0-DF73-118B-A1FF-9B21A8AA3397}"/>
              </a:ext>
            </a:extLst>
          </p:cNvPr>
          <p:cNvPicPr>
            <a:picLocks noChangeAspect="1"/>
          </p:cNvPicPr>
          <p:nvPr/>
        </p:nvPicPr>
        <p:blipFill>
          <a:blip r:embed="rId3"/>
          <a:stretch>
            <a:fillRect/>
          </a:stretch>
        </p:blipFill>
        <p:spPr>
          <a:xfrm>
            <a:off x="838200" y="1937954"/>
            <a:ext cx="6440560" cy="3769828"/>
          </a:xfrm>
          <a:prstGeom prst="rect">
            <a:avLst/>
          </a:prstGeom>
        </p:spPr>
      </p:pic>
    </p:spTree>
    <p:extLst>
      <p:ext uri="{BB962C8B-B14F-4D97-AF65-F5344CB8AC3E}">
        <p14:creationId xmlns:p14="http://schemas.microsoft.com/office/powerpoint/2010/main" val="3700100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2C068-2FEB-6D00-9BC8-2F3788D96708}"/>
              </a:ext>
            </a:extLst>
          </p:cNvPr>
          <p:cNvSpPr>
            <a:spLocks noGrp="1"/>
          </p:cNvSpPr>
          <p:nvPr>
            <p:ph type="title"/>
          </p:nvPr>
        </p:nvSpPr>
        <p:spPr/>
        <p:txBody>
          <a:bodyPr/>
          <a:lstStyle/>
          <a:p>
            <a:r>
              <a:rPr lang="en-US" dirty="0"/>
              <a:t>MISCONDUCT </a:t>
            </a:r>
            <a:br>
              <a:rPr lang="en-US" dirty="0"/>
            </a:br>
            <a:r>
              <a:rPr lang="en-US" dirty="0"/>
              <a:t>RULE 12-4-4b</a:t>
            </a:r>
          </a:p>
        </p:txBody>
      </p:sp>
      <p:sp>
        <p:nvSpPr>
          <p:cNvPr id="3" name="Content Placeholder 2">
            <a:extLst>
              <a:ext uri="{FF2B5EF4-FFF2-40B4-BE49-F238E27FC236}">
                <a16:creationId xmlns:a16="http://schemas.microsoft.com/office/drawing/2014/main" id="{1BEE60AE-B387-4733-9C01-94B3623F59D0}"/>
              </a:ext>
            </a:extLst>
          </p:cNvPr>
          <p:cNvSpPr>
            <a:spLocks noGrp="1"/>
          </p:cNvSpPr>
          <p:nvPr>
            <p:ph idx="1"/>
          </p:nvPr>
        </p:nvSpPr>
        <p:spPr>
          <a:xfrm>
            <a:off x="6708187" y="2357193"/>
            <a:ext cx="5005137" cy="3015088"/>
          </a:xfrm>
        </p:spPr>
        <p:txBody>
          <a:bodyPr/>
          <a:lstStyle/>
          <a:p>
            <a:pPr marL="0" indent="0">
              <a:buNone/>
            </a:pPr>
            <a:r>
              <a:rPr lang="en-US" dirty="0"/>
              <a:t>The head coach is responsible for conduct of their team, inclusive of all bench personnel in the team area. The head coach may be warned, cautioned or ejected for misconduct committed by bench personnel.</a:t>
            </a:r>
            <a:r>
              <a:rPr lang="en-US" b="1" dirty="0"/>
              <a:t> </a:t>
            </a:r>
          </a:p>
          <a:p>
            <a:pPr marL="0" indent="0">
              <a:buNone/>
            </a:pPr>
            <a:endParaRPr lang="en-US" dirty="0"/>
          </a:p>
        </p:txBody>
      </p:sp>
      <p:pic>
        <p:nvPicPr>
          <p:cNvPr id="10" name="Picture 9" descr="A football referee giving a yellow card to a group of people&#10;&#10;AI-generated content may be incorrect.">
            <a:extLst>
              <a:ext uri="{FF2B5EF4-FFF2-40B4-BE49-F238E27FC236}">
                <a16:creationId xmlns:a16="http://schemas.microsoft.com/office/drawing/2014/main" id="{C8F65746-1836-38F8-5893-EA4288ADB759}"/>
              </a:ext>
            </a:extLst>
          </p:cNvPr>
          <p:cNvPicPr>
            <a:picLocks noChangeAspect="1"/>
          </p:cNvPicPr>
          <p:nvPr/>
        </p:nvPicPr>
        <p:blipFill>
          <a:blip r:embed="rId3"/>
          <a:stretch>
            <a:fillRect/>
          </a:stretch>
        </p:blipFill>
        <p:spPr>
          <a:xfrm>
            <a:off x="921459" y="1825625"/>
            <a:ext cx="5632704" cy="4078224"/>
          </a:xfrm>
          <a:prstGeom prst="rect">
            <a:avLst/>
          </a:prstGeom>
        </p:spPr>
      </p:pic>
    </p:spTree>
    <p:extLst>
      <p:ext uri="{BB962C8B-B14F-4D97-AF65-F5344CB8AC3E}">
        <p14:creationId xmlns:p14="http://schemas.microsoft.com/office/powerpoint/2010/main" val="414249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757AA-1DC9-FAF4-D3D2-80722E5704E9}"/>
              </a:ext>
            </a:extLst>
          </p:cNvPr>
          <p:cNvSpPr>
            <a:spLocks noGrp="1"/>
          </p:cNvSpPr>
          <p:nvPr>
            <p:ph type="title"/>
          </p:nvPr>
        </p:nvSpPr>
        <p:spPr/>
        <p:txBody>
          <a:bodyPr/>
          <a:lstStyle/>
          <a:p>
            <a:r>
              <a:rPr lang="en-US" dirty="0"/>
              <a:t>DEFINITIONS</a:t>
            </a:r>
            <a:br>
              <a:rPr lang="en-US" dirty="0"/>
            </a:br>
            <a:r>
              <a:rPr lang="en-US" dirty="0"/>
              <a:t>RULE 18</a:t>
            </a:r>
          </a:p>
        </p:txBody>
      </p:sp>
      <p:sp>
        <p:nvSpPr>
          <p:cNvPr id="3" name="Content Placeholder 2">
            <a:extLst>
              <a:ext uri="{FF2B5EF4-FFF2-40B4-BE49-F238E27FC236}">
                <a16:creationId xmlns:a16="http://schemas.microsoft.com/office/drawing/2014/main" id="{F559EF64-E29E-DB0B-58AE-5B588F8CC9C6}"/>
              </a:ext>
            </a:extLst>
          </p:cNvPr>
          <p:cNvSpPr>
            <a:spLocks noGrp="1"/>
          </p:cNvSpPr>
          <p:nvPr>
            <p:ph idx="1"/>
          </p:nvPr>
        </p:nvSpPr>
        <p:spPr>
          <a:xfrm>
            <a:off x="5423820" y="2174996"/>
            <a:ext cx="5718313" cy="3601508"/>
          </a:xfrm>
        </p:spPr>
        <p:txBody>
          <a:bodyPr/>
          <a:lstStyle/>
          <a:p>
            <a:pPr marL="0" indent="0">
              <a:buNone/>
            </a:pPr>
            <a:r>
              <a:rPr lang="en-US" dirty="0"/>
              <a:t>Rule 18, which previously contained the rulebook’s definitions, has been eliminated. The terms and definitions have been relocated to their respective rules sections within the rulebook. They also remain accessible via the index for quick reference. This change aims to reduce redundancy. </a:t>
            </a:r>
          </a:p>
          <a:p>
            <a:pPr marL="0" indent="0">
              <a:buNone/>
            </a:pPr>
            <a:endParaRPr lang="en-US" dirty="0"/>
          </a:p>
        </p:txBody>
      </p:sp>
      <p:pic>
        <p:nvPicPr>
          <p:cNvPr id="6" name="Picture 5" descr="A group of men playing football&#10;&#10;AI-generated content may be incorrect.">
            <a:extLst>
              <a:ext uri="{FF2B5EF4-FFF2-40B4-BE49-F238E27FC236}">
                <a16:creationId xmlns:a16="http://schemas.microsoft.com/office/drawing/2014/main" id="{7358A60E-115F-39DB-93C7-4DF9CD1DE89B}"/>
              </a:ext>
            </a:extLst>
          </p:cNvPr>
          <p:cNvPicPr>
            <a:picLocks noChangeAspect="1"/>
          </p:cNvPicPr>
          <p:nvPr/>
        </p:nvPicPr>
        <p:blipFill>
          <a:blip r:embed="rId3"/>
          <a:stretch>
            <a:fillRect/>
          </a:stretch>
        </p:blipFill>
        <p:spPr>
          <a:xfrm>
            <a:off x="1630897" y="1825625"/>
            <a:ext cx="2928040" cy="3950879"/>
          </a:xfrm>
          <a:prstGeom prst="rect">
            <a:avLst/>
          </a:prstGeom>
        </p:spPr>
      </p:pic>
    </p:spTree>
    <p:extLst>
      <p:ext uri="{BB962C8B-B14F-4D97-AF65-F5344CB8AC3E}">
        <p14:creationId xmlns:p14="http://schemas.microsoft.com/office/powerpoint/2010/main" val="3237371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laying football&#10;&#10;AI-generated content may be incorrect.">
            <a:extLst>
              <a:ext uri="{FF2B5EF4-FFF2-40B4-BE49-F238E27FC236}">
                <a16:creationId xmlns:a16="http://schemas.microsoft.com/office/drawing/2014/main" id="{20B57EEF-EA55-702D-79D0-F69B4E4CF78E}"/>
              </a:ext>
            </a:extLst>
          </p:cNvPr>
          <p:cNvPicPr>
            <a:picLocks noChangeAspect="1"/>
          </p:cNvPicPr>
          <p:nvPr/>
        </p:nvPicPr>
        <p:blipFill>
          <a:blip r:embed="rId2"/>
          <a:srcRect l="15753" r="4760" b="-1"/>
          <a:stretch/>
        </p:blipFill>
        <p:spPr>
          <a:xfrm>
            <a:off x="372533" y="549540"/>
            <a:ext cx="6337268" cy="5321830"/>
          </a:xfrm>
          <a:prstGeom prst="rect">
            <a:avLst/>
          </a:prstGeom>
          <a:noFill/>
        </p:spPr>
      </p:pic>
      <p:sp>
        <p:nvSpPr>
          <p:cNvPr id="14" name="Content Placeholder 2">
            <a:extLst>
              <a:ext uri="{FF2B5EF4-FFF2-40B4-BE49-F238E27FC236}">
                <a16:creationId xmlns:a16="http://schemas.microsoft.com/office/drawing/2014/main" id="{6F681446-7755-D9D1-0C0E-F8A1A3D94F9D}"/>
              </a:ext>
            </a:extLst>
          </p:cNvPr>
          <p:cNvSpPr>
            <a:spLocks noGrp="1"/>
          </p:cNvSpPr>
          <p:nvPr>
            <p:ph sz="half" idx="2"/>
          </p:nvPr>
        </p:nvSpPr>
        <p:spPr>
          <a:xfrm>
            <a:off x="6798733" y="1945746"/>
            <a:ext cx="5181600" cy="2966508"/>
          </a:xfrm>
        </p:spPr>
        <p:txBody>
          <a:bodyPr>
            <a:normAutofit/>
          </a:bodyPr>
          <a:lstStyle/>
          <a:p>
            <a:pPr marL="0" indent="0" algn="ctr">
              <a:buNone/>
            </a:pPr>
            <a:r>
              <a:rPr lang="en-US" sz="6000" b="1" dirty="0">
                <a:solidFill>
                  <a:srgbClr val="00205B"/>
                </a:solidFill>
              </a:rPr>
              <a:t>2025-26 EDITORIAL CHANGES</a:t>
            </a:r>
          </a:p>
        </p:txBody>
      </p:sp>
    </p:spTree>
    <p:extLst>
      <p:ext uri="{BB962C8B-B14F-4D97-AF65-F5344CB8AC3E}">
        <p14:creationId xmlns:p14="http://schemas.microsoft.com/office/powerpoint/2010/main" val="1402345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ECB7B-0861-9D0E-92F6-CE1DBA8D5027}"/>
              </a:ext>
            </a:extLst>
          </p:cNvPr>
          <p:cNvSpPr>
            <a:spLocks noGrp="1"/>
          </p:cNvSpPr>
          <p:nvPr>
            <p:ph type="title"/>
          </p:nvPr>
        </p:nvSpPr>
        <p:spPr/>
        <p:txBody>
          <a:bodyPr/>
          <a:lstStyle/>
          <a:p>
            <a:r>
              <a:rPr lang="en-US" dirty="0"/>
              <a:t>3-3-7 Substitutions</a:t>
            </a:r>
          </a:p>
        </p:txBody>
      </p:sp>
      <p:sp>
        <p:nvSpPr>
          <p:cNvPr id="3" name="Content Placeholder 2">
            <a:extLst>
              <a:ext uri="{FF2B5EF4-FFF2-40B4-BE49-F238E27FC236}">
                <a16:creationId xmlns:a16="http://schemas.microsoft.com/office/drawing/2014/main" id="{79A63CA3-E707-04EA-B4F0-AD1A03E09E89}"/>
              </a:ext>
            </a:extLst>
          </p:cNvPr>
          <p:cNvSpPr>
            <a:spLocks noGrp="1"/>
          </p:cNvSpPr>
          <p:nvPr>
            <p:ph idx="1"/>
          </p:nvPr>
        </p:nvSpPr>
        <p:spPr>
          <a:xfrm>
            <a:off x="1071338" y="5262519"/>
            <a:ext cx="10282461" cy="914443"/>
          </a:xfrm>
        </p:spPr>
        <p:txBody>
          <a:bodyPr/>
          <a:lstStyle/>
          <a:p>
            <a:pPr marL="0" indent="0">
              <a:buNone/>
            </a:pPr>
            <a:r>
              <a:rPr lang="en-US" dirty="0"/>
              <a:t>If a player is being replaced during a penalty kick situation, the substitute may not take the penalty kick. </a:t>
            </a:r>
          </a:p>
          <a:p>
            <a:endParaRPr lang="en-US" dirty="0"/>
          </a:p>
        </p:txBody>
      </p:sp>
      <p:pic>
        <p:nvPicPr>
          <p:cNvPr id="4" name="Picture 3" descr="A silhouette of a football player&#10;&#10;AI-generated content may be incorrect.">
            <a:extLst>
              <a:ext uri="{FF2B5EF4-FFF2-40B4-BE49-F238E27FC236}">
                <a16:creationId xmlns:a16="http://schemas.microsoft.com/office/drawing/2014/main" id="{422298BA-FC6D-4B80-0017-06B6FA014FA3}"/>
              </a:ext>
            </a:extLst>
          </p:cNvPr>
          <p:cNvPicPr>
            <a:picLocks noChangeAspect="1"/>
          </p:cNvPicPr>
          <p:nvPr/>
        </p:nvPicPr>
        <p:blipFill>
          <a:blip r:embed="rId3"/>
          <a:stretch>
            <a:fillRect/>
          </a:stretch>
        </p:blipFill>
        <p:spPr>
          <a:xfrm>
            <a:off x="838200" y="1595480"/>
            <a:ext cx="9085006" cy="3667039"/>
          </a:xfrm>
          <a:prstGeom prst="rect">
            <a:avLst/>
          </a:prstGeom>
        </p:spPr>
      </p:pic>
    </p:spTree>
    <p:extLst>
      <p:ext uri="{BB962C8B-B14F-4D97-AF65-F5344CB8AC3E}">
        <p14:creationId xmlns:p14="http://schemas.microsoft.com/office/powerpoint/2010/main" val="1149289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34A10-C3A8-2959-2F8C-7A5AE6D79AF6}"/>
              </a:ext>
            </a:extLst>
          </p:cNvPr>
          <p:cNvSpPr>
            <a:spLocks noGrp="1"/>
          </p:cNvSpPr>
          <p:nvPr>
            <p:ph type="title"/>
          </p:nvPr>
        </p:nvSpPr>
        <p:spPr>
          <a:xfrm>
            <a:off x="886327" y="432501"/>
            <a:ext cx="8491151" cy="1325563"/>
          </a:xfrm>
        </p:spPr>
        <p:txBody>
          <a:bodyPr/>
          <a:lstStyle/>
          <a:p>
            <a:r>
              <a:rPr lang="en-US" dirty="0"/>
              <a:t>REQUIRED UNIFORM </a:t>
            </a:r>
            <a:br>
              <a:rPr lang="en-US" dirty="0"/>
            </a:br>
            <a:r>
              <a:rPr lang="en-US" dirty="0"/>
              <a:t>RULE 4-1-1c</a:t>
            </a:r>
          </a:p>
        </p:txBody>
      </p:sp>
      <p:sp>
        <p:nvSpPr>
          <p:cNvPr id="5" name="Content Placeholder 2">
            <a:extLst>
              <a:ext uri="{FF2B5EF4-FFF2-40B4-BE49-F238E27FC236}">
                <a16:creationId xmlns:a16="http://schemas.microsoft.com/office/drawing/2014/main" id="{FE85F3B8-28B7-DB11-646F-8972BD0D90E3}"/>
              </a:ext>
            </a:extLst>
          </p:cNvPr>
          <p:cNvSpPr>
            <a:spLocks noGrp="1"/>
          </p:cNvSpPr>
          <p:nvPr>
            <p:ph idx="1"/>
          </p:nvPr>
        </p:nvSpPr>
        <p:spPr>
          <a:xfrm>
            <a:off x="4953980" y="2634147"/>
            <a:ext cx="6651057" cy="2395053"/>
          </a:xfrm>
        </p:spPr>
        <p:txBody>
          <a:bodyPr/>
          <a:lstStyle/>
          <a:p>
            <a:pPr marL="0" indent="0">
              <a:buNone/>
            </a:pPr>
            <a:r>
              <a:rPr lang="en-US" b="1" dirty="0"/>
              <a:t>A school’s nickname and/or mascot are permitted on a uniform</a:t>
            </a:r>
            <a:r>
              <a:rPr lang="en-US" dirty="0"/>
              <a:t>, in addition to the school’s name, logo and/or player’s name. </a:t>
            </a:r>
          </a:p>
          <a:p>
            <a:pPr marL="0" indent="0">
              <a:buNone/>
            </a:pPr>
            <a:endParaRPr lang="en-US" dirty="0"/>
          </a:p>
        </p:txBody>
      </p:sp>
      <p:pic>
        <p:nvPicPr>
          <p:cNvPr id="6" name="Picture 5" descr="A silhouette of a football player&#10;&#10;AI-generated content may be incorrect.">
            <a:extLst>
              <a:ext uri="{FF2B5EF4-FFF2-40B4-BE49-F238E27FC236}">
                <a16:creationId xmlns:a16="http://schemas.microsoft.com/office/drawing/2014/main" id="{A8413AC6-7E80-81BD-69CE-227DA3550A37}"/>
              </a:ext>
            </a:extLst>
          </p:cNvPr>
          <p:cNvPicPr>
            <a:picLocks noChangeAspect="1"/>
          </p:cNvPicPr>
          <p:nvPr/>
        </p:nvPicPr>
        <p:blipFill>
          <a:blip r:embed="rId3"/>
          <a:stretch>
            <a:fillRect/>
          </a:stretch>
        </p:blipFill>
        <p:spPr>
          <a:xfrm>
            <a:off x="1014351" y="1758064"/>
            <a:ext cx="3792849" cy="4351338"/>
          </a:xfrm>
          <a:prstGeom prst="rect">
            <a:avLst/>
          </a:prstGeom>
        </p:spPr>
      </p:pic>
    </p:spTree>
    <p:extLst>
      <p:ext uri="{BB962C8B-B14F-4D97-AF65-F5344CB8AC3E}">
        <p14:creationId xmlns:p14="http://schemas.microsoft.com/office/powerpoint/2010/main" val="1709323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7C7B0-E7A5-CFCA-3582-AAF3080DF104}"/>
              </a:ext>
            </a:extLst>
          </p:cNvPr>
          <p:cNvSpPr>
            <a:spLocks noGrp="1"/>
          </p:cNvSpPr>
          <p:nvPr>
            <p:ph type="title"/>
          </p:nvPr>
        </p:nvSpPr>
        <p:spPr/>
        <p:txBody>
          <a:bodyPr/>
          <a:lstStyle/>
          <a:p>
            <a:r>
              <a:rPr lang="en-US" dirty="0"/>
              <a:t>5-1-2 Officials</a:t>
            </a:r>
          </a:p>
        </p:txBody>
      </p:sp>
      <p:sp>
        <p:nvSpPr>
          <p:cNvPr id="3" name="Content Placeholder 2">
            <a:extLst>
              <a:ext uri="{FF2B5EF4-FFF2-40B4-BE49-F238E27FC236}">
                <a16:creationId xmlns:a16="http://schemas.microsoft.com/office/drawing/2014/main" id="{3D610D79-D1C6-B0F9-2B3F-CE62D56467F4}"/>
              </a:ext>
            </a:extLst>
          </p:cNvPr>
          <p:cNvSpPr>
            <a:spLocks noGrp="1"/>
          </p:cNvSpPr>
          <p:nvPr>
            <p:ph idx="1"/>
          </p:nvPr>
        </p:nvSpPr>
        <p:spPr>
          <a:xfrm>
            <a:off x="590006" y="1459865"/>
            <a:ext cx="10515600" cy="4351338"/>
          </a:xfrm>
        </p:spPr>
        <p:txBody>
          <a:bodyPr>
            <a:normAutofit fontScale="92500" lnSpcReduction="20000"/>
          </a:bodyPr>
          <a:lstStyle/>
          <a:p>
            <a:pPr marL="0" marR="0" indent="0">
              <a:lnSpc>
                <a:spcPct val="115000"/>
              </a:lnSpc>
              <a:spcBef>
                <a:spcPts val="0"/>
              </a:spcBef>
              <a:spcAft>
                <a:spcPts val="0"/>
              </a:spcAft>
              <a:buNone/>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SECTION 1 GENERAL</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995"/>
              </a:spcBef>
              <a:spcAft>
                <a:spcPts val="995"/>
              </a:spcAft>
              <a:buNone/>
            </a:pPr>
            <a:r>
              <a:rPr lang="en-US" sz="18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ART. 2 . .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The jurisdiction of the officials shall begin on arrival at the field of play and its immediate surroundings (to begin official responsibilities), which shall be no later than 15 minutes prior to the start of the game and end with the officials leaving the field of play and its immediate surroundings.</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shall enforce the rules, and their decisions on points of fact are final.</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can only correct a decision so long as the game has not been restarted.</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c</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retain clerical authority over the contest through the completion of any reports, including those imposing ejections, that are responsive to actions occurring while the referees had jurisdiction.</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d</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State associations may intercede in the event of unusual incidents that occur before, during or after the officials' jurisdiction has ended or in the event that a contest is terminated prior to the conclusion of regulation play.</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Protests of NFHS rules are not recognized.</a:t>
            </a:r>
            <a:endParaRPr lang="en-US" sz="1800" dirty="0">
              <a:effectLst/>
              <a:latin typeface="Times New Roman" panose="02020603050405020304" pitchFamily="18" charset="0"/>
              <a:ea typeface="Times New Roman" panose="02020603050405020304" pitchFamily="18" charset="0"/>
            </a:endParaRPr>
          </a:p>
          <a:p>
            <a:pPr marL="0" marR="0" indent="0">
              <a:lnSpc>
                <a:spcPct val="115000"/>
              </a:lnSpc>
              <a:spcBef>
                <a:spcPts val="0"/>
              </a:spcBef>
              <a:spcAft>
                <a:spcPts val="0"/>
              </a:spcAft>
              <a:buNone/>
            </a:pPr>
            <a:r>
              <a:rPr lang="en-US" sz="1800" u="sng"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The officials shall not use any form of alcohol, tobacco, or controlled or illicit substance(s) for non-medicinal purposes beginning with arrival at the competition site until departure following the completion of the contest.</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9713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women playing football&#10;&#10;AI-generated content may be incorrect.">
            <a:extLst>
              <a:ext uri="{FF2B5EF4-FFF2-40B4-BE49-F238E27FC236}">
                <a16:creationId xmlns:a16="http://schemas.microsoft.com/office/drawing/2014/main" id="{87F1A87E-8764-DAE0-5544-5C5B9AF29958}"/>
              </a:ext>
            </a:extLst>
          </p:cNvPr>
          <p:cNvPicPr>
            <a:picLocks noChangeAspect="1"/>
          </p:cNvPicPr>
          <p:nvPr/>
        </p:nvPicPr>
        <p:blipFill>
          <a:blip r:embed="rId2"/>
          <a:stretch>
            <a:fillRect/>
          </a:stretch>
        </p:blipFill>
        <p:spPr>
          <a:xfrm>
            <a:off x="237066" y="855133"/>
            <a:ext cx="7405623" cy="4943253"/>
          </a:xfrm>
          <a:prstGeom prst="rect">
            <a:avLst/>
          </a:prstGeom>
          <a:noFill/>
        </p:spPr>
      </p:pic>
      <p:sp>
        <p:nvSpPr>
          <p:cNvPr id="14" name="Content Placeholder 2">
            <a:extLst>
              <a:ext uri="{FF2B5EF4-FFF2-40B4-BE49-F238E27FC236}">
                <a16:creationId xmlns:a16="http://schemas.microsoft.com/office/drawing/2014/main" id="{88DDD512-D78E-5F0F-CF27-5E98267DE00E}"/>
              </a:ext>
            </a:extLst>
          </p:cNvPr>
          <p:cNvSpPr>
            <a:spLocks noGrp="1"/>
          </p:cNvSpPr>
          <p:nvPr>
            <p:ph sz="half" idx="2"/>
          </p:nvPr>
        </p:nvSpPr>
        <p:spPr>
          <a:xfrm>
            <a:off x="7696201" y="1937279"/>
            <a:ext cx="4258733" cy="2983442"/>
          </a:xfrm>
        </p:spPr>
        <p:txBody>
          <a:bodyPr>
            <a:normAutofit/>
          </a:bodyPr>
          <a:lstStyle/>
          <a:p>
            <a:pPr marL="0" indent="0" algn="ctr">
              <a:buNone/>
            </a:pPr>
            <a:r>
              <a:rPr lang="en-US" sz="6000" b="1" dirty="0">
                <a:solidFill>
                  <a:srgbClr val="00205B"/>
                </a:solidFill>
              </a:rPr>
              <a:t>2025-26 POINTS OF EMPHASIS</a:t>
            </a:r>
          </a:p>
        </p:txBody>
      </p:sp>
    </p:spTree>
    <p:extLst>
      <p:ext uri="{BB962C8B-B14F-4D97-AF65-F5344CB8AC3E}">
        <p14:creationId xmlns:p14="http://schemas.microsoft.com/office/powerpoint/2010/main" val="259264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2329-E7C5-514B-86E2-9CFB91C192CC}"/>
              </a:ext>
            </a:extLst>
          </p:cNvPr>
          <p:cNvSpPr>
            <a:spLocks noGrp="1"/>
          </p:cNvSpPr>
          <p:nvPr>
            <p:ph type="title"/>
          </p:nvPr>
        </p:nvSpPr>
        <p:spPr>
          <a:xfrm>
            <a:off x="838201" y="365125"/>
            <a:ext cx="8197158" cy="1325563"/>
          </a:xfrm>
        </p:spPr>
        <p:txBody>
          <a:bodyPr>
            <a:normAutofit/>
          </a:bodyPr>
          <a:lstStyle/>
          <a:p>
            <a:r>
              <a:rPr lang="en-US" dirty="0"/>
              <a:t>HIGH SCHOOL ATHLETICS </a:t>
            </a:r>
            <a:br>
              <a:rPr lang="en-US" dirty="0"/>
            </a:br>
            <a:r>
              <a:rPr lang="en-US" dirty="0"/>
              <a:t>ARE EDUCATION-BASED​</a:t>
            </a:r>
          </a:p>
        </p:txBody>
      </p:sp>
      <p:sp>
        <p:nvSpPr>
          <p:cNvPr id="3" name="Content Placeholder 2">
            <a:extLst>
              <a:ext uri="{FF2B5EF4-FFF2-40B4-BE49-F238E27FC236}">
                <a16:creationId xmlns:a16="http://schemas.microsoft.com/office/drawing/2014/main" id="{92672380-6015-8E49-FA61-1E8E879DA476}"/>
              </a:ext>
            </a:extLst>
          </p:cNvPr>
          <p:cNvSpPr>
            <a:spLocks noGrp="1"/>
          </p:cNvSpPr>
          <p:nvPr>
            <p:ph idx="1"/>
          </p:nvPr>
        </p:nvSpPr>
        <p:spPr>
          <a:xfrm>
            <a:off x="5975286" y="1825625"/>
            <a:ext cx="5378513" cy="4351338"/>
          </a:xfrm>
        </p:spPr>
        <p:txBody>
          <a:bodyPr>
            <a:normAutofit fontScale="70000" lnSpcReduction="20000"/>
          </a:bodyPr>
          <a:lstStyle/>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High school athletics play a vital role in the overall growth of student-athletes, providing opportunities to develop physically, mentally, and emotionally. </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Soccer serves as a platform for building essential life skills such as teamwork, discipline, leadership, and resilience. </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Coaching priorities focus on fundamental skills, strategic gameplay, and decision-making while instilling respect for opponents, officials, and teammates. </a:t>
            </a:r>
          </a:p>
          <a:p>
            <a:pPr marL="0" marR="0">
              <a:lnSpc>
                <a:spcPct val="107000"/>
              </a:lnSpc>
              <a:spcBef>
                <a:spcPts val="0"/>
              </a:spcBef>
              <a:spcAft>
                <a:spcPts val="0"/>
              </a:spcAft>
            </a:pPr>
            <a:r>
              <a:rPr lang="en-US" sz="2800" kern="0" dirty="0">
                <a:effectLst/>
                <a:latin typeface="Calibri" panose="020F0502020204030204" pitchFamily="34" charset="0"/>
                <a:ea typeface="Times New Roman" panose="02020603050405020304" pitchFamily="18" charset="0"/>
                <a:cs typeface="Calibri" panose="020F0502020204030204" pitchFamily="34" charset="0"/>
              </a:rPr>
              <a:t>As the game evolves, a strong understanding and application of the rules are essential to maintaining fair and safe competition, making rule education a key responsibility for players, coaches, and officials.</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A picture containing text&#10;&#10;Description automatically generated">
            <a:extLst>
              <a:ext uri="{FF2B5EF4-FFF2-40B4-BE49-F238E27FC236}">
                <a16:creationId xmlns:a16="http://schemas.microsoft.com/office/drawing/2014/main" id="{B054081A-AFB8-8ABA-3F2F-BE24B4B35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006" y="1825625"/>
            <a:ext cx="4467225" cy="4238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530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a:xfrm>
            <a:off x="838200" y="365125"/>
            <a:ext cx="8491151" cy="1325563"/>
          </a:xfrm>
        </p:spPr>
        <p:txBody>
          <a:bodyPr/>
          <a:lstStyle/>
          <a:p>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838200" y="1825625"/>
            <a:ext cx="10515600" cy="4351338"/>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a:t>
            </a:r>
            <a:br>
              <a:rPr lang="en-US" altLang="en-US" dirty="0"/>
            </a:br>
            <a:r>
              <a:rPr lang="en-US" altLang="en-US" dirty="0"/>
              <a:t>by the Rules Review Committee.</a:t>
            </a:r>
          </a:p>
        </p:txBody>
      </p:sp>
      <p:grpSp>
        <p:nvGrpSpPr>
          <p:cNvPr id="30" name="Group 29">
            <a:extLst>
              <a:ext uri="{FF2B5EF4-FFF2-40B4-BE49-F238E27FC236}">
                <a16:creationId xmlns:a16="http://schemas.microsoft.com/office/drawing/2014/main" id="{EE0098B1-2059-1FD5-2887-7EAF2F795045}"/>
              </a:ext>
            </a:extLst>
          </p:cNvPr>
          <p:cNvGrpSpPr/>
          <p:nvPr/>
        </p:nvGrpSpPr>
        <p:grpSpPr>
          <a:xfrm>
            <a:off x="1180654" y="4121083"/>
            <a:ext cx="10026650" cy="1886826"/>
            <a:chOff x="673874" y="3915883"/>
            <a:chExt cx="10448482" cy="1966206"/>
          </a:xfrm>
        </p:grpSpPr>
        <p:sp>
          <p:nvSpPr>
            <p:cNvPr id="12" name="TextBox 11">
              <a:extLst>
                <a:ext uri="{FF2B5EF4-FFF2-40B4-BE49-F238E27FC236}">
                  <a16:creationId xmlns:a16="http://schemas.microsoft.com/office/drawing/2014/main" id="{9141E32A-1EA8-C72D-23A4-110B4A424063}"/>
                </a:ext>
              </a:extLst>
            </p:cNvPr>
            <p:cNvSpPr txBox="1">
              <a:spLocks noChangeArrowheads="1"/>
            </p:cNvSpPr>
            <p:nvPr/>
          </p:nvSpPr>
          <p:spPr bwMode="auto">
            <a:xfrm>
              <a:off x="673874" y="5240639"/>
              <a:ext cx="105568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13" name="TextBox 31">
              <a:extLst>
                <a:ext uri="{FF2B5EF4-FFF2-40B4-BE49-F238E27FC236}">
                  <a16:creationId xmlns:a16="http://schemas.microsoft.com/office/drawing/2014/main" id="{9ED5F7F7-DF3C-103A-6876-377C8E4C45C7}"/>
                </a:ext>
              </a:extLst>
            </p:cNvPr>
            <p:cNvSpPr txBox="1">
              <a:spLocks noChangeArrowheads="1"/>
            </p:cNvSpPr>
            <p:nvPr/>
          </p:nvSpPr>
          <p:spPr bwMode="auto">
            <a:xfrm>
              <a:off x="4155970" y="5240639"/>
              <a:ext cx="1067115"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Flag Football, Football and Sports </a:t>
              </a:r>
            </a:p>
            <a:p>
              <a:pPr algn="ctr" eaLnBrk="1" hangingPunct="1">
                <a:buFontTx/>
                <a:buNone/>
              </a:pPr>
              <a:r>
                <a:rPr lang="en-US" altLang="en-US" sz="800" dirty="0">
                  <a:cs typeface="Calibri" panose="020F0502020204030204" pitchFamily="34" charset="0"/>
                </a:rPr>
                <a:t>Medicine</a:t>
              </a:r>
            </a:p>
          </p:txBody>
        </p:sp>
        <p:sp>
          <p:nvSpPr>
            <p:cNvPr id="14" name="TextBox 32">
              <a:extLst>
                <a:ext uri="{FF2B5EF4-FFF2-40B4-BE49-F238E27FC236}">
                  <a16:creationId xmlns:a16="http://schemas.microsoft.com/office/drawing/2014/main" id="{3E7908DC-7361-8E1A-662B-4EE5ABF7F824}"/>
                </a:ext>
              </a:extLst>
            </p:cNvPr>
            <p:cNvSpPr txBox="1">
              <a:spLocks noChangeArrowheads="1"/>
            </p:cNvSpPr>
            <p:nvPr/>
          </p:nvSpPr>
          <p:spPr bwMode="auto">
            <a:xfrm>
              <a:off x="5345040" y="5239051"/>
              <a:ext cx="1036638"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15" name="TextBox 33">
              <a:extLst>
                <a:ext uri="{FF2B5EF4-FFF2-40B4-BE49-F238E27FC236}">
                  <a16:creationId xmlns:a16="http://schemas.microsoft.com/office/drawing/2014/main" id="{EB4E389C-9F08-EB7D-58FA-18F7472BFC8B}"/>
                </a:ext>
              </a:extLst>
            </p:cNvPr>
            <p:cNvSpPr txBox="1">
              <a:spLocks noChangeArrowheads="1"/>
            </p:cNvSpPr>
            <p:nvPr/>
          </p:nvSpPr>
          <p:spPr bwMode="auto">
            <a:xfrm>
              <a:off x="1736092" y="5239051"/>
              <a:ext cx="1172817"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Boys &amp; Girls Lacrosse and Volleyball</a:t>
              </a:r>
            </a:p>
          </p:txBody>
        </p:sp>
        <p:sp>
          <p:nvSpPr>
            <p:cNvPr id="16" name="TextBox 34">
              <a:extLst>
                <a:ext uri="{FF2B5EF4-FFF2-40B4-BE49-F238E27FC236}">
                  <a16:creationId xmlns:a16="http://schemas.microsoft.com/office/drawing/2014/main" id="{1977471D-D561-6F75-EF53-AF5030004DCF}"/>
                </a:ext>
              </a:extLst>
            </p:cNvPr>
            <p:cNvSpPr txBox="1">
              <a:spLocks noChangeArrowheads="1"/>
            </p:cNvSpPr>
            <p:nvPr/>
          </p:nvSpPr>
          <p:spPr bwMode="auto">
            <a:xfrm>
              <a:off x="2847871" y="5229526"/>
              <a:ext cx="1308100"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Soccer and Track &amp; Field</a:t>
              </a:r>
            </a:p>
          </p:txBody>
        </p:sp>
        <p:sp>
          <p:nvSpPr>
            <p:cNvPr id="17" name="TextBox 35">
              <a:extLst>
                <a:ext uri="{FF2B5EF4-FFF2-40B4-BE49-F238E27FC236}">
                  <a16:creationId xmlns:a16="http://schemas.microsoft.com/office/drawing/2014/main" id="{59FB4A69-8602-5C2C-DB57-59DCAE9975BD}"/>
                </a:ext>
              </a:extLst>
            </p:cNvPr>
            <p:cNvSpPr txBox="1">
              <a:spLocks noChangeArrowheads="1"/>
            </p:cNvSpPr>
            <p:nvPr/>
          </p:nvSpPr>
          <p:spPr bwMode="auto">
            <a:xfrm>
              <a:off x="7652957" y="5240638"/>
              <a:ext cx="1049338"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18" name="TextBox 36">
              <a:extLst>
                <a:ext uri="{FF2B5EF4-FFF2-40B4-BE49-F238E27FC236}">
                  <a16:creationId xmlns:a16="http://schemas.microsoft.com/office/drawing/2014/main" id="{0677387E-39D2-286B-CF4A-56BE0B6D91A6}"/>
                </a:ext>
              </a:extLst>
            </p:cNvPr>
            <p:cNvSpPr txBox="1">
              <a:spLocks noChangeArrowheads="1"/>
            </p:cNvSpPr>
            <p:nvPr/>
          </p:nvSpPr>
          <p:spPr bwMode="auto">
            <a:xfrm>
              <a:off x="10058675" y="5240638"/>
              <a:ext cx="1063681" cy="38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Spirit</a:t>
              </a:r>
            </a:p>
          </p:txBody>
        </p:sp>
        <p:sp>
          <p:nvSpPr>
            <p:cNvPr id="19" name="TextBox 36">
              <a:extLst>
                <a:ext uri="{FF2B5EF4-FFF2-40B4-BE49-F238E27FC236}">
                  <a16:creationId xmlns:a16="http://schemas.microsoft.com/office/drawing/2014/main" id="{87F85622-FF10-6BA2-48C7-DF9A26137B55}"/>
                </a:ext>
              </a:extLst>
            </p:cNvPr>
            <p:cNvSpPr txBox="1">
              <a:spLocks noChangeArrowheads="1"/>
            </p:cNvSpPr>
            <p:nvPr/>
          </p:nvSpPr>
          <p:spPr bwMode="auto">
            <a:xfrm>
              <a:off x="8804881" y="5220001"/>
              <a:ext cx="1158874" cy="51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20" name="Picture 19">
              <a:extLst>
                <a:ext uri="{FF2B5EF4-FFF2-40B4-BE49-F238E27FC236}">
                  <a16:creationId xmlns:a16="http://schemas.microsoft.com/office/drawing/2014/main" id="{47C0FF25-DBFC-C7A4-8F8F-ED168BEF5A98}"/>
                </a:ext>
              </a:extLst>
            </p:cNvPr>
            <p:cNvPicPr preferRelativeResize="0">
              <a:picLocks/>
            </p:cNvPicPr>
            <p:nvPr/>
          </p:nvPicPr>
          <p:blipFill>
            <a:blip r:embed="rId3">
              <a:extLst>
                <a:ext uri="{28A0092B-C50C-407E-A947-70E740481C1C}">
                  <a14:useLocalDpi xmlns:a14="http://schemas.microsoft.com/office/drawing/2010/main" val="0"/>
                </a:ext>
              </a:extLst>
            </a:blip>
            <a:srcRect l="25872" t="8669" r="23444" b="39903"/>
            <a:stretch/>
          </p:blipFill>
          <p:spPr>
            <a:xfrm>
              <a:off x="1821964" y="3926449"/>
              <a:ext cx="1051560" cy="1234440"/>
            </a:xfrm>
            <a:prstGeom prst="rect">
              <a:avLst/>
            </a:prstGeom>
            <a:ln w="6350">
              <a:solidFill>
                <a:schemeClr val="tx1"/>
              </a:solidFill>
            </a:ln>
          </p:spPr>
        </p:pic>
        <p:pic>
          <p:nvPicPr>
            <p:cNvPr id="21" name="Picture 20">
              <a:extLst>
                <a:ext uri="{FF2B5EF4-FFF2-40B4-BE49-F238E27FC236}">
                  <a16:creationId xmlns:a16="http://schemas.microsoft.com/office/drawing/2014/main" id="{06F5762F-A20D-8CD6-547F-3C80DDC454E9}"/>
                </a:ext>
              </a:extLst>
            </p:cNvPr>
            <p:cNvPicPr>
              <a:picLocks noChangeAspect="1"/>
            </p:cNvPicPr>
            <p:nvPr/>
          </p:nvPicPr>
          <p:blipFill>
            <a:blip r:embed="rId4">
              <a:extLst>
                <a:ext uri="{28A0092B-C50C-407E-A947-70E740481C1C}">
                  <a14:useLocalDpi xmlns:a14="http://schemas.microsoft.com/office/drawing/2010/main" val="0"/>
                </a:ext>
              </a:extLst>
            </a:blip>
            <a:srcRect l="24852" t="11588" r="21318" b="37362"/>
            <a:stretch/>
          </p:blipFill>
          <p:spPr>
            <a:xfrm>
              <a:off x="2988540" y="3924976"/>
              <a:ext cx="1054004" cy="1235075"/>
            </a:xfrm>
            <a:prstGeom prst="rect">
              <a:avLst/>
            </a:prstGeom>
            <a:ln w="6350">
              <a:solidFill>
                <a:schemeClr val="tx1"/>
              </a:solidFill>
            </a:ln>
          </p:spPr>
        </p:pic>
        <p:pic>
          <p:nvPicPr>
            <p:cNvPr id="22" name="Picture 21">
              <a:extLst>
                <a:ext uri="{FF2B5EF4-FFF2-40B4-BE49-F238E27FC236}">
                  <a16:creationId xmlns:a16="http://schemas.microsoft.com/office/drawing/2014/main" id="{C4BC4EBB-CE05-C4D7-781C-0C641BC70A32}"/>
                </a:ext>
              </a:extLst>
            </p:cNvPr>
            <p:cNvPicPr>
              <a:picLocks noChangeAspect="1"/>
            </p:cNvPicPr>
            <p:nvPr/>
          </p:nvPicPr>
          <p:blipFill>
            <a:blip r:embed="rId5">
              <a:extLst>
                <a:ext uri="{28A0092B-C50C-407E-A947-70E740481C1C}">
                  <a14:useLocalDpi xmlns:a14="http://schemas.microsoft.com/office/drawing/2010/main" val="0"/>
                </a:ext>
              </a:extLst>
            </a:blip>
            <a:srcRect l="22879" t="10652" r="28205" b="39048"/>
            <a:stretch/>
          </p:blipFill>
          <p:spPr>
            <a:xfrm>
              <a:off x="4155970" y="3926448"/>
              <a:ext cx="1055689" cy="1233603"/>
            </a:xfrm>
            <a:prstGeom prst="rect">
              <a:avLst/>
            </a:prstGeom>
            <a:ln w="6350">
              <a:solidFill>
                <a:schemeClr val="tx1"/>
              </a:solidFill>
            </a:ln>
          </p:spPr>
        </p:pic>
        <p:pic>
          <p:nvPicPr>
            <p:cNvPr id="23" name="Picture 22" descr="A person wearing a suit and tie&#10;&#10;Description automatically generated with medium confidence">
              <a:extLst>
                <a:ext uri="{FF2B5EF4-FFF2-40B4-BE49-F238E27FC236}">
                  <a16:creationId xmlns:a16="http://schemas.microsoft.com/office/drawing/2014/main" id="{77F38DCE-1126-8051-7C33-B85F512B3709}"/>
                </a:ext>
              </a:extLst>
            </p:cNvPr>
            <p:cNvPicPr>
              <a:picLocks noChangeAspect="1"/>
            </p:cNvPicPr>
            <p:nvPr/>
          </p:nvPicPr>
          <p:blipFill rotWithShape="1">
            <a:blip r:embed="rId6">
              <a:extLst>
                <a:ext uri="{28A0092B-C50C-407E-A947-70E740481C1C}">
                  <a14:useLocalDpi xmlns:a14="http://schemas.microsoft.com/office/drawing/2010/main" val="0"/>
                </a:ext>
              </a:extLst>
            </a:blip>
            <a:srcRect l="25677" t="10947" r="30843" b="40369"/>
            <a:stretch/>
          </p:blipFill>
          <p:spPr>
            <a:xfrm>
              <a:off x="5322727" y="3917355"/>
              <a:ext cx="1054004" cy="1233603"/>
            </a:xfrm>
            <a:prstGeom prst="rect">
              <a:avLst/>
            </a:prstGeom>
            <a:ln w="6350">
              <a:solidFill>
                <a:schemeClr val="tx1"/>
              </a:solidFill>
            </a:ln>
          </p:spPr>
        </p:pic>
        <p:pic>
          <p:nvPicPr>
            <p:cNvPr id="24" name="Picture 23">
              <a:extLst>
                <a:ext uri="{FF2B5EF4-FFF2-40B4-BE49-F238E27FC236}">
                  <a16:creationId xmlns:a16="http://schemas.microsoft.com/office/drawing/2014/main" id="{DBBAD543-06EC-C098-B077-CDE72E1BDCF7}"/>
                </a:ext>
              </a:extLst>
            </p:cNvPr>
            <p:cNvPicPr>
              <a:picLocks noChangeAspect="1"/>
            </p:cNvPicPr>
            <p:nvPr/>
          </p:nvPicPr>
          <p:blipFill>
            <a:blip r:embed="rId7">
              <a:extLst>
                <a:ext uri="{28A0092B-C50C-407E-A947-70E740481C1C}">
                  <a14:useLocalDpi xmlns:a14="http://schemas.microsoft.com/office/drawing/2010/main" val="0"/>
                </a:ext>
              </a:extLst>
            </a:blip>
            <a:srcRect l="20826" t="10044" r="30314" b="39342"/>
            <a:stretch/>
          </p:blipFill>
          <p:spPr>
            <a:xfrm>
              <a:off x="7654630" y="3915883"/>
              <a:ext cx="1054004" cy="1235076"/>
            </a:xfrm>
            <a:prstGeom prst="rect">
              <a:avLst/>
            </a:prstGeom>
            <a:ln w="6350">
              <a:solidFill>
                <a:schemeClr val="tx1"/>
              </a:solidFill>
            </a:ln>
          </p:spPr>
        </p:pic>
        <p:pic>
          <p:nvPicPr>
            <p:cNvPr id="25" name="Picture 24">
              <a:extLst>
                <a:ext uri="{FF2B5EF4-FFF2-40B4-BE49-F238E27FC236}">
                  <a16:creationId xmlns:a16="http://schemas.microsoft.com/office/drawing/2014/main" id="{519A23F4-16DE-87F9-2D1E-CECDADEF42D4}"/>
                </a:ext>
              </a:extLst>
            </p:cNvPr>
            <p:cNvPicPr>
              <a:picLocks noChangeAspect="1"/>
            </p:cNvPicPr>
            <p:nvPr/>
          </p:nvPicPr>
          <p:blipFill>
            <a:blip r:embed="rId8">
              <a:extLst>
                <a:ext uri="{28A0092B-C50C-407E-A947-70E740481C1C}">
                  <a14:useLocalDpi xmlns:a14="http://schemas.microsoft.com/office/drawing/2010/main" val="0"/>
                </a:ext>
              </a:extLst>
            </a:blip>
            <a:srcRect l="15732" t="6231" r="25006" b="33006"/>
            <a:stretch/>
          </p:blipFill>
          <p:spPr>
            <a:xfrm>
              <a:off x="8856653" y="3924976"/>
              <a:ext cx="1054004" cy="1235075"/>
            </a:xfrm>
            <a:prstGeom prst="rect">
              <a:avLst/>
            </a:prstGeom>
            <a:ln w="6350">
              <a:solidFill>
                <a:schemeClr val="tx1"/>
              </a:solidFill>
            </a:ln>
          </p:spPr>
        </p:pic>
        <p:pic>
          <p:nvPicPr>
            <p:cNvPr id="26" name="Picture 25">
              <a:extLst>
                <a:ext uri="{FF2B5EF4-FFF2-40B4-BE49-F238E27FC236}">
                  <a16:creationId xmlns:a16="http://schemas.microsoft.com/office/drawing/2014/main" id="{D0864762-A3C5-18AC-9237-7F59F3E54702}"/>
                </a:ext>
              </a:extLst>
            </p:cNvPr>
            <p:cNvPicPr>
              <a:picLocks noChangeAspect="1"/>
            </p:cNvPicPr>
            <p:nvPr/>
          </p:nvPicPr>
          <p:blipFill>
            <a:blip r:embed="rId9">
              <a:extLst>
                <a:ext uri="{28A0092B-C50C-407E-A947-70E740481C1C}">
                  <a14:useLocalDpi xmlns:a14="http://schemas.microsoft.com/office/drawing/2010/main" val="0"/>
                </a:ext>
              </a:extLst>
            </a:blip>
            <a:srcRect l="24158" t="12064" r="27226" b="35227"/>
            <a:stretch/>
          </p:blipFill>
          <p:spPr>
            <a:xfrm>
              <a:off x="10058676" y="3915884"/>
              <a:ext cx="1054004" cy="1235075"/>
            </a:xfrm>
            <a:prstGeom prst="rect">
              <a:avLst/>
            </a:prstGeom>
            <a:ln w="6350">
              <a:solidFill>
                <a:schemeClr val="tx1"/>
              </a:solidFill>
            </a:ln>
          </p:spPr>
        </p:pic>
        <p:pic>
          <p:nvPicPr>
            <p:cNvPr id="27" name="Picture 26">
              <a:extLst>
                <a:ext uri="{FF2B5EF4-FFF2-40B4-BE49-F238E27FC236}">
                  <a16:creationId xmlns:a16="http://schemas.microsoft.com/office/drawing/2014/main" id="{7435D445-BD7C-DC27-20D9-0D517D5FDB81}"/>
                </a:ext>
              </a:extLst>
            </p:cNvPr>
            <p:cNvPicPr>
              <a:picLocks/>
            </p:cNvPicPr>
            <p:nvPr/>
          </p:nvPicPr>
          <p:blipFill>
            <a:blip r:embed="rId10">
              <a:extLst>
                <a:ext uri="{28A0092B-C50C-407E-A947-70E740481C1C}">
                  <a14:useLocalDpi xmlns:a14="http://schemas.microsoft.com/office/drawing/2010/main" val="0"/>
                </a:ext>
              </a:extLst>
            </a:blip>
            <a:srcRect l="22164" t="9603" r="25485" b="35745"/>
            <a:stretch/>
          </p:blipFill>
          <p:spPr>
            <a:xfrm>
              <a:off x="673874" y="3926449"/>
              <a:ext cx="1051560" cy="1233602"/>
            </a:xfrm>
            <a:prstGeom prst="rect">
              <a:avLst/>
            </a:prstGeom>
            <a:ln w="6350">
              <a:solidFill>
                <a:schemeClr val="tx1"/>
              </a:solidFill>
            </a:ln>
          </p:spPr>
        </p:pic>
        <p:sp>
          <p:nvSpPr>
            <p:cNvPr id="28" name="TextBox 36">
              <a:extLst>
                <a:ext uri="{FF2B5EF4-FFF2-40B4-BE49-F238E27FC236}">
                  <a16:creationId xmlns:a16="http://schemas.microsoft.com/office/drawing/2014/main" id="{AE7F0B6B-722C-6E7E-1DBB-3BD2B983A4B9}"/>
                </a:ext>
              </a:extLst>
            </p:cNvPr>
            <p:cNvSpPr txBox="1">
              <a:spLocks noChangeArrowheads="1"/>
            </p:cNvSpPr>
            <p:nvPr/>
          </p:nvSpPr>
          <p:spPr bwMode="auto">
            <a:xfrm>
              <a:off x="6432332" y="5240639"/>
              <a:ext cx="1158447" cy="6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1000" b="1" dirty="0">
                  <a:cs typeface="Calibri" panose="020F0502020204030204" pitchFamily="34" charset="0"/>
                </a:rPr>
                <a:t>Monica Maxwell</a:t>
              </a:r>
            </a:p>
            <a:p>
              <a:pPr algn="ctr" eaLnBrk="1" hangingPunct="1">
                <a:buFontTx/>
                <a:buNone/>
              </a:pPr>
              <a:r>
                <a:rPr lang="en-US" altLang="en-US" sz="800" dirty="0">
                  <a:cs typeface="Calibri" panose="020F0502020204030204" pitchFamily="34" charset="0"/>
                </a:rPr>
                <a:t>Basketball, Field Hockey and Girls Gymnastics</a:t>
              </a:r>
            </a:p>
          </p:txBody>
        </p:sp>
        <p:pic>
          <p:nvPicPr>
            <p:cNvPr id="29" name="Picture 28">
              <a:extLst>
                <a:ext uri="{FF2B5EF4-FFF2-40B4-BE49-F238E27FC236}">
                  <a16:creationId xmlns:a16="http://schemas.microsoft.com/office/drawing/2014/main" id="{7F243422-8535-CD99-DA19-9047C102C823}"/>
                </a:ext>
              </a:extLst>
            </p:cNvPr>
            <p:cNvPicPr>
              <a:picLocks noChangeAspect="1"/>
            </p:cNvPicPr>
            <p:nvPr/>
          </p:nvPicPr>
          <p:blipFill rotWithShape="1">
            <a:blip r:embed="rId11">
              <a:extLst>
                <a:ext uri="{28A0092B-C50C-407E-A947-70E740481C1C}">
                  <a14:useLocalDpi xmlns:a14="http://schemas.microsoft.com/office/drawing/2010/main" val="0"/>
                </a:ext>
              </a:extLst>
            </a:blip>
            <a:srcRect l="5763" t="6046" r="2830" b="-1"/>
            <a:stretch/>
          </p:blipFill>
          <p:spPr>
            <a:xfrm>
              <a:off x="6487842" y="3915884"/>
              <a:ext cx="1054004" cy="1235075"/>
            </a:xfrm>
            <a:prstGeom prst="rect">
              <a:avLst/>
            </a:prstGeom>
            <a:ln w="6350">
              <a:solidFill>
                <a:schemeClr val="tx1"/>
              </a:solidFill>
            </a:ln>
          </p:spPr>
        </p:pic>
      </p:grpSp>
    </p:spTree>
    <p:extLst>
      <p:ext uri="{BB962C8B-B14F-4D97-AF65-F5344CB8AC3E}">
        <p14:creationId xmlns:p14="http://schemas.microsoft.com/office/powerpoint/2010/main" val="1314233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8500-9085-ECAD-3884-CC8F17B91B30}"/>
              </a:ext>
            </a:extLst>
          </p:cNvPr>
          <p:cNvSpPr>
            <a:spLocks noGrp="1"/>
          </p:cNvSpPr>
          <p:nvPr>
            <p:ph type="title"/>
          </p:nvPr>
        </p:nvSpPr>
        <p:spPr/>
        <p:txBody>
          <a:bodyPr/>
          <a:lstStyle/>
          <a:p>
            <a:r>
              <a:rPr lang="en-US" dirty="0"/>
              <a:t>HIGH SCHOOL ATHLETICS </a:t>
            </a:r>
            <a:br>
              <a:rPr lang="en-US" dirty="0"/>
            </a:br>
            <a:r>
              <a:rPr lang="en-US" dirty="0"/>
              <a:t>ARE EDUCATION-BASED​</a:t>
            </a:r>
          </a:p>
        </p:txBody>
      </p:sp>
      <p:sp>
        <p:nvSpPr>
          <p:cNvPr id="3" name="Content Placeholder 2">
            <a:extLst>
              <a:ext uri="{FF2B5EF4-FFF2-40B4-BE49-F238E27FC236}">
                <a16:creationId xmlns:a16="http://schemas.microsoft.com/office/drawing/2014/main" id="{9B4D9AA9-F5DB-1DD1-D1F5-1B2B25E27F2F}"/>
              </a:ext>
            </a:extLst>
          </p:cNvPr>
          <p:cNvSpPr>
            <a:spLocks noGrp="1"/>
          </p:cNvSpPr>
          <p:nvPr>
            <p:ph idx="1"/>
          </p:nvPr>
        </p:nvSpPr>
        <p:spPr/>
        <p:txBody>
          <a:bodyPr/>
          <a:lstStyle/>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A well-rounded high school soccer program should emphasize both athletic and academic development, reinforcing the importance of discipline, time management, and perseverance. </a:t>
            </a:r>
          </a:p>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Education-based athletics prepare students not only for success in sports but also for their future endeavors by teaching valuable life lessons through competition. </a:t>
            </a:r>
          </a:p>
          <a:p>
            <a:r>
              <a:rPr lang="en-US" sz="2800" kern="0" dirty="0">
                <a:effectLst/>
                <a:latin typeface="Calibri" panose="020F0502020204030204" pitchFamily="34" charset="0"/>
                <a:ea typeface="Times New Roman" panose="02020603050405020304" pitchFamily="18" charset="0"/>
                <a:cs typeface="Calibri" panose="020F0502020204030204" pitchFamily="34" charset="0"/>
              </a:rPr>
              <a:t>Schools, coaches, and administrators must work together to ensure that high school soccer fosters growth, responsibility, and leadership, creating a positive experience that supports student success both on and off the field.</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64671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ADB29-F3CE-309E-C900-20B02B964610}"/>
              </a:ext>
            </a:extLst>
          </p:cNvPr>
          <p:cNvSpPr>
            <a:spLocks noGrp="1"/>
          </p:cNvSpPr>
          <p:nvPr>
            <p:ph type="title"/>
          </p:nvPr>
        </p:nvSpPr>
        <p:spPr/>
        <p:txBody>
          <a:bodyPr/>
          <a:lstStyle/>
          <a:p>
            <a:r>
              <a:rPr lang="en-US" dirty="0"/>
              <a:t>COURAGE, CHARACTER </a:t>
            </a:r>
            <a:br>
              <a:rPr lang="en-US" dirty="0"/>
            </a:br>
            <a:r>
              <a:rPr lang="en-US" dirty="0"/>
              <a:t>AND CONSISTENCY</a:t>
            </a:r>
          </a:p>
        </p:txBody>
      </p:sp>
      <p:sp>
        <p:nvSpPr>
          <p:cNvPr id="3" name="Content Placeholder 2">
            <a:extLst>
              <a:ext uri="{FF2B5EF4-FFF2-40B4-BE49-F238E27FC236}">
                <a16:creationId xmlns:a16="http://schemas.microsoft.com/office/drawing/2014/main" id="{DA2210ED-F8D5-CC00-C598-09DDCB6F27AA}"/>
              </a:ext>
            </a:extLst>
          </p:cNvPr>
          <p:cNvSpPr>
            <a:spLocks noGrp="1"/>
          </p:cNvSpPr>
          <p:nvPr>
            <p:ph idx="1"/>
          </p:nvPr>
        </p:nvSpPr>
        <p:spPr>
          <a:xfrm>
            <a:off x="5573028" y="2175310"/>
            <a:ext cx="6439301" cy="3744228"/>
          </a:xfrm>
        </p:spPr>
        <p:txBody>
          <a:bodyPr/>
          <a:lstStyle/>
          <a:p>
            <a:pPr marL="0" indent="0">
              <a:buNone/>
            </a:pPr>
            <a:r>
              <a:rPr lang="en-US" dirty="0"/>
              <a:t>It is important for contest officials to conduct themselves in a professional manner that upholds the dignity of the position. This includes arriving on time, conducting the proper pregame, knowing and applying the </a:t>
            </a:r>
            <a:r>
              <a:rPr lang="en-US" b="1" dirty="0"/>
              <a:t>NFHS rules </a:t>
            </a:r>
            <a:r>
              <a:rPr lang="en-US" dirty="0"/>
              <a:t>properly, speaking to players and coaches in a professional manner, and completing any necessary postgame reports.</a:t>
            </a:r>
          </a:p>
        </p:txBody>
      </p:sp>
      <p:pic>
        <p:nvPicPr>
          <p:cNvPr id="5" name="Picture 4" descr="A group of men in uniform&#10;&#10;AI-generated content may be incorrect.">
            <a:extLst>
              <a:ext uri="{FF2B5EF4-FFF2-40B4-BE49-F238E27FC236}">
                <a16:creationId xmlns:a16="http://schemas.microsoft.com/office/drawing/2014/main" id="{CB537AF4-261C-FF84-1152-FEAA63360091}"/>
              </a:ext>
            </a:extLst>
          </p:cNvPr>
          <p:cNvPicPr>
            <a:picLocks noChangeAspect="1"/>
          </p:cNvPicPr>
          <p:nvPr/>
        </p:nvPicPr>
        <p:blipFill>
          <a:blip r:embed="rId3"/>
          <a:stretch>
            <a:fillRect/>
          </a:stretch>
        </p:blipFill>
        <p:spPr>
          <a:xfrm>
            <a:off x="911272" y="1825625"/>
            <a:ext cx="4423694" cy="4191730"/>
          </a:xfrm>
          <a:prstGeom prst="rect">
            <a:avLst/>
          </a:prstGeom>
        </p:spPr>
      </p:pic>
    </p:spTree>
    <p:extLst>
      <p:ext uri="{BB962C8B-B14F-4D97-AF65-F5344CB8AC3E}">
        <p14:creationId xmlns:p14="http://schemas.microsoft.com/office/powerpoint/2010/main" val="22956660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8EF4-7058-D74F-F6F6-C265B45B1ED6}"/>
              </a:ext>
            </a:extLst>
          </p:cNvPr>
          <p:cNvSpPr>
            <a:spLocks noGrp="1"/>
          </p:cNvSpPr>
          <p:nvPr>
            <p:ph type="title"/>
          </p:nvPr>
        </p:nvSpPr>
        <p:spPr>
          <a:xfrm>
            <a:off x="838200" y="365125"/>
            <a:ext cx="8743462" cy="1325563"/>
          </a:xfrm>
        </p:spPr>
        <p:txBody>
          <a:bodyPr/>
          <a:lstStyle/>
          <a:p>
            <a:r>
              <a:rPr lang="en-US" dirty="0"/>
              <a:t>TEAM AREAS AND </a:t>
            </a:r>
            <a:br>
              <a:rPr lang="en-US" dirty="0"/>
            </a:br>
            <a:r>
              <a:rPr lang="en-US" dirty="0"/>
              <a:t>BENCH DECORUM</a:t>
            </a:r>
          </a:p>
        </p:txBody>
      </p:sp>
      <p:sp>
        <p:nvSpPr>
          <p:cNvPr id="3" name="Content Placeholder 2">
            <a:extLst>
              <a:ext uri="{FF2B5EF4-FFF2-40B4-BE49-F238E27FC236}">
                <a16:creationId xmlns:a16="http://schemas.microsoft.com/office/drawing/2014/main" id="{25F4659B-26BC-7E5C-6EB9-823DE86CE8E1}"/>
              </a:ext>
            </a:extLst>
          </p:cNvPr>
          <p:cNvSpPr>
            <a:spLocks noGrp="1"/>
          </p:cNvSpPr>
          <p:nvPr>
            <p:ph idx="1"/>
          </p:nvPr>
        </p:nvSpPr>
        <p:spPr>
          <a:xfrm>
            <a:off x="8138938" y="1933636"/>
            <a:ext cx="3763477" cy="3822269"/>
          </a:xfrm>
        </p:spPr>
        <p:txBody>
          <a:bodyPr>
            <a:normAutofit fontScale="92500" lnSpcReduction="10000"/>
          </a:bodyPr>
          <a:lstStyle/>
          <a:p>
            <a:pPr marL="0" indent="0">
              <a:buNone/>
            </a:pPr>
            <a:r>
              <a:rPr lang="en-US" sz="2400" dirty="0"/>
              <a:t>Effective communication and game management are essential. Recognizing and addressing dissent early is crucial — public, provocative and/or persistent complaints must be dealt with decisively. </a:t>
            </a:r>
          </a:p>
          <a:p>
            <a:pPr marL="0" indent="0">
              <a:buNone/>
            </a:pPr>
            <a:r>
              <a:rPr lang="en-US" sz="2400" dirty="0"/>
              <a:t>The official's role is to keep the game safe and fair. </a:t>
            </a:r>
          </a:p>
          <a:p>
            <a:pPr marL="0" indent="0">
              <a:buNone/>
            </a:pPr>
            <a:r>
              <a:rPr lang="en-US" sz="2400" dirty="0"/>
              <a:t>Coaches set the tone for their teams. Adult leaders must be champions of character.</a:t>
            </a:r>
          </a:p>
        </p:txBody>
      </p:sp>
      <p:pic>
        <p:nvPicPr>
          <p:cNvPr id="8" name="Picture 7" descr="A person pointing at another person&#10;&#10;AI-generated content may be incorrect.">
            <a:extLst>
              <a:ext uri="{FF2B5EF4-FFF2-40B4-BE49-F238E27FC236}">
                <a16:creationId xmlns:a16="http://schemas.microsoft.com/office/drawing/2014/main" id="{8B7F7FB0-F8CB-7C6A-B631-3E64D8053B01}"/>
              </a:ext>
            </a:extLst>
          </p:cNvPr>
          <p:cNvPicPr>
            <a:picLocks noChangeAspect="1"/>
          </p:cNvPicPr>
          <p:nvPr/>
        </p:nvPicPr>
        <p:blipFill>
          <a:blip r:embed="rId3"/>
          <a:stretch>
            <a:fillRect/>
          </a:stretch>
        </p:blipFill>
        <p:spPr>
          <a:xfrm>
            <a:off x="838200" y="1836355"/>
            <a:ext cx="7300738" cy="3919551"/>
          </a:xfrm>
          <a:prstGeom prst="rect">
            <a:avLst/>
          </a:prstGeom>
        </p:spPr>
      </p:pic>
    </p:spTree>
    <p:extLst>
      <p:ext uri="{BB962C8B-B14F-4D97-AF65-F5344CB8AC3E}">
        <p14:creationId xmlns:p14="http://schemas.microsoft.com/office/powerpoint/2010/main" val="3471028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32ED-A6E9-CA36-1A06-4977D8DF5E95}"/>
              </a:ext>
            </a:extLst>
          </p:cNvPr>
          <p:cNvSpPr>
            <a:spLocks noGrp="1"/>
          </p:cNvSpPr>
          <p:nvPr>
            <p:ph type="title"/>
          </p:nvPr>
        </p:nvSpPr>
        <p:spPr/>
        <p:txBody>
          <a:bodyPr/>
          <a:lstStyle/>
          <a:p>
            <a:r>
              <a:rPr lang="en-US" dirty="0"/>
              <a:t>UNIFORM/EQUIPMENT REQUIREMENTS</a:t>
            </a:r>
          </a:p>
        </p:txBody>
      </p:sp>
      <p:sp>
        <p:nvSpPr>
          <p:cNvPr id="3" name="Content Placeholder 2">
            <a:extLst>
              <a:ext uri="{FF2B5EF4-FFF2-40B4-BE49-F238E27FC236}">
                <a16:creationId xmlns:a16="http://schemas.microsoft.com/office/drawing/2014/main" id="{0BCC565E-E725-326D-A961-9E1190EFE441}"/>
              </a:ext>
            </a:extLst>
          </p:cNvPr>
          <p:cNvSpPr>
            <a:spLocks noGrp="1"/>
          </p:cNvSpPr>
          <p:nvPr>
            <p:ph idx="1"/>
          </p:nvPr>
        </p:nvSpPr>
        <p:spPr>
          <a:xfrm>
            <a:off x="991402" y="5167311"/>
            <a:ext cx="11040177" cy="1009651"/>
          </a:xfrm>
        </p:spPr>
        <p:txBody>
          <a:bodyPr>
            <a:normAutofit/>
          </a:bodyPr>
          <a:lstStyle/>
          <a:p>
            <a:pPr marL="0" indent="0">
              <a:buNone/>
            </a:pPr>
            <a:r>
              <a:rPr lang="en-US" sz="2000" dirty="0"/>
              <a:t>Student-athlete safety is a priority, and that starts with players wearing proper uniforms and equipment. Specifically, </a:t>
            </a:r>
            <a:r>
              <a:rPr lang="en-US" sz="2000" b="1" dirty="0"/>
              <a:t>players are required to wear </a:t>
            </a:r>
            <a:r>
              <a:rPr lang="en-US" sz="2000" b="1" dirty="0" err="1"/>
              <a:t>shinguards</a:t>
            </a:r>
            <a:r>
              <a:rPr lang="en-US" sz="2000" dirty="0"/>
              <a:t> suitable for their age and size. </a:t>
            </a:r>
            <a:r>
              <a:rPr lang="en-US" sz="2000" b="1" dirty="0"/>
              <a:t>This is a non-negotiable item in the NFHS</a:t>
            </a:r>
            <a:r>
              <a:rPr lang="en-US" sz="2000" dirty="0"/>
              <a:t>, not a player’s or coach’s decision.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pic>
        <p:nvPicPr>
          <p:cNvPr id="5" name="Picture 4" descr="A person playing football with a ball&#10;&#10;AI-generated content may be incorrect.">
            <a:extLst>
              <a:ext uri="{FF2B5EF4-FFF2-40B4-BE49-F238E27FC236}">
                <a16:creationId xmlns:a16="http://schemas.microsoft.com/office/drawing/2014/main" id="{38E04604-9A7E-98F1-FA5F-5207EE04DCED}"/>
              </a:ext>
            </a:extLst>
          </p:cNvPr>
          <p:cNvPicPr>
            <a:picLocks noChangeAspect="1"/>
          </p:cNvPicPr>
          <p:nvPr/>
        </p:nvPicPr>
        <p:blipFill>
          <a:blip r:embed="rId3"/>
          <a:stretch>
            <a:fillRect/>
          </a:stretch>
        </p:blipFill>
        <p:spPr>
          <a:xfrm>
            <a:off x="1628836" y="1728215"/>
            <a:ext cx="8433816" cy="3401568"/>
          </a:xfrm>
          <a:prstGeom prst="rect">
            <a:avLst/>
          </a:prstGeom>
        </p:spPr>
      </p:pic>
    </p:spTree>
    <p:extLst>
      <p:ext uri="{BB962C8B-B14F-4D97-AF65-F5344CB8AC3E}">
        <p14:creationId xmlns:p14="http://schemas.microsoft.com/office/powerpoint/2010/main" val="326405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233BF-6EDE-350B-2084-917DEF1193BA}"/>
              </a:ext>
            </a:extLst>
          </p:cNvPr>
          <p:cNvSpPr>
            <a:spLocks noGrp="1"/>
          </p:cNvSpPr>
          <p:nvPr>
            <p:ph type="title"/>
          </p:nvPr>
        </p:nvSpPr>
        <p:spPr/>
        <p:txBody>
          <a:bodyPr/>
          <a:lstStyle/>
          <a:p>
            <a:r>
              <a:rPr lang="en-US" dirty="0"/>
              <a:t>UNIFORM/EQUIPMENT REQUIREMENTS</a:t>
            </a:r>
          </a:p>
        </p:txBody>
      </p:sp>
      <p:sp>
        <p:nvSpPr>
          <p:cNvPr id="3" name="Content Placeholder 2">
            <a:extLst>
              <a:ext uri="{FF2B5EF4-FFF2-40B4-BE49-F238E27FC236}">
                <a16:creationId xmlns:a16="http://schemas.microsoft.com/office/drawing/2014/main" id="{112E2E39-5B9C-910A-1A59-655F2DBBB8AE}"/>
              </a:ext>
            </a:extLst>
          </p:cNvPr>
          <p:cNvSpPr>
            <a:spLocks noGrp="1"/>
          </p:cNvSpPr>
          <p:nvPr>
            <p:ph idx="1"/>
          </p:nvPr>
        </p:nvSpPr>
        <p:spPr>
          <a:xfrm>
            <a:off x="4332975" y="1960378"/>
            <a:ext cx="7382577" cy="3680026"/>
          </a:xfrm>
        </p:spPr>
        <p:txBody>
          <a:bodyPr>
            <a:normAutofit/>
          </a:bodyPr>
          <a:lstStyle/>
          <a:p>
            <a:pPr marL="0" indent="0">
              <a:buNone/>
            </a:pPr>
            <a:r>
              <a:rPr lang="en-US" dirty="0" err="1"/>
              <a:t>Shinguards</a:t>
            </a:r>
            <a:r>
              <a:rPr lang="en-US" dirty="0"/>
              <a:t> must have a NOCSAE seal and information about height requirement. The coach is responsible for ensuring their players adhere to this and referees must enforce the rule. Referees should inspect and, if needed, correct the issue in a professional manner. Officials should also be on the lookout for players with micro guards. </a:t>
            </a:r>
            <a:r>
              <a:rPr lang="en-US" b="1" dirty="0"/>
              <a:t>No one is to play at the NFHS level with illegal or improper </a:t>
            </a:r>
            <a:r>
              <a:rPr lang="en-US" b="1" dirty="0" err="1"/>
              <a:t>shinguards</a:t>
            </a:r>
            <a:r>
              <a:rPr lang="en-US" b="1" dirty="0"/>
              <a:t>. </a:t>
            </a:r>
          </a:p>
        </p:txBody>
      </p:sp>
      <p:pic>
        <p:nvPicPr>
          <p:cNvPr id="5" name="Picture 4" descr="A black and white drawing of a bag&#10;&#10;AI-generated content may be incorrect.">
            <a:extLst>
              <a:ext uri="{FF2B5EF4-FFF2-40B4-BE49-F238E27FC236}">
                <a16:creationId xmlns:a16="http://schemas.microsoft.com/office/drawing/2014/main" id="{FF62128C-8593-4AB1-0BA2-ED98AAF1D716}"/>
              </a:ext>
            </a:extLst>
          </p:cNvPr>
          <p:cNvPicPr>
            <a:picLocks noChangeAspect="1"/>
          </p:cNvPicPr>
          <p:nvPr/>
        </p:nvPicPr>
        <p:blipFill>
          <a:blip r:embed="rId3"/>
          <a:stretch>
            <a:fillRect/>
          </a:stretch>
        </p:blipFill>
        <p:spPr>
          <a:xfrm>
            <a:off x="973354" y="1774141"/>
            <a:ext cx="3194384" cy="4314423"/>
          </a:xfrm>
          <a:prstGeom prst="rect">
            <a:avLst/>
          </a:prstGeom>
        </p:spPr>
      </p:pic>
    </p:spTree>
    <p:extLst>
      <p:ext uri="{BB962C8B-B14F-4D97-AF65-F5344CB8AC3E}">
        <p14:creationId xmlns:p14="http://schemas.microsoft.com/office/powerpoint/2010/main" val="2385772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green shirts holding a football ball and sticks&#10;&#10;AI-generated content may be incorrect.">
            <a:extLst>
              <a:ext uri="{FF2B5EF4-FFF2-40B4-BE49-F238E27FC236}">
                <a16:creationId xmlns:a16="http://schemas.microsoft.com/office/drawing/2014/main" id="{5825633C-046B-3945-343C-DD418F676ABC}"/>
              </a:ext>
            </a:extLst>
          </p:cNvPr>
          <p:cNvPicPr>
            <a:picLocks noChangeAspect="1"/>
          </p:cNvPicPr>
          <p:nvPr/>
        </p:nvPicPr>
        <p:blipFill>
          <a:blip r:embed="rId3"/>
          <a:srcRect l="15169" r="15167" b="-2"/>
          <a:stretch/>
        </p:blipFill>
        <p:spPr>
          <a:xfrm>
            <a:off x="411366" y="609600"/>
            <a:ext cx="6327185" cy="5313363"/>
          </a:xfrm>
          <a:prstGeom prst="rect">
            <a:avLst/>
          </a:prstGeom>
          <a:noFill/>
        </p:spPr>
      </p:pic>
      <p:sp>
        <p:nvSpPr>
          <p:cNvPr id="10" name="Content Placeholder 2">
            <a:extLst>
              <a:ext uri="{FF2B5EF4-FFF2-40B4-BE49-F238E27FC236}">
                <a16:creationId xmlns:a16="http://schemas.microsoft.com/office/drawing/2014/main" id="{579B2B3D-5063-FF97-2751-38B896927FA2}"/>
              </a:ext>
            </a:extLst>
          </p:cNvPr>
          <p:cNvSpPr>
            <a:spLocks noGrp="1"/>
          </p:cNvSpPr>
          <p:nvPr>
            <p:ph sz="half" idx="2"/>
          </p:nvPr>
        </p:nvSpPr>
        <p:spPr>
          <a:xfrm>
            <a:off x="6874018" y="2282560"/>
            <a:ext cx="5181600" cy="1967442"/>
          </a:xfrm>
        </p:spPr>
        <p:txBody>
          <a:bodyPr>
            <a:normAutofit fontScale="70000" lnSpcReduction="20000"/>
          </a:bodyPr>
          <a:lstStyle/>
          <a:p>
            <a:pPr marL="0" indent="0" algn="ctr">
              <a:buNone/>
            </a:pPr>
            <a:r>
              <a:rPr lang="en-US" sz="6000" b="1" dirty="0">
                <a:solidFill>
                  <a:srgbClr val="EA1F45"/>
                </a:solidFill>
              </a:rPr>
              <a:t>NFHS Officials Education</a:t>
            </a:r>
          </a:p>
          <a:p>
            <a:pPr marL="0" indent="0" algn="ctr">
              <a:buNone/>
            </a:pPr>
            <a:r>
              <a:rPr lang="en-US" sz="6000" b="1" dirty="0">
                <a:solidFill>
                  <a:srgbClr val="EA1F45"/>
                </a:solidFill>
              </a:rPr>
              <a:t>NFHS Learning Center </a:t>
            </a:r>
          </a:p>
        </p:txBody>
      </p:sp>
    </p:spTree>
    <p:extLst>
      <p:ext uri="{BB962C8B-B14F-4D97-AF65-F5344CB8AC3E}">
        <p14:creationId xmlns:p14="http://schemas.microsoft.com/office/powerpoint/2010/main" val="1570163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 with white text&#10;&#10;AI-generated content may be incorrect.">
            <a:extLst>
              <a:ext uri="{FF2B5EF4-FFF2-40B4-BE49-F238E27FC236}">
                <a16:creationId xmlns:a16="http://schemas.microsoft.com/office/drawing/2014/main" id="{D84ED0A1-D249-CB52-123F-5D5B19F19545}"/>
              </a:ext>
            </a:extLst>
          </p:cNvPr>
          <p:cNvPicPr>
            <a:picLocks noChangeAspect="1"/>
          </p:cNvPicPr>
          <p:nvPr/>
        </p:nvPicPr>
        <p:blipFill>
          <a:blip r:embed="rId3"/>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1518C-E0E8-ABFD-8174-11F47D5C63F8}"/>
              </a:ext>
            </a:extLst>
          </p:cNvPr>
          <p:cNvSpPr>
            <a:spLocks noGrp="1"/>
          </p:cNvSpPr>
          <p:nvPr>
            <p:ph type="title"/>
          </p:nvPr>
        </p:nvSpPr>
        <p:spPr>
          <a:xfrm>
            <a:off x="838200" y="365125"/>
            <a:ext cx="8491151" cy="1325563"/>
          </a:xfrm>
        </p:spPr>
        <p:txBody>
          <a:bodyPr/>
          <a:lstStyle/>
          <a:p>
            <a:r>
              <a:rPr lang="en-US" dirty="0"/>
              <a:t>NFHS Authenticating Mark Update</a:t>
            </a:r>
          </a:p>
        </p:txBody>
      </p:sp>
      <p:sp>
        <p:nvSpPr>
          <p:cNvPr id="3" name="Content Placeholder 2">
            <a:extLst>
              <a:ext uri="{FF2B5EF4-FFF2-40B4-BE49-F238E27FC236}">
                <a16:creationId xmlns:a16="http://schemas.microsoft.com/office/drawing/2014/main" id="{5337A712-7305-0913-E8C4-68E4FF885A43}"/>
              </a:ext>
            </a:extLst>
          </p:cNvPr>
          <p:cNvSpPr>
            <a:spLocks noGrp="1"/>
          </p:cNvSpPr>
          <p:nvPr>
            <p:ph idx="1"/>
          </p:nvPr>
        </p:nvSpPr>
        <p:spPr>
          <a:xfrm>
            <a:off x="3905249" y="1825625"/>
            <a:ext cx="7920619" cy="4324274"/>
          </a:xfrm>
        </p:spPr>
        <p:txBody>
          <a:bodyPr>
            <a:normAutofit fontScale="62500" lnSpcReduction="20000"/>
          </a:bodyPr>
          <a:lstStyle/>
          <a:p>
            <a:pPr marL="0" indent="0">
              <a:buNone/>
            </a:pPr>
            <a:r>
              <a:rPr lang="en-US" b="1" dirty="0"/>
              <a:t>Specifications</a:t>
            </a:r>
          </a:p>
          <a:p>
            <a:pPr>
              <a:spcBef>
                <a:spcPts val="600"/>
              </a:spcBef>
            </a:pPr>
            <a:r>
              <a:rPr lang="en-US" sz="2600" dirty="0"/>
              <a:t>Do not use the NFHS Authenticating Mark without prior written approval from the NFHS</a:t>
            </a:r>
          </a:p>
          <a:p>
            <a:pPr>
              <a:spcBef>
                <a:spcPts val="600"/>
              </a:spcBef>
            </a:pPr>
            <a:r>
              <a:rPr lang="en-US" sz="2600" dirty="0"/>
              <a:t>This mark is for use of licensees only.</a:t>
            </a:r>
          </a:p>
          <a:p>
            <a:pPr>
              <a:spcBef>
                <a:spcPts val="0"/>
              </a:spcBef>
            </a:pPr>
            <a:endParaRPr lang="en-US" sz="600" dirty="0"/>
          </a:p>
          <a:p>
            <a:pPr marL="0" indent="0">
              <a:buNone/>
            </a:pPr>
            <a:r>
              <a:rPr lang="en-US" b="1" dirty="0"/>
              <a:t>Minimum size</a:t>
            </a:r>
          </a:p>
          <a:p>
            <a:pPr lvl="1">
              <a:lnSpc>
                <a:spcPct val="110000"/>
              </a:lnSpc>
            </a:pPr>
            <a:r>
              <a:rPr lang="en-US" sz="2600" b="1" dirty="0"/>
              <a:t>Inflatable Balls</a:t>
            </a:r>
            <a:r>
              <a:rPr lang="en-US" sz="2600" dirty="0"/>
              <a:t> - 2 ½“ in length (Basketball, Football, Soccer, Volleyball, and Water Polo)</a:t>
            </a:r>
          </a:p>
          <a:p>
            <a:pPr lvl="1">
              <a:lnSpc>
                <a:spcPct val="110000"/>
              </a:lnSpc>
            </a:pPr>
            <a:r>
              <a:rPr lang="en-US" sz="2600" b="1" dirty="0"/>
              <a:t>Non-Inflatable Balls</a:t>
            </a:r>
            <a:r>
              <a:rPr lang="en-US" sz="2600" dirty="0"/>
              <a:t> - 1 ¼" in length (Baseball, Field Hockey, Ice Hockey Puck, Lacrosse, and Softball)</a:t>
            </a:r>
          </a:p>
          <a:p>
            <a:pPr lvl="1">
              <a:lnSpc>
                <a:spcPct val="110000"/>
              </a:lnSpc>
            </a:pPr>
            <a:r>
              <a:rPr lang="en-US" sz="2600" dirty="0"/>
              <a:t>On a ball or puck, the NFHS mark may be smaller than manufacturer’s logo, but should be placed in proximity to the manufacturer’s name for easy identification. Allow enough space around the mark so it can be easily recognized as distinct and separate.</a:t>
            </a:r>
          </a:p>
          <a:p>
            <a:pPr lvl="1">
              <a:lnSpc>
                <a:spcPct val="110000"/>
              </a:lnSpc>
            </a:pPr>
            <a:r>
              <a:rPr lang="en-US" sz="2600" dirty="0"/>
              <a:t>Reproduce the mark only from the vector artwork provided on Direct Licensing Hub. Do not copy, scan art electronically or use as a template to redraw the symbol. </a:t>
            </a:r>
          </a:p>
          <a:p>
            <a:pPr lvl="1">
              <a:spcBef>
                <a:spcPts val="0"/>
              </a:spcBef>
            </a:pPr>
            <a:endParaRPr lang="en-US" sz="1300" dirty="0"/>
          </a:p>
          <a:p>
            <a:pPr marL="0" indent="0">
              <a:spcBef>
                <a:spcPts val="600"/>
              </a:spcBef>
              <a:buNone/>
            </a:pPr>
            <a:r>
              <a:rPr lang="en-US" sz="2600" b="1" dirty="0"/>
              <a:t>Note: </a:t>
            </a:r>
            <a:r>
              <a:rPr lang="en-US" sz="2600" dirty="0"/>
              <a:t>If sizing or specifications do not work well in your particular design situation, contactK12 Licensing.</a:t>
            </a:r>
          </a:p>
        </p:txBody>
      </p:sp>
      <p:pic>
        <p:nvPicPr>
          <p:cNvPr id="14" name="Picture 13">
            <a:extLst>
              <a:ext uri="{FF2B5EF4-FFF2-40B4-BE49-F238E27FC236}">
                <a16:creationId xmlns:a16="http://schemas.microsoft.com/office/drawing/2014/main" id="{7561FFCA-A6C1-1DA5-E9C8-C58FA43EAF4B}"/>
              </a:ext>
            </a:extLst>
          </p:cNvPr>
          <p:cNvPicPr>
            <a:picLocks noChangeAspect="1"/>
          </p:cNvPicPr>
          <p:nvPr/>
        </p:nvPicPr>
        <p:blipFill>
          <a:blip r:embed="rId2"/>
          <a:stretch>
            <a:fillRect/>
          </a:stretch>
        </p:blipFill>
        <p:spPr>
          <a:xfrm>
            <a:off x="1319756" y="3668523"/>
            <a:ext cx="1744194" cy="609255"/>
          </a:xfrm>
          <a:prstGeom prst="rect">
            <a:avLst/>
          </a:prstGeom>
        </p:spPr>
      </p:pic>
      <p:pic>
        <p:nvPicPr>
          <p:cNvPr id="15" name="Picture 14">
            <a:extLst>
              <a:ext uri="{FF2B5EF4-FFF2-40B4-BE49-F238E27FC236}">
                <a16:creationId xmlns:a16="http://schemas.microsoft.com/office/drawing/2014/main" id="{F3680235-9543-BB3C-F0FD-DC1153ED1E97}"/>
              </a:ext>
            </a:extLst>
          </p:cNvPr>
          <p:cNvPicPr>
            <a:picLocks noChangeAspect="1"/>
          </p:cNvPicPr>
          <p:nvPr/>
        </p:nvPicPr>
        <p:blipFill rotWithShape="1">
          <a:blip r:embed="rId3"/>
          <a:srcRect l="5187" t="6030" r="5430" b="12749"/>
          <a:stretch/>
        </p:blipFill>
        <p:spPr>
          <a:xfrm>
            <a:off x="1060745" y="2499624"/>
            <a:ext cx="1514480" cy="516072"/>
          </a:xfrm>
          <a:prstGeom prst="rect">
            <a:avLst/>
          </a:prstGeom>
        </p:spPr>
      </p:pic>
      <p:cxnSp>
        <p:nvCxnSpPr>
          <p:cNvPr id="21" name="Straight Connector 20">
            <a:extLst>
              <a:ext uri="{FF2B5EF4-FFF2-40B4-BE49-F238E27FC236}">
                <a16:creationId xmlns:a16="http://schemas.microsoft.com/office/drawing/2014/main" id="{8C1D9650-9846-C66A-045E-43CA2D490875}"/>
              </a:ext>
            </a:extLst>
          </p:cNvPr>
          <p:cNvCxnSpPr>
            <a:cxnSpLocks/>
          </p:cNvCxnSpPr>
          <p:nvPr/>
        </p:nvCxnSpPr>
        <p:spPr>
          <a:xfrm>
            <a:off x="872778" y="3376917"/>
            <a:ext cx="27674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A circular black and white logo&#10;&#10;Description automatically generated">
            <a:extLst>
              <a:ext uri="{FF2B5EF4-FFF2-40B4-BE49-F238E27FC236}">
                <a16:creationId xmlns:a16="http://schemas.microsoft.com/office/drawing/2014/main" id="{ADCCFA1B-F228-8E1E-E47E-A225C5A23F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425" y="2405797"/>
            <a:ext cx="730047" cy="703726"/>
          </a:xfrm>
          <a:prstGeom prst="rect">
            <a:avLst/>
          </a:prstGeom>
        </p:spPr>
      </p:pic>
      <p:sp>
        <p:nvSpPr>
          <p:cNvPr id="24" name="TextBox 23">
            <a:extLst>
              <a:ext uri="{FF2B5EF4-FFF2-40B4-BE49-F238E27FC236}">
                <a16:creationId xmlns:a16="http://schemas.microsoft.com/office/drawing/2014/main" id="{B25889C9-2644-3162-F46C-DC90956CE4CE}"/>
              </a:ext>
            </a:extLst>
          </p:cNvPr>
          <p:cNvSpPr txBox="1"/>
          <p:nvPr/>
        </p:nvSpPr>
        <p:spPr>
          <a:xfrm>
            <a:off x="869719" y="3403297"/>
            <a:ext cx="1744194" cy="246221"/>
          </a:xfrm>
          <a:prstGeom prst="rect">
            <a:avLst/>
          </a:prstGeom>
          <a:noFill/>
        </p:spPr>
        <p:txBody>
          <a:bodyPr wrap="square" rtlCol="0">
            <a:spAutoFit/>
          </a:bodyPr>
          <a:lstStyle/>
          <a:p>
            <a:r>
              <a:rPr lang="en-US" sz="1000" dirty="0">
                <a:latin typeface="+mn-lt"/>
              </a:rPr>
              <a:t>Current Logo</a:t>
            </a:r>
          </a:p>
        </p:txBody>
      </p:sp>
      <p:sp>
        <p:nvSpPr>
          <p:cNvPr id="25" name="TextBox 24">
            <a:extLst>
              <a:ext uri="{FF2B5EF4-FFF2-40B4-BE49-F238E27FC236}">
                <a16:creationId xmlns:a16="http://schemas.microsoft.com/office/drawing/2014/main" id="{B1FBE978-5D24-F68C-EBE7-374BFF0BD955}"/>
              </a:ext>
            </a:extLst>
          </p:cNvPr>
          <p:cNvSpPr txBox="1"/>
          <p:nvPr/>
        </p:nvSpPr>
        <p:spPr>
          <a:xfrm>
            <a:off x="864895" y="3129995"/>
            <a:ext cx="1744194" cy="246221"/>
          </a:xfrm>
          <a:prstGeom prst="rect">
            <a:avLst/>
          </a:prstGeom>
          <a:noFill/>
        </p:spPr>
        <p:txBody>
          <a:bodyPr wrap="square" rtlCol="0">
            <a:spAutoFit/>
          </a:bodyPr>
          <a:lstStyle/>
          <a:p>
            <a:r>
              <a:rPr lang="en-US" sz="1000" dirty="0">
                <a:latin typeface="+mn-lt"/>
              </a:rPr>
              <a:t>Old Logos</a:t>
            </a:r>
          </a:p>
        </p:txBody>
      </p:sp>
    </p:spTree>
    <p:extLst>
      <p:ext uri="{BB962C8B-B14F-4D97-AF65-F5344CB8AC3E}">
        <p14:creationId xmlns:p14="http://schemas.microsoft.com/office/powerpoint/2010/main" val="2230361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B896-9643-54B7-4039-6F4F7D8B7B35}"/>
              </a:ext>
            </a:extLst>
          </p:cNvPr>
          <p:cNvSpPr>
            <a:spLocks noGrp="1"/>
          </p:cNvSpPr>
          <p:nvPr>
            <p:ph type="title"/>
          </p:nvPr>
        </p:nvSpPr>
        <p:spPr/>
        <p:txBody>
          <a:bodyPr/>
          <a:lstStyle/>
          <a:p>
            <a:r>
              <a:rPr lang="en-US" dirty="0"/>
              <a:t>Soccer</a:t>
            </a:r>
          </a:p>
        </p:txBody>
      </p:sp>
      <p:grpSp>
        <p:nvGrpSpPr>
          <p:cNvPr id="25" name="Group 24">
            <a:extLst>
              <a:ext uri="{FF2B5EF4-FFF2-40B4-BE49-F238E27FC236}">
                <a16:creationId xmlns:a16="http://schemas.microsoft.com/office/drawing/2014/main" id="{7CE5C406-9CC4-FF88-1234-32EB62EBB196}"/>
              </a:ext>
            </a:extLst>
          </p:cNvPr>
          <p:cNvGrpSpPr/>
          <p:nvPr/>
        </p:nvGrpSpPr>
        <p:grpSpPr>
          <a:xfrm>
            <a:off x="914400" y="1971414"/>
            <a:ext cx="10482146" cy="3561459"/>
            <a:chOff x="1172768" y="2710145"/>
            <a:chExt cx="13645117" cy="4636124"/>
          </a:xfrm>
        </p:grpSpPr>
        <p:pic>
          <p:nvPicPr>
            <p:cNvPr id="3" name="object 2"/>
            <p:cNvPicPr/>
            <p:nvPr/>
          </p:nvPicPr>
          <p:blipFill>
            <a:blip r:embed="rId2" cstate="print"/>
            <a:stretch>
              <a:fillRect/>
            </a:stretch>
          </p:blipFill>
          <p:spPr>
            <a:xfrm>
              <a:off x="2203792" y="2714573"/>
              <a:ext cx="4174984" cy="4394240"/>
            </a:xfrm>
            <a:prstGeom prst="rect">
              <a:avLst/>
            </a:prstGeom>
          </p:spPr>
        </p:pic>
        <p:pic>
          <p:nvPicPr>
            <p:cNvPr id="5" name="object 3"/>
            <p:cNvPicPr/>
            <p:nvPr/>
          </p:nvPicPr>
          <p:blipFill>
            <a:blip r:embed="rId2" cstate="print"/>
            <a:stretch>
              <a:fillRect/>
            </a:stretch>
          </p:blipFill>
          <p:spPr>
            <a:xfrm>
              <a:off x="8668794" y="2710145"/>
              <a:ext cx="4174984" cy="4394240"/>
            </a:xfrm>
            <a:prstGeom prst="rect">
              <a:avLst/>
            </a:prstGeom>
          </p:spPr>
        </p:pic>
        <p:grpSp>
          <p:nvGrpSpPr>
            <p:cNvPr id="6" name="object 4"/>
            <p:cNvGrpSpPr/>
            <p:nvPr/>
          </p:nvGrpSpPr>
          <p:grpSpPr>
            <a:xfrm>
              <a:off x="3609440" y="4688420"/>
              <a:ext cx="1144425" cy="402829"/>
              <a:chOff x="3609440" y="4688420"/>
              <a:chExt cx="1144425" cy="402829"/>
            </a:xfrm>
          </p:grpSpPr>
          <p:sp>
            <p:nvSpPr>
              <p:cNvPr id="7" name="object 5"/>
              <p:cNvSpPr/>
              <p:nvPr/>
            </p:nvSpPr>
            <p:spPr>
              <a:xfrm>
                <a:off x="3639540" y="4688420"/>
                <a:ext cx="749300" cy="238760"/>
              </a:xfrm>
              <a:custGeom>
                <a:avLst/>
                <a:gdLst/>
                <a:ahLst/>
                <a:cxnLst/>
                <a:rect l="l" t="t" r="r" b="b"/>
                <a:pathLst>
                  <a:path w="749300" h="238760">
                    <a:moveTo>
                      <a:pt x="328917" y="165"/>
                    </a:moveTo>
                    <a:lnTo>
                      <a:pt x="235407" y="165"/>
                    </a:lnTo>
                    <a:lnTo>
                      <a:pt x="211226" y="52120"/>
                    </a:lnTo>
                    <a:lnTo>
                      <a:pt x="211226" y="53555"/>
                    </a:lnTo>
                    <a:lnTo>
                      <a:pt x="215874" y="53555"/>
                    </a:lnTo>
                    <a:lnTo>
                      <a:pt x="221068" y="53200"/>
                    </a:lnTo>
                    <a:lnTo>
                      <a:pt x="225018" y="53733"/>
                    </a:lnTo>
                    <a:lnTo>
                      <a:pt x="200469" y="107835"/>
                    </a:lnTo>
                    <a:lnTo>
                      <a:pt x="200113" y="107480"/>
                    </a:lnTo>
                    <a:lnTo>
                      <a:pt x="183997" y="165"/>
                    </a:lnTo>
                    <a:lnTo>
                      <a:pt x="107670" y="0"/>
                    </a:lnTo>
                    <a:lnTo>
                      <a:pt x="101473" y="13055"/>
                    </a:lnTo>
                    <a:lnTo>
                      <a:pt x="83667" y="52476"/>
                    </a:lnTo>
                    <a:lnTo>
                      <a:pt x="83667" y="53200"/>
                    </a:lnTo>
                    <a:lnTo>
                      <a:pt x="97282" y="53555"/>
                    </a:lnTo>
                    <a:lnTo>
                      <a:pt x="96558" y="55702"/>
                    </a:lnTo>
                    <a:lnTo>
                      <a:pt x="65747" y="123786"/>
                    </a:lnTo>
                    <a:lnTo>
                      <a:pt x="38163" y="183972"/>
                    </a:lnTo>
                    <a:lnTo>
                      <a:pt x="33680" y="184873"/>
                    </a:lnTo>
                    <a:lnTo>
                      <a:pt x="28473" y="183261"/>
                    </a:lnTo>
                    <a:lnTo>
                      <a:pt x="23825" y="184340"/>
                    </a:lnTo>
                    <a:lnTo>
                      <a:pt x="0" y="236474"/>
                    </a:lnTo>
                    <a:lnTo>
                      <a:pt x="0" y="237363"/>
                    </a:lnTo>
                    <a:lnTo>
                      <a:pt x="93865" y="237363"/>
                    </a:lnTo>
                    <a:lnTo>
                      <a:pt x="117690" y="184162"/>
                    </a:lnTo>
                    <a:lnTo>
                      <a:pt x="104444" y="184162"/>
                    </a:lnTo>
                    <a:lnTo>
                      <a:pt x="104076" y="183807"/>
                    </a:lnTo>
                    <a:lnTo>
                      <a:pt x="115366" y="158026"/>
                    </a:lnTo>
                    <a:lnTo>
                      <a:pt x="127203" y="132384"/>
                    </a:lnTo>
                    <a:lnTo>
                      <a:pt x="128092" y="132562"/>
                    </a:lnTo>
                    <a:lnTo>
                      <a:pt x="127546" y="133642"/>
                    </a:lnTo>
                    <a:lnTo>
                      <a:pt x="127736" y="133819"/>
                    </a:lnTo>
                    <a:lnTo>
                      <a:pt x="143497" y="237553"/>
                    </a:lnTo>
                    <a:lnTo>
                      <a:pt x="221602" y="237363"/>
                    </a:lnTo>
                    <a:lnTo>
                      <a:pt x="245262" y="185775"/>
                    </a:lnTo>
                    <a:lnTo>
                      <a:pt x="245262" y="184162"/>
                    </a:lnTo>
                    <a:lnTo>
                      <a:pt x="235940" y="184340"/>
                    </a:lnTo>
                    <a:lnTo>
                      <a:pt x="232003" y="183972"/>
                    </a:lnTo>
                    <a:lnTo>
                      <a:pt x="232359" y="181660"/>
                    </a:lnTo>
                    <a:lnTo>
                      <a:pt x="233616" y="179857"/>
                    </a:lnTo>
                    <a:lnTo>
                      <a:pt x="284314" y="66636"/>
                    </a:lnTo>
                    <a:lnTo>
                      <a:pt x="290588" y="53555"/>
                    </a:lnTo>
                    <a:lnTo>
                      <a:pt x="304749" y="53200"/>
                    </a:lnTo>
                    <a:lnTo>
                      <a:pt x="328218" y="1422"/>
                    </a:lnTo>
                    <a:lnTo>
                      <a:pt x="328218" y="1066"/>
                    </a:lnTo>
                    <a:lnTo>
                      <a:pt x="328917" y="165"/>
                    </a:lnTo>
                    <a:close/>
                  </a:path>
                  <a:path w="749300" h="238760">
                    <a:moveTo>
                      <a:pt x="525627" y="533"/>
                    </a:moveTo>
                    <a:lnTo>
                      <a:pt x="462216" y="533"/>
                    </a:lnTo>
                    <a:lnTo>
                      <a:pt x="354711" y="177"/>
                    </a:lnTo>
                    <a:lnTo>
                      <a:pt x="353098" y="889"/>
                    </a:lnTo>
                    <a:lnTo>
                      <a:pt x="329819" y="53200"/>
                    </a:lnTo>
                    <a:lnTo>
                      <a:pt x="342887" y="53568"/>
                    </a:lnTo>
                    <a:lnTo>
                      <a:pt x="343433" y="54102"/>
                    </a:lnTo>
                    <a:lnTo>
                      <a:pt x="287896" y="178435"/>
                    </a:lnTo>
                    <a:lnTo>
                      <a:pt x="284670" y="184340"/>
                    </a:lnTo>
                    <a:lnTo>
                      <a:pt x="270700" y="184708"/>
                    </a:lnTo>
                    <a:lnTo>
                      <a:pt x="246684" y="237375"/>
                    </a:lnTo>
                    <a:lnTo>
                      <a:pt x="291465" y="237731"/>
                    </a:lnTo>
                    <a:lnTo>
                      <a:pt x="353098" y="237731"/>
                    </a:lnTo>
                    <a:lnTo>
                      <a:pt x="376758" y="184708"/>
                    </a:lnTo>
                    <a:lnTo>
                      <a:pt x="369963" y="184416"/>
                    </a:lnTo>
                    <a:lnTo>
                      <a:pt x="356311" y="184658"/>
                    </a:lnTo>
                    <a:lnTo>
                      <a:pt x="350227" y="184175"/>
                    </a:lnTo>
                    <a:lnTo>
                      <a:pt x="354317" y="174523"/>
                    </a:lnTo>
                    <a:lnTo>
                      <a:pt x="367436" y="145643"/>
                    </a:lnTo>
                    <a:lnTo>
                      <a:pt x="370128" y="146011"/>
                    </a:lnTo>
                    <a:lnTo>
                      <a:pt x="373697" y="145288"/>
                    </a:lnTo>
                    <a:lnTo>
                      <a:pt x="376389" y="146011"/>
                    </a:lnTo>
                    <a:lnTo>
                      <a:pt x="375310" y="149047"/>
                    </a:lnTo>
                    <a:lnTo>
                      <a:pt x="373532" y="151917"/>
                    </a:lnTo>
                    <a:lnTo>
                      <a:pt x="372452" y="155143"/>
                    </a:lnTo>
                    <a:lnTo>
                      <a:pt x="425297" y="155143"/>
                    </a:lnTo>
                    <a:lnTo>
                      <a:pt x="456120" y="85801"/>
                    </a:lnTo>
                    <a:lnTo>
                      <a:pt x="457009" y="82956"/>
                    </a:lnTo>
                    <a:lnTo>
                      <a:pt x="405422" y="82765"/>
                    </a:lnTo>
                    <a:lnTo>
                      <a:pt x="404520" y="83121"/>
                    </a:lnTo>
                    <a:lnTo>
                      <a:pt x="400227" y="92252"/>
                    </a:lnTo>
                    <a:lnTo>
                      <a:pt x="393763" y="92621"/>
                    </a:lnTo>
                    <a:lnTo>
                      <a:pt x="391261" y="91897"/>
                    </a:lnTo>
                    <a:lnTo>
                      <a:pt x="408101" y="53733"/>
                    </a:lnTo>
                    <a:lnTo>
                      <a:pt x="438581" y="53771"/>
                    </a:lnTo>
                    <a:lnTo>
                      <a:pt x="448602" y="54102"/>
                    </a:lnTo>
                    <a:lnTo>
                      <a:pt x="445909" y="60020"/>
                    </a:lnTo>
                    <a:lnTo>
                      <a:pt x="445008" y="63246"/>
                    </a:lnTo>
                    <a:lnTo>
                      <a:pt x="496239" y="63411"/>
                    </a:lnTo>
                    <a:lnTo>
                      <a:pt x="498043" y="62877"/>
                    </a:lnTo>
                    <a:lnTo>
                      <a:pt x="525627" y="533"/>
                    </a:lnTo>
                    <a:close/>
                  </a:path>
                  <a:path w="749300" h="238760">
                    <a:moveTo>
                      <a:pt x="749198" y="889"/>
                    </a:moveTo>
                    <a:lnTo>
                      <a:pt x="660171" y="533"/>
                    </a:lnTo>
                    <a:lnTo>
                      <a:pt x="656767" y="1066"/>
                    </a:lnTo>
                    <a:lnTo>
                      <a:pt x="633120" y="54635"/>
                    </a:lnTo>
                    <a:lnTo>
                      <a:pt x="646366" y="54635"/>
                    </a:lnTo>
                    <a:lnTo>
                      <a:pt x="646734" y="55003"/>
                    </a:lnTo>
                    <a:lnTo>
                      <a:pt x="632587" y="86525"/>
                    </a:lnTo>
                    <a:lnTo>
                      <a:pt x="621017" y="86817"/>
                    </a:lnTo>
                    <a:lnTo>
                      <a:pt x="587248" y="86347"/>
                    </a:lnTo>
                    <a:lnTo>
                      <a:pt x="601218" y="54635"/>
                    </a:lnTo>
                    <a:lnTo>
                      <a:pt x="615022" y="54635"/>
                    </a:lnTo>
                    <a:lnTo>
                      <a:pt x="627138" y="27889"/>
                    </a:lnTo>
                    <a:lnTo>
                      <a:pt x="638848" y="889"/>
                    </a:lnTo>
                    <a:lnTo>
                      <a:pt x="616115" y="901"/>
                    </a:lnTo>
                    <a:lnTo>
                      <a:pt x="549275" y="355"/>
                    </a:lnTo>
                    <a:lnTo>
                      <a:pt x="546404" y="889"/>
                    </a:lnTo>
                    <a:lnTo>
                      <a:pt x="522757" y="53200"/>
                    </a:lnTo>
                    <a:lnTo>
                      <a:pt x="522757" y="54279"/>
                    </a:lnTo>
                    <a:lnTo>
                      <a:pt x="535825" y="54279"/>
                    </a:lnTo>
                    <a:lnTo>
                      <a:pt x="536371" y="54813"/>
                    </a:lnTo>
                    <a:lnTo>
                      <a:pt x="532434" y="63944"/>
                    </a:lnTo>
                    <a:lnTo>
                      <a:pt x="530288" y="68249"/>
                    </a:lnTo>
                    <a:lnTo>
                      <a:pt x="482625" y="175564"/>
                    </a:lnTo>
                    <a:lnTo>
                      <a:pt x="478320" y="184340"/>
                    </a:lnTo>
                    <a:lnTo>
                      <a:pt x="464350" y="184696"/>
                    </a:lnTo>
                    <a:lnTo>
                      <a:pt x="440702" y="237731"/>
                    </a:lnTo>
                    <a:lnTo>
                      <a:pt x="533323" y="237909"/>
                    </a:lnTo>
                    <a:lnTo>
                      <a:pt x="544855" y="211848"/>
                    </a:lnTo>
                    <a:lnTo>
                      <a:pt x="556793" y="185953"/>
                    </a:lnTo>
                    <a:lnTo>
                      <a:pt x="556793" y="184696"/>
                    </a:lnTo>
                    <a:lnTo>
                      <a:pt x="543534" y="184696"/>
                    </a:lnTo>
                    <a:lnTo>
                      <a:pt x="543179" y="184162"/>
                    </a:lnTo>
                    <a:lnTo>
                      <a:pt x="560743" y="145288"/>
                    </a:lnTo>
                    <a:lnTo>
                      <a:pt x="604443" y="145288"/>
                    </a:lnTo>
                    <a:lnTo>
                      <a:pt x="606425" y="145643"/>
                    </a:lnTo>
                    <a:lnTo>
                      <a:pt x="602221" y="155524"/>
                    </a:lnTo>
                    <a:lnTo>
                      <a:pt x="589051" y="184696"/>
                    </a:lnTo>
                    <a:lnTo>
                      <a:pt x="584212" y="184886"/>
                    </a:lnTo>
                    <a:lnTo>
                      <a:pt x="579196" y="184340"/>
                    </a:lnTo>
                    <a:lnTo>
                      <a:pt x="574713" y="185064"/>
                    </a:lnTo>
                    <a:lnTo>
                      <a:pt x="551053" y="237007"/>
                    </a:lnTo>
                    <a:lnTo>
                      <a:pt x="551053" y="237909"/>
                    </a:lnTo>
                    <a:lnTo>
                      <a:pt x="643331" y="238442"/>
                    </a:lnTo>
                    <a:lnTo>
                      <a:pt x="667156" y="185775"/>
                    </a:lnTo>
                    <a:lnTo>
                      <a:pt x="667156" y="184886"/>
                    </a:lnTo>
                    <a:lnTo>
                      <a:pt x="654253" y="184886"/>
                    </a:lnTo>
                    <a:lnTo>
                      <a:pt x="653719" y="184162"/>
                    </a:lnTo>
                    <a:lnTo>
                      <a:pt x="661797" y="166255"/>
                    </a:lnTo>
                    <a:lnTo>
                      <a:pt x="685419" y="112318"/>
                    </a:lnTo>
                    <a:lnTo>
                      <a:pt x="711225" y="54813"/>
                    </a:lnTo>
                    <a:lnTo>
                      <a:pt x="716241" y="54635"/>
                    </a:lnTo>
                    <a:lnTo>
                      <a:pt x="720725" y="55168"/>
                    </a:lnTo>
                    <a:lnTo>
                      <a:pt x="725563" y="54279"/>
                    </a:lnTo>
                    <a:lnTo>
                      <a:pt x="749198" y="1612"/>
                    </a:lnTo>
                    <a:lnTo>
                      <a:pt x="749198" y="889"/>
                    </a:lnTo>
                    <a:close/>
                  </a:path>
                </a:pathLst>
              </a:custGeom>
              <a:solidFill>
                <a:srgbClr val="231F20"/>
              </a:solidFill>
            </p:spPr>
            <p:txBody>
              <a:bodyPr wrap="square" lIns="0" tIns="0" rIns="0" bIns="0" rtlCol="0"/>
              <a:lstStyle/>
              <a:p>
                <a:endParaRPr/>
              </a:p>
            </p:txBody>
          </p:sp>
          <p:pic>
            <p:nvPicPr>
              <p:cNvPr id="8" name="object 6"/>
              <p:cNvPicPr/>
              <p:nvPr/>
            </p:nvPicPr>
            <p:blipFill>
              <a:blip r:embed="rId3" cstate="print"/>
              <a:stretch>
                <a:fillRect/>
              </a:stretch>
            </p:blipFill>
            <p:spPr>
              <a:xfrm>
                <a:off x="4325338" y="4689316"/>
                <a:ext cx="428527" cy="273193"/>
              </a:xfrm>
              <a:prstGeom prst="rect">
                <a:avLst/>
              </a:prstGeom>
            </p:spPr>
          </p:pic>
          <p:sp>
            <p:nvSpPr>
              <p:cNvPr id="9" name="object 7"/>
              <p:cNvSpPr/>
              <p:nvPr/>
            </p:nvSpPr>
            <p:spPr>
              <a:xfrm>
                <a:off x="3610864" y="4941684"/>
                <a:ext cx="1099185" cy="43815"/>
              </a:xfrm>
              <a:custGeom>
                <a:avLst/>
                <a:gdLst/>
                <a:ahLst/>
                <a:cxnLst/>
                <a:rect l="l" t="t" r="r" b="b"/>
                <a:pathLst>
                  <a:path w="1099185" h="43814">
                    <a:moveTo>
                      <a:pt x="960285" y="43218"/>
                    </a:moveTo>
                    <a:lnTo>
                      <a:pt x="889876" y="1841"/>
                    </a:lnTo>
                    <a:lnTo>
                      <a:pt x="880554" y="1651"/>
                    </a:lnTo>
                    <a:lnTo>
                      <a:pt x="636016" y="1295"/>
                    </a:lnTo>
                    <a:lnTo>
                      <a:pt x="436422" y="1295"/>
                    </a:lnTo>
                    <a:lnTo>
                      <a:pt x="357784" y="762"/>
                    </a:lnTo>
                    <a:lnTo>
                      <a:pt x="47485" y="584"/>
                    </a:lnTo>
                    <a:lnTo>
                      <a:pt x="33439" y="317"/>
                    </a:lnTo>
                    <a:lnTo>
                      <a:pt x="19011" y="584"/>
                    </a:lnTo>
                    <a:lnTo>
                      <a:pt x="0" y="41605"/>
                    </a:lnTo>
                    <a:lnTo>
                      <a:pt x="287197" y="41795"/>
                    </a:lnTo>
                    <a:lnTo>
                      <a:pt x="437870" y="42684"/>
                    </a:lnTo>
                    <a:lnTo>
                      <a:pt x="656082" y="43218"/>
                    </a:lnTo>
                    <a:lnTo>
                      <a:pt x="811936" y="43218"/>
                    </a:lnTo>
                    <a:lnTo>
                      <a:pt x="959561" y="43586"/>
                    </a:lnTo>
                    <a:lnTo>
                      <a:pt x="960285" y="43218"/>
                    </a:lnTo>
                    <a:close/>
                  </a:path>
                  <a:path w="1099185" h="43814">
                    <a:moveTo>
                      <a:pt x="1045552" y="13131"/>
                    </a:moveTo>
                    <a:lnTo>
                      <a:pt x="1007389" y="27952"/>
                    </a:lnTo>
                    <a:lnTo>
                      <a:pt x="969225" y="42519"/>
                    </a:lnTo>
                    <a:lnTo>
                      <a:pt x="968159" y="43408"/>
                    </a:lnTo>
                    <a:lnTo>
                      <a:pt x="968336" y="43586"/>
                    </a:lnTo>
                    <a:lnTo>
                      <a:pt x="1032116" y="43586"/>
                    </a:lnTo>
                    <a:lnTo>
                      <a:pt x="1045552" y="13131"/>
                    </a:lnTo>
                    <a:close/>
                  </a:path>
                  <a:path w="1099185" h="43814">
                    <a:moveTo>
                      <a:pt x="1089228" y="26898"/>
                    </a:moveTo>
                    <a:lnTo>
                      <a:pt x="1088796" y="26250"/>
                    </a:lnTo>
                    <a:lnTo>
                      <a:pt x="1088466" y="25171"/>
                    </a:lnTo>
                    <a:lnTo>
                      <a:pt x="1087932" y="22479"/>
                    </a:lnTo>
                    <a:lnTo>
                      <a:pt x="1087399" y="20116"/>
                    </a:lnTo>
                    <a:lnTo>
                      <a:pt x="1087158" y="19799"/>
                    </a:lnTo>
                    <a:lnTo>
                      <a:pt x="1086421" y="18834"/>
                    </a:lnTo>
                    <a:lnTo>
                      <a:pt x="1084707" y="18186"/>
                    </a:lnTo>
                    <a:lnTo>
                      <a:pt x="1084707" y="17970"/>
                    </a:lnTo>
                    <a:lnTo>
                      <a:pt x="1086853" y="17322"/>
                    </a:lnTo>
                    <a:lnTo>
                      <a:pt x="1087285" y="16891"/>
                    </a:lnTo>
                    <a:lnTo>
                      <a:pt x="1088364" y="15811"/>
                    </a:lnTo>
                    <a:lnTo>
                      <a:pt x="1088364" y="12153"/>
                    </a:lnTo>
                    <a:lnTo>
                      <a:pt x="1088085" y="11620"/>
                    </a:lnTo>
                    <a:lnTo>
                      <a:pt x="1087615" y="10756"/>
                    </a:lnTo>
                    <a:lnTo>
                      <a:pt x="1086637" y="10007"/>
                    </a:lnTo>
                    <a:lnTo>
                      <a:pt x="1085342" y="9245"/>
                    </a:lnTo>
                    <a:lnTo>
                      <a:pt x="1083957" y="8763"/>
                    </a:lnTo>
                    <a:lnTo>
                      <a:pt x="1083957" y="12687"/>
                    </a:lnTo>
                    <a:lnTo>
                      <a:pt x="1083957" y="16141"/>
                    </a:lnTo>
                    <a:lnTo>
                      <a:pt x="1082128" y="16891"/>
                    </a:lnTo>
                    <a:lnTo>
                      <a:pt x="1077925" y="16891"/>
                    </a:lnTo>
                    <a:lnTo>
                      <a:pt x="1077925" y="11836"/>
                    </a:lnTo>
                    <a:lnTo>
                      <a:pt x="1078357" y="11722"/>
                    </a:lnTo>
                    <a:lnTo>
                      <a:pt x="1079119" y="11620"/>
                    </a:lnTo>
                    <a:lnTo>
                      <a:pt x="1082763" y="11620"/>
                    </a:lnTo>
                    <a:lnTo>
                      <a:pt x="1083957" y="12687"/>
                    </a:lnTo>
                    <a:lnTo>
                      <a:pt x="1083957" y="8763"/>
                    </a:lnTo>
                    <a:lnTo>
                      <a:pt x="1077607" y="8712"/>
                    </a:lnTo>
                    <a:lnTo>
                      <a:pt x="1075334" y="8928"/>
                    </a:lnTo>
                    <a:lnTo>
                      <a:pt x="1073721" y="9245"/>
                    </a:lnTo>
                    <a:lnTo>
                      <a:pt x="1073721" y="26898"/>
                    </a:lnTo>
                    <a:lnTo>
                      <a:pt x="1077823" y="26898"/>
                    </a:lnTo>
                    <a:lnTo>
                      <a:pt x="1077823" y="19799"/>
                    </a:lnTo>
                    <a:lnTo>
                      <a:pt x="1082014" y="19799"/>
                    </a:lnTo>
                    <a:lnTo>
                      <a:pt x="1083094" y="20650"/>
                    </a:lnTo>
                    <a:lnTo>
                      <a:pt x="1083411" y="22593"/>
                    </a:lnTo>
                    <a:lnTo>
                      <a:pt x="1083957" y="24638"/>
                    </a:lnTo>
                    <a:lnTo>
                      <a:pt x="1084275" y="26250"/>
                    </a:lnTo>
                    <a:lnTo>
                      <a:pt x="1084808" y="26898"/>
                    </a:lnTo>
                    <a:lnTo>
                      <a:pt x="1089228" y="26898"/>
                    </a:lnTo>
                    <a:close/>
                  </a:path>
                  <a:path w="1099185" h="43814">
                    <a:moveTo>
                      <a:pt x="1098689" y="7861"/>
                    </a:moveTo>
                    <a:lnTo>
                      <a:pt x="1094384" y="3543"/>
                    </a:lnTo>
                    <a:lnTo>
                      <a:pt x="1094181" y="3340"/>
                    </a:lnTo>
                    <a:lnTo>
                      <a:pt x="1094181" y="9893"/>
                    </a:lnTo>
                    <a:lnTo>
                      <a:pt x="1094181" y="25501"/>
                    </a:lnTo>
                    <a:lnTo>
                      <a:pt x="1088466" y="31737"/>
                    </a:lnTo>
                    <a:lnTo>
                      <a:pt x="1072769" y="31737"/>
                    </a:lnTo>
                    <a:lnTo>
                      <a:pt x="1066952" y="25501"/>
                    </a:lnTo>
                    <a:lnTo>
                      <a:pt x="1066952" y="9893"/>
                    </a:lnTo>
                    <a:lnTo>
                      <a:pt x="1072769" y="3543"/>
                    </a:lnTo>
                    <a:lnTo>
                      <a:pt x="1088466" y="3543"/>
                    </a:lnTo>
                    <a:lnTo>
                      <a:pt x="1094181" y="9893"/>
                    </a:lnTo>
                    <a:lnTo>
                      <a:pt x="1094181" y="3340"/>
                    </a:lnTo>
                    <a:lnTo>
                      <a:pt x="1090841" y="0"/>
                    </a:lnTo>
                    <a:lnTo>
                      <a:pt x="1070508" y="0"/>
                    </a:lnTo>
                    <a:lnTo>
                      <a:pt x="1062443" y="7861"/>
                    </a:lnTo>
                    <a:lnTo>
                      <a:pt x="1062558" y="18186"/>
                    </a:lnTo>
                    <a:lnTo>
                      <a:pt x="1063866" y="24650"/>
                    </a:lnTo>
                    <a:lnTo>
                      <a:pt x="1067739" y="30327"/>
                    </a:lnTo>
                    <a:lnTo>
                      <a:pt x="1073518" y="34124"/>
                    </a:lnTo>
                    <a:lnTo>
                      <a:pt x="1080617" y="35509"/>
                    </a:lnTo>
                    <a:lnTo>
                      <a:pt x="1087755" y="34124"/>
                    </a:lnTo>
                    <a:lnTo>
                      <a:pt x="1091361" y="31737"/>
                    </a:lnTo>
                    <a:lnTo>
                      <a:pt x="1093495" y="30327"/>
                    </a:lnTo>
                    <a:lnTo>
                      <a:pt x="1097305" y="24638"/>
                    </a:lnTo>
                    <a:lnTo>
                      <a:pt x="1098588" y="18186"/>
                    </a:lnTo>
                    <a:lnTo>
                      <a:pt x="1098689" y="7861"/>
                    </a:lnTo>
                    <a:close/>
                  </a:path>
                </a:pathLst>
              </a:custGeom>
              <a:solidFill>
                <a:srgbClr val="231F20"/>
              </a:solidFill>
            </p:spPr>
            <p:txBody>
              <a:bodyPr wrap="square" lIns="0" tIns="0" rIns="0" bIns="0" rtlCol="0"/>
              <a:lstStyle/>
              <a:p>
                <a:endParaRPr/>
              </a:p>
            </p:txBody>
          </p:sp>
          <p:sp>
            <p:nvSpPr>
              <p:cNvPr id="23" name="object 8"/>
              <p:cNvSpPr/>
              <p:nvPr/>
            </p:nvSpPr>
            <p:spPr>
              <a:xfrm>
                <a:off x="3609440" y="5021399"/>
                <a:ext cx="410250" cy="69850"/>
              </a:xfrm>
              <a:custGeom>
                <a:avLst/>
                <a:gdLst/>
                <a:ahLst/>
                <a:cxnLst/>
                <a:rect l="l" t="t" r="r" b="b"/>
                <a:pathLst>
                  <a:path w="485139" h="69850">
                    <a:moveTo>
                      <a:pt x="484644" y="69341"/>
                    </a:moveTo>
                    <a:lnTo>
                      <a:pt x="0" y="69341"/>
                    </a:lnTo>
                    <a:lnTo>
                      <a:pt x="0" y="0"/>
                    </a:lnTo>
                  </a:path>
                </a:pathLst>
              </a:custGeom>
              <a:ln w="5130">
                <a:solidFill>
                  <a:srgbClr val="231F20"/>
                </a:solidFill>
              </a:ln>
            </p:spPr>
            <p:txBody>
              <a:bodyPr wrap="square" lIns="0" tIns="0" rIns="0" bIns="0" rtlCol="0"/>
              <a:lstStyle/>
              <a:p>
                <a:endParaRPr/>
              </a:p>
            </p:txBody>
          </p:sp>
          <p:sp>
            <p:nvSpPr>
              <p:cNvPr id="48" name="object 9"/>
              <p:cNvSpPr/>
              <p:nvPr/>
            </p:nvSpPr>
            <p:spPr>
              <a:xfrm>
                <a:off x="4325337" y="5021398"/>
                <a:ext cx="378141" cy="69851"/>
              </a:xfrm>
              <a:custGeom>
                <a:avLst/>
                <a:gdLst/>
                <a:ahLst/>
                <a:cxnLst/>
                <a:rect l="l" t="t" r="r" b="b"/>
                <a:pathLst>
                  <a:path w="434975" h="69850">
                    <a:moveTo>
                      <a:pt x="434911" y="0"/>
                    </a:moveTo>
                    <a:lnTo>
                      <a:pt x="434911" y="69342"/>
                    </a:lnTo>
                    <a:lnTo>
                      <a:pt x="0" y="69342"/>
                    </a:lnTo>
                  </a:path>
                </a:pathLst>
              </a:custGeom>
              <a:ln w="4787">
                <a:solidFill>
                  <a:srgbClr val="231F20"/>
                </a:solidFill>
              </a:ln>
            </p:spPr>
            <p:txBody>
              <a:bodyPr wrap="square" lIns="0" tIns="0" rIns="0" bIns="0" rtlCol="0"/>
              <a:lstStyle/>
              <a:p>
                <a:endParaRPr/>
              </a:p>
            </p:txBody>
          </p:sp>
        </p:grpSp>
        <p:sp>
          <p:nvSpPr>
            <p:cNvPr id="10" name="object 10"/>
            <p:cNvSpPr txBox="1"/>
            <p:nvPr/>
          </p:nvSpPr>
          <p:spPr>
            <a:xfrm>
              <a:off x="4029967" y="5017378"/>
              <a:ext cx="272508" cy="147739"/>
            </a:xfrm>
            <a:prstGeom prst="rect">
              <a:avLst/>
            </a:prstGeom>
          </p:spPr>
          <p:txBody>
            <a:bodyPr vert="horz" wrap="square" lIns="0" tIns="13335" rIns="0" bIns="0" rtlCol="0">
              <a:spAutoFit/>
            </a:bodyPr>
            <a:lstStyle/>
            <a:p>
              <a:pPr marL="12700">
                <a:lnSpc>
                  <a:spcPct val="100000"/>
                </a:lnSpc>
                <a:spcBef>
                  <a:spcPts val="105"/>
                </a:spcBef>
              </a:pPr>
              <a:r>
                <a:rPr sz="650" spc="-40" dirty="0">
                  <a:solidFill>
                    <a:srgbClr val="231F20"/>
                  </a:solidFill>
                  <a:latin typeface="Trebuchet MS"/>
                  <a:cs typeface="Trebuchet MS"/>
                </a:rPr>
                <a:t>1.25”</a:t>
              </a:r>
              <a:endParaRPr sz="650" dirty="0">
                <a:latin typeface="Trebuchet MS"/>
                <a:cs typeface="Trebuchet MS"/>
              </a:endParaRPr>
            </a:p>
          </p:txBody>
        </p:sp>
        <p:sp>
          <p:nvSpPr>
            <p:cNvPr id="11" name="object 11"/>
            <p:cNvSpPr txBox="1"/>
            <p:nvPr/>
          </p:nvSpPr>
          <p:spPr>
            <a:xfrm>
              <a:off x="5864341" y="7035441"/>
              <a:ext cx="2468543" cy="300485"/>
            </a:xfrm>
            <a:prstGeom prst="rect">
              <a:avLst/>
            </a:prstGeom>
          </p:spPr>
          <p:txBody>
            <a:bodyPr vert="horz" wrap="square" lIns="0" tIns="15240" rIns="0" bIns="0" rtlCol="0">
              <a:spAutoFit/>
            </a:bodyPr>
            <a:lstStyle/>
            <a:p>
              <a:pPr marL="12700">
                <a:lnSpc>
                  <a:spcPct val="100000"/>
                </a:lnSpc>
                <a:spcBef>
                  <a:spcPts val="120"/>
                </a:spcBef>
              </a:pPr>
              <a:r>
                <a:rPr sz="1400" spc="-35" dirty="0">
                  <a:solidFill>
                    <a:srgbClr val="231F20"/>
                  </a:solidFill>
                  <a:latin typeface="+mn-lt"/>
                  <a:cs typeface="Trebuchet MS"/>
                </a:rPr>
                <a:t>circumference</a:t>
              </a:r>
              <a:r>
                <a:rPr sz="1400" spc="-25" dirty="0">
                  <a:solidFill>
                    <a:srgbClr val="231F20"/>
                  </a:solidFill>
                  <a:latin typeface="+mn-lt"/>
                  <a:cs typeface="Trebuchet MS"/>
                </a:rPr>
                <a:t> </a:t>
              </a:r>
              <a:r>
                <a:rPr sz="1400" spc="65" dirty="0">
                  <a:solidFill>
                    <a:srgbClr val="231F20"/>
                  </a:solidFill>
                  <a:latin typeface="+mn-lt"/>
                  <a:cs typeface="Trebuchet MS"/>
                </a:rPr>
                <a:t>=</a:t>
              </a:r>
              <a:r>
                <a:rPr sz="1400" spc="-20" dirty="0">
                  <a:solidFill>
                    <a:srgbClr val="231F20"/>
                  </a:solidFill>
                  <a:latin typeface="+mn-lt"/>
                  <a:cs typeface="Trebuchet MS"/>
                </a:rPr>
                <a:t> </a:t>
              </a:r>
              <a:r>
                <a:rPr sz="1400" spc="-40" dirty="0">
                  <a:solidFill>
                    <a:srgbClr val="231F20"/>
                  </a:solidFill>
                  <a:latin typeface="+mn-lt"/>
                  <a:cs typeface="Trebuchet MS"/>
                </a:rPr>
                <a:t>27.5”</a:t>
              </a:r>
              <a:endParaRPr sz="1400" dirty="0">
                <a:latin typeface="+mn-lt"/>
                <a:cs typeface="Trebuchet MS"/>
              </a:endParaRPr>
            </a:p>
          </p:txBody>
        </p:sp>
        <p:sp>
          <p:nvSpPr>
            <p:cNvPr id="12" name="object 12"/>
            <p:cNvSpPr/>
            <p:nvPr/>
          </p:nvSpPr>
          <p:spPr>
            <a:xfrm>
              <a:off x="4438717" y="5158059"/>
              <a:ext cx="2188210" cy="2188210"/>
            </a:xfrm>
            <a:custGeom>
              <a:avLst/>
              <a:gdLst/>
              <a:ahLst/>
              <a:cxnLst/>
              <a:rect l="l" t="t" r="r" b="b"/>
              <a:pathLst>
                <a:path w="2188209" h="2188209">
                  <a:moveTo>
                    <a:pt x="2187587" y="0"/>
                  </a:moveTo>
                  <a:lnTo>
                    <a:pt x="2187067" y="48203"/>
                  </a:lnTo>
                  <a:lnTo>
                    <a:pt x="2185512" y="96151"/>
                  </a:lnTo>
                  <a:lnTo>
                    <a:pt x="2182934" y="143835"/>
                  </a:lnTo>
                  <a:lnTo>
                    <a:pt x="2179343" y="191242"/>
                  </a:lnTo>
                  <a:lnTo>
                    <a:pt x="2174751" y="238362"/>
                  </a:lnTo>
                  <a:lnTo>
                    <a:pt x="2169167" y="285185"/>
                  </a:lnTo>
                  <a:lnTo>
                    <a:pt x="2162602" y="331700"/>
                  </a:lnTo>
                  <a:lnTo>
                    <a:pt x="2155067" y="377896"/>
                  </a:lnTo>
                  <a:lnTo>
                    <a:pt x="2146573" y="423763"/>
                  </a:lnTo>
                  <a:lnTo>
                    <a:pt x="2137131" y="469290"/>
                  </a:lnTo>
                  <a:lnTo>
                    <a:pt x="2126750" y="514466"/>
                  </a:lnTo>
                  <a:lnTo>
                    <a:pt x="2115442" y="559280"/>
                  </a:lnTo>
                  <a:lnTo>
                    <a:pt x="2103218" y="603723"/>
                  </a:lnTo>
                  <a:lnTo>
                    <a:pt x="2090087" y="647782"/>
                  </a:lnTo>
                  <a:lnTo>
                    <a:pt x="2076062" y="691448"/>
                  </a:lnTo>
                  <a:lnTo>
                    <a:pt x="2061152" y="734710"/>
                  </a:lnTo>
                  <a:lnTo>
                    <a:pt x="2045368" y="777557"/>
                  </a:lnTo>
                  <a:lnTo>
                    <a:pt x="2028720" y="819979"/>
                  </a:lnTo>
                  <a:lnTo>
                    <a:pt x="2011220" y="861964"/>
                  </a:lnTo>
                  <a:lnTo>
                    <a:pt x="1992879" y="903503"/>
                  </a:lnTo>
                  <a:lnTo>
                    <a:pt x="1973706" y="944584"/>
                  </a:lnTo>
                  <a:lnTo>
                    <a:pt x="1953712" y="985197"/>
                  </a:lnTo>
                  <a:lnTo>
                    <a:pt x="1932909" y="1025331"/>
                  </a:lnTo>
                  <a:lnTo>
                    <a:pt x="1911307" y="1064975"/>
                  </a:lnTo>
                  <a:lnTo>
                    <a:pt x="1888916" y="1104119"/>
                  </a:lnTo>
                  <a:lnTo>
                    <a:pt x="1865747" y="1142752"/>
                  </a:lnTo>
                  <a:lnTo>
                    <a:pt x="1841811" y="1180864"/>
                  </a:lnTo>
                  <a:lnTo>
                    <a:pt x="1817119" y="1218443"/>
                  </a:lnTo>
                  <a:lnTo>
                    <a:pt x="1791681" y="1255480"/>
                  </a:lnTo>
                  <a:lnTo>
                    <a:pt x="1765507" y="1291963"/>
                  </a:lnTo>
                  <a:lnTo>
                    <a:pt x="1738610" y="1327881"/>
                  </a:lnTo>
                  <a:lnTo>
                    <a:pt x="1710998" y="1363225"/>
                  </a:lnTo>
                  <a:lnTo>
                    <a:pt x="1682684" y="1397983"/>
                  </a:lnTo>
                  <a:lnTo>
                    <a:pt x="1653677" y="1432144"/>
                  </a:lnTo>
                  <a:lnTo>
                    <a:pt x="1623989" y="1465699"/>
                  </a:lnTo>
                  <a:lnTo>
                    <a:pt x="1593629" y="1498636"/>
                  </a:lnTo>
                  <a:lnTo>
                    <a:pt x="1562609" y="1530944"/>
                  </a:lnTo>
                  <a:lnTo>
                    <a:pt x="1530939" y="1562614"/>
                  </a:lnTo>
                  <a:lnTo>
                    <a:pt x="1498631" y="1593634"/>
                  </a:lnTo>
                  <a:lnTo>
                    <a:pt x="1465694" y="1623993"/>
                  </a:lnTo>
                  <a:lnTo>
                    <a:pt x="1432139" y="1653681"/>
                  </a:lnTo>
                  <a:lnTo>
                    <a:pt x="1397977" y="1682688"/>
                  </a:lnTo>
                  <a:lnTo>
                    <a:pt x="1363219" y="1711002"/>
                  </a:lnTo>
                  <a:lnTo>
                    <a:pt x="1327876" y="1738614"/>
                  </a:lnTo>
                  <a:lnTo>
                    <a:pt x="1291957" y="1765511"/>
                  </a:lnTo>
                  <a:lnTo>
                    <a:pt x="1255474" y="1791684"/>
                  </a:lnTo>
                  <a:lnTo>
                    <a:pt x="1218438" y="1817122"/>
                  </a:lnTo>
                  <a:lnTo>
                    <a:pt x="1180858" y="1841814"/>
                  </a:lnTo>
                  <a:lnTo>
                    <a:pt x="1142747" y="1865750"/>
                  </a:lnTo>
                  <a:lnTo>
                    <a:pt x="1104114" y="1888918"/>
                  </a:lnTo>
                  <a:lnTo>
                    <a:pt x="1064969" y="1911309"/>
                  </a:lnTo>
                  <a:lnTo>
                    <a:pt x="1025325" y="1932911"/>
                  </a:lnTo>
                  <a:lnTo>
                    <a:pt x="985191" y="1953715"/>
                  </a:lnTo>
                  <a:lnTo>
                    <a:pt x="944578" y="1973708"/>
                  </a:lnTo>
                  <a:lnTo>
                    <a:pt x="903497" y="1992881"/>
                  </a:lnTo>
                  <a:lnTo>
                    <a:pt x="861959" y="2011222"/>
                  </a:lnTo>
                  <a:lnTo>
                    <a:pt x="819974" y="2028722"/>
                  </a:lnTo>
                  <a:lnTo>
                    <a:pt x="777552" y="2045369"/>
                  </a:lnTo>
                  <a:lnTo>
                    <a:pt x="734705" y="2061153"/>
                  </a:lnTo>
                  <a:lnTo>
                    <a:pt x="691443" y="2076063"/>
                  </a:lnTo>
                  <a:lnTo>
                    <a:pt x="647778" y="2090088"/>
                  </a:lnTo>
                  <a:lnTo>
                    <a:pt x="603718" y="2103219"/>
                  </a:lnTo>
                  <a:lnTo>
                    <a:pt x="559276" y="2115443"/>
                  </a:lnTo>
                  <a:lnTo>
                    <a:pt x="514462" y="2126751"/>
                  </a:lnTo>
                  <a:lnTo>
                    <a:pt x="469286" y="2137131"/>
                  </a:lnTo>
                  <a:lnTo>
                    <a:pt x="423760" y="2146574"/>
                  </a:lnTo>
                  <a:lnTo>
                    <a:pt x="377893" y="2155068"/>
                  </a:lnTo>
                  <a:lnTo>
                    <a:pt x="331697" y="2162602"/>
                  </a:lnTo>
                  <a:lnTo>
                    <a:pt x="285183" y="2169167"/>
                  </a:lnTo>
                  <a:lnTo>
                    <a:pt x="238360" y="2174751"/>
                  </a:lnTo>
                  <a:lnTo>
                    <a:pt x="191240" y="2179343"/>
                  </a:lnTo>
                  <a:lnTo>
                    <a:pt x="143833" y="2182934"/>
                  </a:lnTo>
                  <a:lnTo>
                    <a:pt x="96150" y="2185512"/>
                  </a:lnTo>
                  <a:lnTo>
                    <a:pt x="48202" y="2187067"/>
                  </a:lnTo>
                  <a:lnTo>
                    <a:pt x="0" y="2187587"/>
                  </a:lnTo>
                </a:path>
              </a:pathLst>
            </a:custGeom>
            <a:ln w="6362">
              <a:solidFill>
                <a:srgbClr val="231F20"/>
              </a:solidFill>
            </a:ln>
          </p:spPr>
          <p:txBody>
            <a:bodyPr wrap="square" lIns="0" tIns="0" rIns="0" bIns="0" rtlCol="0"/>
            <a:lstStyle/>
            <a:p>
              <a:endParaRPr/>
            </a:p>
          </p:txBody>
        </p:sp>
        <p:sp>
          <p:nvSpPr>
            <p:cNvPr id="13" name="object 13"/>
            <p:cNvSpPr txBox="1"/>
            <p:nvPr/>
          </p:nvSpPr>
          <p:spPr>
            <a:xfrm>
              <a:off x="12480502" y="7035441"/>
              <a:ext cx="2337383" cy="300485"/>
            </a:xfrm>
            <a:prstGeom prst="rect">
              <a:avLst/>
            </a:prstGeom>
          </p:spPr>
          <p:txBody>
            <a:bodyPr vert="horz" wrap="square" lIns="0" tIns="15240" rIns="0" bIns="0" rtlCol="0">
              <a:spAutoFit/>
            </a:bodyPr>
            <a:lstStyle/>
            <a:p>
              <a:pPr marL="12700">
                <a:lnSpc>
                  <a:spcPct val="100000"/>
                </a:lnSpc>
                <a:spcBef>
                  <a:spcPts val="120"/>
                </a:spcBef>
              </a:pPr>
              <a:r>
                <a:rPr sz="1400" spc="-35" dirty="0">
                  <a:solidFill>
                    <a:srgbClr val="231F20"/>
                  </a:solidFill>
                  <a:latin typeface="+mn-lt"/>
                  <a:cs typeface="Trebuchet MS"/>
                </a:rPr>
                <a:t>circumference</a:t>
              </a:r>
              <a:r>
                <a:rPr sz="1400" spc="-25" dirty="0">
                  <a:solidFill>
                    <a:srgbClr val="231F20"/>
                  </a:solidFill>
                  <a:latin typeface="+mn-lt"/>
                  <a:cs typeface="Trebuchet MS"/>
                </a:rPr>
                <a:t> </a:t>
              </a:r>
              <a:r>
                <a:rPr sz="1400" spc="65" dirty="0">
                  <a:solidFill>
                    <a:srgbClr val="231F20"/>
                  </a:solidFill>
                  <a:latin typeface="+mn-lt"/>
                  <a:cs typeface="Trebuchet MS"/>
                </a:rPr>
                <a:t>=</a:t>
              </a:r>
              <a:r>
                <a:rPr sz="1400" spc="-20" dirty="0">
                  <a:solidFill>
                    <a:srgbClr val="231F20"/>
                  </a:solidFill>
                  <a:latin typeface="+mn-lt"/>
                  <a:cs typeface="Trebuchet MS"/>
                </a:rPr>
                <a:t> </a:t>
              </a:r>
              <a:r>
                <a:rPr sz="1400" spc="-40" dirty="0">
                  <a:solidFill>
                    <a:srgbClr val="231F20"/>
                  </a:solidFill>
                  <a:latin typeface="+mn-lt"/>
                  <a:cs typeface="Trebuchet MS"/>
                </a:rPr>
                <a:t>27.5”</a:t>
              </a:r>
              <a:endParaRPr sz="1400" dirty="0">
                <a:latin typeface="+mn-lt"/>
                <a:cs typeface="Trebuchet MS"/>
              </a:endParaRPr>
            </a:p>
          </p:txBody>
        </p:sp>
        <p:sp>
          <p:nvSpPr>
            <p:cNvPr id="14" name="object 14"/>
            <p:cNvSpPr/>
            <p:nvPr/>
          </p:nvSpPr>
          <p:spPr>
            <a:xfrm>
              <a:off x="9872970" y="5082251"/>
              <a:ext cx="586740" cy="103505"/>
            </a:xfrm>
            <a:custGeom>
              <a:avLst/>
              <a:gdLst/>
              <a:ahLst/>
              <a:cxnLst/>
              <a:rect l="l" t="t" r="r" b="b"/>
              <a:pathLst>
                <a:path w="586740" h="103504">
                  <a:moveTo>
                    <a:pt x="586117" y="102920"/>
                  </a:moveTo>
                  <a:lnTo>
                    <a:pt x="0" y="102920"/>
                  </a:lnTo>
                  <a:lnTo>
                    <a:pt x="0" y="0"/>
                  </a:lnTo>
                </a:path>
              </a:pathLst>
            </a:custGeom>
            <a:ln w="4292">
              <a:solidFill>
                <a:srgbClr val="231F20"/>
              </a:solidFill>
            </a:ln>
          </p:spPr>
          <p:txBody>
            <a:bodyPr wrap="square" lIns="0" tIns="0" rIns="0" bIns="0" rtlCol="0"/>
            <a:lstStyle/>
            <a:p>
              <a:endParaRPr/>
            </a:p>
          </p:txBody>
        </p:sp>
        <p:grpSp>
          <p:nvGrpSpPr>
            <p:cNvPr id="15" name="object 15"/>
            <p:cNvGrpSpPr/>
            <p:nvPr/>
          </p:nvGrpSpPr>
          <p:grpSpPr>
            <a:xfrm>
              <a:off x="10805025" y="5082247"/>
              <a:ext cx="2287567" cy="2264022"/>
              <a:chOff x="10805025" y="5082247"/>
              <a:chExt cx="2287567" cy="2264022"/>
            </a:xfrm>
          </p:grpSpPr>
          <p:sp>
            <p:nvSpPr>
              <p:cNvPr id="16" name="object 16"/>
              <p:cNvSpPr/>
              <p:nvPr/>
            </p:nvSpPr>
            <p:spPr>
              <a:xfrm>
                <a:off x="10904382" y="5158060"/>
                <a:ext cx="2188210" cy="2188209"/>
              </a:xfrm>
              <a:custGeom>
                <a:avLst/>
                <a:gdLst/>
                <a:ahLst/>
                <a:cxnLst/>
                <a:rect l="l" t="t" r="r" b="b"/>
                <a:pathLst>
                  <a:path w="2188209" h="2188209">
                    <a:moveTo>
                      <a:pt x="2187587" y="0"/>
                    </a:moveTo>
                    <a:lnTo>
                      <a:pt x="2187067" y="48203"/>
                    </a:lnTo>
                    <a:lnTo>
                      <a:pt x="2185512" y="96151"/>
                    </a:lnTo>
                    <a:lnTo>
                      <a:pt x="2182934" y="143835"/>
                    </a:lnTo>
                    <a:lnTo>
                      <a:pt x="2179343" y="191242"/>
                    </a:lnTo>
                    <a:lnTo>
                      <a:pt x="2174751" y="238362"/>
                    </a:lnTo>
                    <a:lnTo>
                      <a:pt x="2169167" y="285185"/>
                    </a:lnTo>
                    <a:lnTo>
                      <a:pt x="2162602" y="331700"/>
                    </a:lnTo>
                    <a:lnTo>
                      <a:pt x="2155067" y="377896"/>
                    </a:lnTo>
                    <a:lnTo>
                      <a:pt x="2146573" y="423763"/>
                    </a:lnTo>
                    <a:lnTo>
                      <a:pt x="2137131" y="469290"/>
                    </a:lnTo>
                    <a:lnTo>
                      <a:pt x="2126750" y="514466"/>
                    </a:lnTo>
                    <a:lnTo>
                      <a:pt x="2115442" y="559280"/>
                    </a:lnTo>
                    <a:lnTo>
                      <a:pt x="2103218" y="603723"/>
                    </a:lnTo>
                    <a:lnTo>
                      <a:pt x="2090087" y="647782"/>
                    </a:lnTo>
                    <a:lnTo>
                      <a:pt x="2076062" y="691448"/>
                    </a:lnTo>
                    <a:lnTo>
                      <a:pt x="2061152" y="734710"/>
                    </a:lnTo>
                    <a:lnTo>
                      <a:pt x="2045368" y="777557"/>
                    </a:lnTo>
                    <a:lnTo>
                      <a:pt x="2028720" y="819979"/>
                    </a:lnTo>
                    <a:lnTo>
                      <a:pt x="2011220" y="861964"/>
                    </a:lnTo>
                    <a:lnTo>
                      <a:pt x="1992879" y="903503"/>
                    </a:lnTo>
                    <a:lnTo>
                      <a:pt x="1973706" y="944584"/>
                    </a:lnTo>
                    <a:lnTo>
                      <a:pt x="1953712" y="985197"/>
                    </a:lnTo>
                    <a:lnTo>
                      <a:pt x="1932909" y="1025331"/>
                    </a:lnTo>
                    <a:lnTo>
                      <a:pt x="1911307" y="1064975"/>
                    </a:lnTo>
                    <a:lnTo>
                      <a:pt x="1888916" y="1104119"/>
                    </a:lnTo>
                    <a:lnTo>
                      <a:pt x="1865747" y="1142752"/>
                    </a:lnTo>
                    <a:lnTo>
                      <a:pt x="1841811" y="1180864"/>
                    </a:lnTo>
                    <a:lnTo>
                      <a:pt x="1817119" y="1218443"/>
                    </a:lnTo>
                    <a:lnTo>
                      <a:pt x="1791681" y="1255480"/>
                    </a:lnTo>
                    <a:lnTo>
                      <a:pt x="1765507" y="1291963"/>
                    </a:lnTo>
                    <a:lnTo>
                      <a:pt x="1738610" y="1327881"/>
                    </a:lnTo>
                    <a:lnTo>
                      <a:pt x="1710998" y="1363225"/>
                    </a:lnTo>
                    <a:lnTo>
                      <a:pt x="1682684" y="1397983"/>
                    </a:lnTo>
                    <a:lnTo>
                      <a:pt x="1653677" y="1432144"/>
                    </a:lnTo>
                    <a:lnTo>
                      <a:pt x="1623989" y="1465699"/>
                    </a:lnTo>
                    <a:lnTo>
                      <a:pt x="1593629" y="1498636"/>
                    </a:lnTo>
                    <a:lnTo>
                      <a:pt x="1562609" y="1530944"/>
                    </a:lnTo>
                    <a:lnTo>
                      <a:pt x="1530939" y="1562614"/>
                    </a:lnTo>
                    <a:lnTo>
                      <a:pt x="1498631" y="1593634"/>
                    </a:lnTo>
                    <a:lnTo>
                      <a:pt x="1465694" y="1623993"/>
                    </a:lnTo>
                    <a:lnTo>
                      <a:pt x="1432139" y="1653681"/>
                    </a:lnTo>
                    <a:lnTo>
                      <a:pt x="1397977" y="1682688"/>
                    </a:lnTo>
                    <a:lnTo>
                      <a:pt x="1363219" y="1711002"/>
                    </a:lnTo>
                    <a:lnTo>
                      <a:pt x="1327876" y="1738614"/>
                    </a:lnTo>
                    <a:lnTo>
                      <a:pt x="1291957" y="1765511"/>
                    </a:lnTo>
                    <a:lnTo>
                      <a:pt x="1255474" y="1791684"/>
                    </a:lnTo>
                    <a:lnTo>
                      <a:pt x="1218438" y="1817122"/>
                    </a:lnTo>
                    <a:lnTo>
                      <a:pt x="1180858" y="1841814"/>
                    </a:lnTo>
                    <a:lnTo>
                      <a:pt x="1142747" y="1865750"/>
                    </a:lnTo>
                    <a:lnTo>
                      <a:pt x="1104114" y="1888918"/>
                    </a:lnTo>
                    <a:lnTo>
                      <a:pt x="1064969" y="1911309"/>
                    </a:lnTo>
                    <a:lnTo>
                      <a:pt x="1025325" y="1932911"/>
                    </a:lnTo>
                    <a:lnTo>
                      <a:pt x="985191" y="1953715"/>
                    </a:lnTo>
                    <a:lnTo>
                      <a:pt x="944578" y="1973708"/>
                    </a:lnTo>
                    <a:lnTo>
                      <a:pt x="903497" y="1992881"/>
                    </a:lnTo>
                    <a:lnTo>
                      <a:pt x="861959" y="2011222"/>
                    </a:lnTo>
                    <a:lnTo>
                      <a:pt x="819974" y="2028722"/>
                    </a:lnTo>
                    <a:lnTo>
                      <a:pt x="777552" y="2045369"/>
                    </a:lnTo>
                    <a:lnTo>
                      <a:pt x="734705" y="2061153"/>
                    </a:lnTo>
                    <a:lnTo>
                      <a:pt x="691443" y="2076063"/>
                    </a:lnTo>
                    <a:lnTo>
                      <a:pt x="647778" y="2090088"/>
                    </a:lnTo>
                    <a:lnTo>
                      <a:pt x="603718" y="2103219"/>
                    </a:lnTo>
                    <a:lnTo>
                      <a:pt x="559276" y="2115443"/>
                    </a:lnTo>
                    <a:lnTo>
                      <a:pt x="514462" y="2126751"/>
                    </a:lnTo>
                    <a:lnTo>
                      <a:pt x="469286" y="2137131"/>
                    </a:lnTo>
                    <a:lnTo>
                      <a:pt x="423760" y="2146574"/>
                    </a:lnTo>
                    <a:lnTo>
                      <a:pt x="377893" y="2155068"/>
                    </a:lnTo>
                    <a:lnTo>
                      <a:pt x="331697" y="2162602"/>
                    </a:lnTo>
                    <a:lnTo>
                      <a:pt x="285183" y="2169167"/>
                    </a:lnTo>
                    <a:lnTo>
                      <a:pt x="238360" y="2174751"/>
                    </a:lnTo>
                    <a:lnTo>
                      <a:pt x="191240" y="2179343"/>
                    </a:lnTo>
                    <a:lnTo>
                      <a:pt x="143833" y="2182934"/>
                    </a:lnTo>
                    <a:lnTo>
                      <a:pt x="96150" y="2185512"/>
                    </a:lnTo>
                    <a:lnTo>
                      <a:pt x="48202" y="2187067"/>
                    </a:lnTo>
                    <a:lnTo>
                      <a:pt x="0" y="2187587"/>
                    </a:lnTo>
                  </a:path>
                </a:pathLst>
              </a:custGeom>
              <a:ln w="6362">
                <a:solidFill>
                  <a:srgbClr val="231F20"/>
                </a:solidFill>
              </a:ln>
            </p:spPr>
            <p:txBody>
              <a:bodyPr wrap="square" lIns="0" tIns="0" rIns="0" bIns="0" rtlCol="0"/>
              <a:lstStyle/>
              <a:p>
                <a:endParaRPr/>
              </a:p>
            </p:txBody>
          </p:sp>
          <p:sp>
            <p:nvSpPr>
              <p:cNvPr id="17" name="object 17"/>
              <p:cNvSpPr/>
              <p:nvPr/>
            </p:nvSpPr>
            <p:spPr>
              <a:xfrm>
                <a:off x="10805025" y="5082247"/>
                <a:ext cx="610235" cy="103505"/>
              </a:xfrm>
              <a:custGeom>
                <a:avLst/>
                <a:gdLst/>
                <a:ahLst/>
                <a:cxnLst/>
                <a:rect l="l" t="t" r="r" b="b"/>
                <a:pathLst>
                  <a:path w="610234" h="103504">
                    <a:moveTo>
                      <a:pt x="609904" y="0"/>
                    </a:moveTo>
                    <a:lnTo>
                      <a:pt x="609904" y="102920"/>
                    </a:lnTo>
                    <a:lnTo>
                      <a:pt x="0" y="102920"/>
                    </a:lnTo>
                  </a:path>
                </a:pathLst>
              </a:custGeom>
              <a:ln w="4292">
                <a:solidFill>
                  <a:srgbClr val="231F20"/>
                </a:solidFill>
              </a:ln>
            </p:spPr>
            <p:txBody>
              <a:bodyPr wrap="square" lIns="0" tIns="0" rIns="0" bIns="0" rtlCol="0"/>
              <a:lstStyle/>
              <a:p>
                <a:endParaRPr/>
              </a:p>
            </p:txBody>
          </p:sp>
        </p:grpSp>
        <p:sp>
          <p:nvSpPr>
            <p:cNvPr id="18" name="object 18"/>
            <p:cNvSpPr txBox="1"/>
            <p:nvPr/>
          </p:nvSpPr>
          <p:spPr>
            <a:xfrm>
              <a:off x="10507600" y="5102252"/>
              <a:ext cx="236595" cy="178622"/>
            </a:xfrm>
            <a:prstGeom prst="rect">
              <a:avLst/>
            </a:prstGeom>
          </p:spPr>
          <p:txBody>
            <a:bodyPr vert="horz" wrap="square" lIns="0" tIns="13970" rIns="0" bIns="0" rtlCol="0">
              <a:spAutoFit/>
            </a:bodyPr>
            <a:lstStyle/>
            <a:p>
              <a:pPr marL="12700">
                <a:lnSpc>
                  <a:spcPct val="100000"/>
                </a:lnSpc>
                <a:spcBef>
                  <a:spcPts val="110"/>
                </a:spcBef>
              </a:pPr>
              <a:r>
                <a:rPr sz="800" spc="-65" dirty="0">
                  <a:solidFill>
                    <a:srgbClr val="231F20"/>
                  </a:solidFill>
                  <a:latin typeface="Trebuchet MS"/>
                  <a:cs typeface="Trebuchet MS"/>
                </a:rPr>
                <a:t>2.5”</a:t>
              </a:r>
              <a:endParaRPr sz="800" dirty="0">
                <a:latin typeface="Trebuchet MS"/>
                <a:cs typeface="Trebuchet MS"/>
              </a:endParaRPr>
            </a:p>
          </p:txBody>
        </p:sp>
        <p:grpSp>
          <p:nvGrpSpPr>
            <p:cNvPr id="19" name="object 19"/>
            <p:cNvGrpSpPr/>
            <p:nvPr/>
          </p:nvGrpSpPr>
          <p:grpSpPr>
            <a:xfrm>
              <a:off x="9889759" y="4570920"/>
              <a:ext cx="1508760" cy="367486"/>
              <a:chOff x="9889759" y="4570920"/>
              <a:chExt cx="1508760" cy="367486"/>
            </a:xfrm>
          </p:grpSpPr>
          <p:pic>
            <p:nvPicPr>
              <p:cNvPr id="20" name="object 20"/>
              <p:cNvPicPr/>
              <p:nvPr/>
            </p:nvPicPr>
            <p:blipFill>
              <a:blip r:embed="rId4" cstate="print"/>
              <a:stretch>
                <a:fillRect/>
              </a:stretch>
            </p:blipFill>
            <p:spPr>
              <a:xfrm>
                <a:off x="9925010" y="4686080"/>
                <a:ext cx="266266" cy="252326"/>
              </a:xfrm>
              <a:prstGeom prst="rect">
                <a:avLst/>
              </a:prstGeom>
            </p:spPr>
          </p:pic>
          <p:sp>
            <p:nvSpPr>
              <p:cNvPr id="21" name="object 21"/>
              <p:cNvSpPr/>
              <p:nvPr/>
            </p:nvSpPr>
            <p:spPr>
              <a:xfrm>
                <a:off x="9889759" y="4570920"/>
                <a:ext cx="1508760" cy="331471"/>
              </a:xfrm>
              <a:custGeom>
                <a:avLst/>
                <a:gdLst/>
                <a:ahLst/>
                <a:cxnLst/>
                <a:rect l="l" t="t" r="r" b="b"/>
                <a:pathLst>
                  <a:path w="1508759" h="331470">
                    <a:moveTo>
                      <a:pt x="314566" y="0"/>
                    </a:moveTo>
                    <a:lnTo>
                      <a:pt x="0" y="0"/>
                    </a:lnTo>
                    <a:lnTo>
                      <a:pt x="13042" y="44970"/>
                    </a:lnTo>
                    <a:lnTo>
                      <a:pt x="13042" y="219036"/>
                    </a:lnTo>
                    <a:lnTo>
                      <a:pt x="145364" y="110236"/>
                    </a:lnTo>
                    <a:lnTo>
                      <a:pt x="178028" y="150050"/>
                    </a:lnTo>
                    <a:lnTo>
                      <a:pt x="301523" y="48463"/>
                    </a:lnTo>
                    <a:lnTo>
                      <a:pt x="301523" y="44970"/>
                    </a:lnTo>
                    <a:lnTo>
                      <a:pt x="314566" y="0"/>
                    </a:lnTo>
                    <a:close/>
                  </a:path>
                  <a:path w="1508759" h="331470">
                    <a:moveTo>
                      <a:pt x="857846" y="0"/>
                    </a:moveTo>
                    <a:lnTo>
                      <a:pt x="602018" y="0"/>
                    </a:lnTo>
                    <a:lnTo>
                      <a:pt x="602018" y="72872"/>
                    </a:lnTo>
                    <a:lnTo>
                      <a:pt x="628370" y="72872"/>
                    </a:lnTo>
                    <a:lnTo>
                      <a:pt x="628370" y="202399"/>
                    </a:lnTo>
                    <a:lnTo>
                      <a:pt x="469468" y="0"/>
                    </a:lnTo>
                    <a:lnTo>
                      <a:pt x="356984" y="0"/>
                    </a:lnTo>
                    <a:lnTo>
                      <a:pt x="356984" y="72872"/>
                    </a:lnTo>
                    <a:lnTo>
                      <a:pt x="383387" y="72872"/>
                    </a:lnTo>
                    <a:lnTo>
                      <a:pt x="383387" y="258178"/>
                    </a:lnTo>
                    <a:lnTo>
                      <a:pt x="356984" y="258178"/>
                    </a:lnTo>
                    <a:lnTo>
                      <a:pt x="356984" y="331050"/>
                    </a:lnTo>
                    <a:lnTo>
                      <a:pt x="469468" y="331050"/>
                    </a:lnTo>
                    <a:lnTo>
                      <a:pt x="469468" y="128651"/>
                    </a:lnTo>
                    <a:lnTo>
                      <a:pt x="628370" y="331050"/>
                    </a:lnTo>
                    <a:lnTo>
                      <a:pt x="714451" y="331050"/>
                    </a:lnTo>
                    <a:lnTo>
                      <a:pt x="714451" y="201104"/>
                    </a:lnTo>
                    <a:lnTo>
                      <a:pt x="827443" y="201104"/>
                    </a:lnTo>
                    <a:lnTo>
                      <a:pt x="827443" y="128155"/>
                    </a:lnTo>
                    <a:lnTo>
                      <a:pt x="714451" y="128155"/>
                    </a:lnTo>
                    <a:lnTo>
                      <a:pt x="714451" y="72872"/>
                    </a:lnTo>
                    <a:lnTo>
                      <a:pt x="857846" y="72872"/>
                    </a:lnTo>
                    <a:lnTo>
                      <a:pt x="857846" y="0"/>
                    </a:lnTo>
                    <a:close/>
                  </a:path>
                  <a:path w="1508759" h="331470">
                    <a:moveTo>
                      <a:pt x="1209929" y="482"/>
                    </a:moveTo>
                    <a:lnTo>
                      <a:pt x="1081976" y="482"/>
                    </a:lnTo>
                    <a:lnTo>
                      <a:pt x="1081976" y="72872"/>
                    </a:lnTo>
                    <a:lnTo>
                      <a:pt x="1104430" y="72872"/>
                    </a:lnTo>
                    <a:lnTo>
                      <a:pt x="1104430" y="127482"/>
                    </a:lnTo>
                    <a:lnTo>
                      <a:pt x="1003007" y="127482"/>
                    </a:lnTo>
                    <a:lnTo>
                      <a:pt x="1003007" y="72872"/>
                    </a:lnTo>
                    <a:lnTo>
                      <a:pt x="1021803" y="72872"/>
                    </a:lnTo>
                    <a:lnTo>
                      <a:pt x="1021803" y="482"/>
                    </a:lnTo>
                    <a:lnTo>
                      <a:pt x="893838" y="482"/>
                    </a:lnTo>
                    <a:lnTo>
                      <a:pt x="893838" y="72872"/>
                    </a:lnTo>
                    <a:lnTo>
                      <a:pt x="916927" y="72872"/>
                    </a:lnTo>
                    <a:lnTo>
                      <a:pt x="916927" y="127482"/>
                    </a:lnTo>
                    <a:lnTo>
                      <a:pt x="916927" y="194792"/>
                    </a:lnTo>
                    <a:lnTo>
                      <a:pt x="916927" y="258292"/>
                    </a:lnTo>
                    <a:lnTo>
                      <a:pt x="893838" y="258292"/>
                    </a:lnTo>
                    <a:lnTo>
                      <a:pt x="893838" y="330682"/>
                    </a:lnTo>
                    <a:lnTo>
                      <a:pt x="1021803" y="330682"/>
                    </a:lnTo>
                    <a:lnTo>
                      <a:pt x="1021803" y="258292"/>
                    </a:lnTo>
                    <a:lnTo>
                      <a:pt x="1003007" y="258292"/>
                    </a:lnTo>
                    <a:lnTo>
                      <a:pt x="1003007" y="194792"/>
                    </a:lnTo>
                    <a:lnTo>
                      <a:pt x="1104430" y="194792"/>
                    </a:lnTo>
                    <a:lnTo>
                      <a:pt x="1104430" y="258292"/>
                    </a:lnTo>
                    <a:lnTo>
                      <a:pt x="1081976" y="258292"/>
                    </a:lnTo>
                    <a:lnTo>
                      <a:pt x="1081976" y="330682"/>
                    </a:lnTo>
                    <a:lnTo>
                      <a:pt x="1209929" y="330682"/>
                    </a:lnTo>
                    <a:lnTo>
                      <a:pt x="1209929" y="258292"/>
                    </a:lnTo>
                    <a:lnTo>
                      <a:pt x="1190409" y="258292"/>
                    </a:lnTo>
                    <a:lnTo>
                      <a:pt x="1190409" y="194792"/>
                    </a:lnTo>
                    <a:lnTo>
                      <a:pt x="1190409" y="127482"/>
                    </a:lnTo>
                    <a:lnTo>
                      <a:pt x="1190409" y="72872"/>
                    </a:lnTo>
                    <a:lnTo>
                      <a:pt x="1209929" y="72872"/>
                    </a:lnTo>
                    <a:lnTo>
                      <a:pt x="1209929" y="482"/>
                    </a:lnTo>
                    <a:close/>
                  </a:path>
                  <a:path w="1508759" h="331470">
                    <a:moveTo>
                      <a:pt x="1508391" y="205727"/>
                    </a:moveTo>
                    <a:lnTo>
                      <a:pt x="1491703" y="158394"/>
                    </a:lnTo>
                    <a:lnTo>
                      <a:pt x="1440230" y="137642"/>
                    </a:lnTo>
                    <a:lnTo>
                      <a:pt x="1345704" y="113995"/>
                    </a:lnTo>
                    <a:lnTo>
                      <a:pt x="1337195" y="111633"/>
                    </a:lnTo>
                    <a:lnTo>
                      <a:pt x="1335722" y="110236"/>
                    </a:lnTo>
                    <a:lnTo>
                      <a:pt x="1335722" y="72872"/>
                    </a:lnTo>
                    <a:lnTo>
                      <a:pt x="1337691" y="70942"/>
                    </a:lnTo>
                    <a:lnTo>
                      <a:pt x="1412824" y="70942"/>
                    </a:lnTo>
                    <a:lnTo>
                      <a:pt x="1414691" y="72872"/>
                    </a:lnTo>
                    <a:lnTo>
                      <a:pt x="1414691" y="106438"/>
                    </a:lnTo>
                    <a:lnTo>
                      <a:pt x="1503603" y="106438"/>
                    </a:lnTo>
                    <a:lnTo>
                      <a:pt x="1503603" y="64363"/>
                    </a:lnTo>
                    <a:lnTo>
                      <a:pt x="1499692" y="35953"/>
                    </a:lnTo>
                    <a:lnTo>
                      <a:pt x="1487792" y="15862"/>
                    </a:lnTo>
                    <a:lnTo>
                      <a:pt x="1467739" y="3937"/>
                    </a:lnTo>
                    <a:lnTo>
                      <a:pt x="1439341" y="0"/>
                    </a:lnTo>
                    <a:lnTo>
                      <a:pt x="1311173" y="0"/>
                    </a:lnTo>
                    <a:lnTo>
                      <a:pt x="1282776" y="3937"/>
                    </a:lnTo>
                    <a:lnTo>
                      <a:pt x="1262722" y="15862"/>
                    </a:lnTo>
                    <a:lnTo>
                      <a:pt x="1250835" y="35953"/>
                    </a:lnTo>
                    <a:lnTo>
                      <a:pt x="1246911" y="64363"/>
                    </a:lnTo>
                    <a:lnTo>
                      <a:pt x="1246911" y="122008"/>
                    </a:lnTo>
                    <a:lnTo>
                      <a:pt x="1263573" y="169392"/>
                    </a:lnTo>
                    <a:lnTo>
                      <a:pt x="1315008" y="190093"/>
                    </a:lnTo>
                    <a:lnTo>
                      <a:pt x="1417116" y="216103"/>
                    </a:lnTo>
                    <a:lnTo>
                      <a:pt x="1419479" y="217563"/>
                    </a:lnTo>
                    <a:lnTo>
                      <a:pt x="1419479" y="258178"/>
                    </a:lnTo>
                    <a:lnTo>
                      <a:pt x="1417523" y="260108"/>
                    </a:lnTo>
                    <a:lnTo>
                      <a:pt x="1336725" y="260108"/>
                    </a:lnTo>
                    <a:lnTo>
                      <a:pt x="1334858" y="258178"/>
                    </a:lnTo>
                    <a:lnTo>
                      <a:pt x="1334858" y="221297"/>
                    </a:lnTo>
                    <a:lnTo>
                      <a:pt x="1245920" y="221297"/>
                    </a:lnTo>
                    <a:lnTo>
                      <a:pt x="1245920" y="266700"/>
                    </a:lnTo>
                    <a:lnTo>
                      <a:pt x="1249857" y="295109"/>
                    </a:lnTo>
                    <a:lnTo>
                      <a:pt x="1261783" y="315201"/>
                    </a:lnTo>
                    <a:lnTo>
                      <a:pt x="1281849" y="327126"/>
                    </a:lnTo>
                    <a:lnTo>
                      <a:pt x="1310208" y="331063"/>
                    </a:lnTo>
                    <a:lnTo>
                      <a:pt x="1444028" y="331063"/>
                    </a:lnTo>
                    <a:lnTo>
                      <a:pt x="1472450" y="327126"/>
                    </a:lnTo>
                    <a:lnTo>
                      <a:pt x="1492542" y="315201"/>
                    </a:lnTo>
                    <a:lnTo>
                      <a:pt x="1504467" y="295109"/>
                    </a:lnTo>
                    <a:lnTo>
                      <a:pt x="1508391" y="266700"/>
                    </a:lnTo>
                    <a:lnTo>
                      <a:pt x="1508391" y="205727"/>
                    </a:lnTo>
                    <a:close/>
                  </a:path>
                </a:pathLst>
              </a:custGeom>
              <a:solidFill>
                <a:srgbClr val="231F20"/>
              </a:solidFill>
            </p:spPr>
            <p:txBody>
              <a:bodyPr wrap="square" lIns="0" tIns="0" rIns="0" bIns="0" rtlCol="0"/>
              <a:lstStyle/>
              <a:p>
                <a:endParaRPr/>
              </a:p>
            </p:txBody>
          </p:sp>
        </p:grpSp>
        <p:sp>
          <p:nvSpPr>
            <p:cNvPr id="22" name="object 22"/>
            <p:cNvSpPr txBox="1"/>
            <p:nvPr/>
          </p:nvSpPr>
          <p:spPr>
            <a:xfrm>
              <a:off x="12458629" y="2906670"/>
              <a:ext cx="1669742" cy="383119"/>
            </a:xfrm>
            <a:prstGeom prst="rect">
              <a:avLst/>
            </a:prstGeom>
          </p:spPr>
          <p:txBody>
            <a:bodyPr vert="horz" wrap="square" lIns="0" tIns="17145" rIns="0" bIns="0" rtlCol="0">
              <a:spAutoFit/>
            </a:bodyPr>
            <a:lstStyle/>
            <a:p>
              <a:pPr marL="12700">
                <a:lnSpc>
                  <a:spcPct val="100000"/>
                </a:lnSpc>
                <a:spcBef>
                  <a:spcPts val="135"/>
                </a:spcBef>
              </a:pPr>
              <a:r>
                <a:rPr b="1" spc="-50" dirty="0">
                  <a:solidFill>
                    <a:srgbClr val="231F20"/>
                  </a:solidFill>
                  <a:latin typeface="+mn-lt"/>
                  <a:cs typeface="Trebuchet MS"/>
                </a:rPr>
                <a:t>Current</a:t>
              </a:r>
              <a:r>
                <a:rPr b="1" spc="-60" dirty="0">
                  <a:solidFill>
                    <a:srgbClr val="231F20"/>
                  </a:solidFill>
                  <a:latin typeface="+mn-lt"/>
                  <a:cs typeface="Trebuchet MS"/>
                </a:rPr>
                <a:t> </a:t>
              </a:r>
              <a:r>
                <a:rPr b="1" spc="-20" dirty="0">
                  <a:solidFill>
                    <a:srgbClr val="231F20"/>
                  </a:solidFill>
                  <a:latin typeface="+mn-lt"/>
                  <a:cs typeface="Trebuchet MS"/>
                </a:rPr>
                <a:t>Size</a:t>
              </a:r>
              <a:endParaRPr b="1" dirty="0">
                <a:latin typeface="+mn-lt"/>
                <a:cs typeface="Trebuchet MS"/>
              </a:endParaRPr>
            </a:p>
          </p:txBody>
        </p:sp>
        <p:sp>
          <p:nvSpPr>
            <p:cNvPr id="24" name="object 24"/>
            <p:cNvSpPr txBox="1"/>
            <p:nvPr/>
          </p:nvSpPr>
          <p:spPr>
            <a:xfrm>
              <a:off x="1172768" y="2807439"/>
              <a:ext cx="1132573" cy="383119"/>
            </a:xfrm>
            <a:prstGeom prst="rect">
              <a:avLst/>
            </a:prstGeom>
          </p:spPr>
          <p:txBody>
            <a:bodyPr vert="horz" wrap="square" lIns="0" tIns="17145" rIns="0" bIns="0" rtlCol="0">
              <a:spAutoFit/>
            </a:bodyPr>
            <a:lstStyle/>
            <a:p>
              <a:pPr marL="12700">
                <a:lnSpc>
                  <a:spcPct val="100000"/>
                </a:lnSpc>
                <a:spcBef>
                  <a:spcPts val="135"/>
                </a:spcBef>
              </a:pPr>
              <a:r>
                <a:rPr b="1" dirty="0">
                  <a:solidFill>
                    <a:srgbClr val="231F20"/>
                  </a:solidFill>
                  <a:latin typeface="+mn-lt"/>
                  <a:cs typeface="Trebuchet MS"/>
                </a:rPr>
                <a:t>Old</a:t>
              </a:r>
              <a:r>
                <a:rPr b="1" spc="-120" dirty="0">
                  <a:solidFill>
                    <a:srgbClr val="231F20"/>
                  </a:solidFill>
                  <a:latin typeface="+mn-lt"/>
                  <a:cs typeface="Trebuchet MS"/>
                </a:rPr>
                <a:t> </a:t>
              </a:r>
              <a:r>
                <a:rPr b="1" spc="-25" dirty="0">
                  <a:solidFill>
                    <a:srgbClr val="231F20"/>
                  </a:solidFill>
                  <a:latin typeface="+mn-lt"/>
                  <a:cs typeface="Trebuchet MS"/>
                </a:rPr>
                <a:t>Size</a:t>
              </a:r>
              <a:endParaRPr b="1" dirty="0">
                <a:latin typeface="+mn-lt"/>
                <a:cs typeface="Trebuchet MS"/>
              </a:endParaRPr>
            </a:p>
          </p:txBody>
        </p:sp>
      </p:grpSp>
      <p:sp>
        <p:nvSpPr>
          <p:cNvPr id="4" name="Rectangle 3">
            <a:extLst>
              <a:ext uri="{FF2B5EF4-FFF2-40B4-BE49-F238E27FC236}">
                <a16:creationId xmlns:a16="http://schemas.microsoft.com/office/drawing/2014/main" id="{3B95A786-FE35-04DD-A7B1-345500250E13}"/>
              </a:ext>
            </a:extLst>
          </p:cNvPr>
          <p:cNvSpPr/>
          <p:nvPr/>
        </p:nvSpPr>
        <p:spPr>
          <a:xfrm>
            <a:off x="2812422" y="1186025"/>
            <a:ext cx="6788552" cy="672174"/>
          </a:xfrm>
          <a:prstGeom prst="rect">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solidFill>
                <a:schemeClr val="bg1">
                  <a:lumMod val="85000"/>
                </a:schemeClr>
              </a:solidFill>
            </a:endParaRPr>
          </a:p>
        </p:txBody>
      </p:sp>
      <p:sp>
        <p:nvSpPr>
          <p:cNvPr id="26" name="TextBox 25">
            <a:extLst>
              <a:ext uri="{FF2B5EF4-FFF2-40B4-BE49-F238E27FC236}">
                <a16:creationId xmlns:a16="http://schemas.microsoft.com/office/drawing/2014/main" id="{DA8D76D4-BF6B-5A60-96D7-3837F005E424}"/>
              </a:ext>
            </a:extLst>
          </p:cNvPr>
          <p:cNvSpPr txBox="1"/>
          <p:nvPr/>
        </p:nvSpPr>
        <p:spPr>
          <a:xfrm>
            <a:off x="2938443" y="1276875"/>
            <a:ext cx="5375131" cy="584775"/>
          </a:xfrm>
          <a:prstGeom prst="rect">
            <a:avLst/>
          </a:prstGeom>
          <a:noFill/>
        </p:spPr>
        <p:txBody>
          <a:bodyPr wrap="square" rtlCol="0">
            <a:spAutoFit/>
          </a:bodyPr>
          <a:lstStyle/>
          <a:p>
            <a:r>
              <a:rPr lang="en-US" sz="2400" b="0" i="0" u="none" strike="noStrike" baseline="30000" dirty="0">
                <a:solidFill>
                  <a:srgbClr val="000000"/>
                </a:solidFill>
                <a:latin typeface="+mn-lt"/>
              </a:rPr>
              <a:t>A current list of NFHS authenticated products can be found at </a:t>
            </a:r>
            <a:r>
              <a:rPr lang="en-US" sz="2400" b="1" i="1" u="none" strike="noStrike" baseline="30000" dirty="0">
                <a:solidFill>
                  <a:srgbClr val="000000"/>
                </a:solidFill>
                <a:latin typeface="+mn-lt"/>
              </a:rPr>
              <a:t>www.nfhs.org</a:t>
            </a:r>
            <a:r>
              <a:rPr lang="en-US" sz="2400" b="0" i="0" u="none" strike="noStrike" baseline="30000" dirty="0">
                <a:solidFill>
                  <a:srgbClr val="000000"/>
                </a:solidFill>
                <a:latin typeface="+mn-lt"/>
              </a:rPr>
              <a:t>, Resources, Authenticating Mark.</a:t>
            </a:r>
          </a:p>
        </p:txBody>
      </p:sp>
    </p:spTree>
    <p:extLst>
      <p:ext uri="{BB962C8B-B14F-4D97-AF65-F5344CB8AC3E}">
        <p14:creationId xmlns:p14="http://schemas.microsoft.com/office/powerpoint/2010/main" val="4165085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A54C-57D9-2AAD-E14F-F365207B4D04}"/>
              </a:ext>
            </a:extLst>
          </p:cNvPr>
          <p:cNvSpPr>
            <a:spLocks noGrp="1"/>
          </p:cNvSpPr>
          <p:nvPr>
            <p:ph type="ctrTitle"/>
          </p:nvPr>
        </p:nvSpPr>
        <p:spPr/>
        <p:txBody>
          <a:bodyPr/>
          <a:lstStyle/>
          <a:p>
            <a:r>
              <a:rPr lang="en-US" dirty="0"/>
              <a:t>Thank You</a:t>
            </a:r>
          </a:p>
        </p:txBody>
      </p:sp>
      <p:sp>
        <p:nvSpPr>
          <p:cNvPr id="4" name="TextBox 3">
            <a:extLst>
              <a:ext uri="{FF2B5EF4-FFF2-40B4-BE49-F238E27FC236}">
                <a16:creationId xmlns:a16="http://schemas.microsoft.com/office/drawing/2014/main" id="{D043A105-DA69-3BDD-8AEC-CDE4B988D86C}"/>
              </a:ext>
            </a:extLst>
          </p:cNvPr>
          <p:cNvSpPr txBox="1"/>
          <p:nvPr/>
        </p:nvSpPr>
        <p:spPr>
          <a:xfrm>
            <a:off x="1524000" y="5165125"/>
            <a:ext cx="9144000" cy="369332"/>
          </a:xfrm>
          <a:prstGeom prst="rect">
            <a:avLst/>
          </a:prstGeom>
          <a:noFill/>
        </p:spPr>
        <p:txBody>
          <a:bodyPr wrap="square" rtlCol="0">
            <a:spAutoFit/>
          </a:bodyPr>
          <a:lstStyle/>
          <a:p>
            <a:pPr algn="ctr"/>
            <a:r>
              <a:rPr lang="en-US" b="0" dirty="0">
                <a:solidFill>
                  <a:schemeClr val="bg1"/>
                </a:solidFill>
                <a:latin typeface="Calibri" panose="020F0502020204030204" pitchFamily="34" charset="0"/>
                <a:cs typeface="Calibri" panose="020F0502020204030204" pitchFamily="34" charset="0"/>
              </a:rPr>
              <a:t>NFHS.org		Phone # 317-972-6900	jcochran@nfhs.org</a:t>
            </a:r>
          </a:p>
        </p:txBody>
      </p:sp>
    </p:spTree>
    <p:extLst>
      <p:ext uri="{BB962C8B-B14F-4D97-AF65-F5344CB8AC3E}">
        <p14:creationId xmlns:p14="http://schemas.microsoft.com/office/powerpoint/2010/main" val="670153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pic>
        <p:nvPicPr>
          <p:cNvPr id="4" name="Picture Placeholder 3" descr="A person smiling at camera&#10;&#10;AI-generated content may be incorrect.">
            <a:extLst>
              <a:ext uri="{FF2B5EF4-FFF2-40B4-BE49-F238E27FC236}">
                <a16:creationId xmlns:a16="http://schemas.microsoft.com/office/drawing/2014/main" id="{FE8DE5AF-D331-33B6-9884-F2987BDC2236}"/>
              </a:ext>
            </a:extLst>
          </p:cNvPr>
          <p:cNvPicPr>
            <a:picLocks noGrp="1" noChangeAspect="1"/>
          </p:cNvPicPr>
          <p:nvPr>
            <p:ph type="pic" sz="quarter" idx="14"/>
          </p:nvPr>
        </p:nvPicPr>
        <p:blipFill>
          <a:blip r:embed="rId3"/>
          <a:srcRect l="259" r="259"/>
          <a:stretch>
            <a:fillRect/>
          </a:stretch>
        </p:blipFill>
        <p:spPr>
          <a:xfrm>
            <a:off x="838200" y="1901825"/>
            <a:ext cx="1050925" cy="1233488"/>
          </a:xfrm>
        </p:spPr>
      </p:pic>
      <p:pic>
        <p:nvPicPr>
          <p:cNvPr id="6" name="Picture Placeholder 5" descr="A close-up of a person smiling&#10;&#10;AI-generated content may be incorrect.">
            <a:extLst>
              <a:ext uri="{FF2B5EF4-FFF2-40B4-BE49-F238E27FC236}">
                <a16:creationId xmlns:a16="http://schemas.microsoft.com/office/drawing/2014/main" id="{E87BEC7E-7D8A-801D-8C41-B8FC34A63612}"/>
              </a:ext>
            </a:extLst>
          </p:cNvPr>
          <p:cNvPicPr>
            <a:picLocks noGrp="1" noChangeAspect="1"/>
          </p:cNvPicPr>
          <p:nvPr>
            <p:ph type="pic" sz="quarter" idx="15"/>
          </p:nvPr>
        </p:nvPicPr>
        <p:blipFill>
          <a:blip r:embed="rId4"/>
          <a:srcRect l="249" r="249"/>
          <a:stretch>
            <a:fillRect/>
          </a:stretch>
        </p:blipFill>
        <p:spPr>
          <a:xfrm>
            <a:off x="2005013" y="1900238"/>
            <a:ext cx="1052512" cy="1235075"/>
          </a:xfrm>
        </p:spPr>
      </p:pic>
      <p:pic>
        <p:nvPicPr>
          <p:cNvPr id="8" name="Picture Placeholder 7" descr="A person in a suit and tie&#10;&#10;AI-generated content may be incorrect.">
            <a:extLst>
              <a:ext uri="{FF2B5EF4-FFF2-40B4-BE49-F238E27FC236}">
                <a16:creationId xmlns:a16="http://schemas.microsoft.com/office/drawing/2014/main" id="{8D206C23-6CDC-7302-6662-EC4BCE9144D9}"/>
              </a:ext>
            </a:extLst>
          </p:cNvPr>
          <p:cNvPicPr>
            <a:picLocks noGrp="1" noChangeAspect="1"/>
          </p:cNvPicPr>
          <p:nvPr>
            <p:ph type="pic" sz="quarter" idx="16"/>
          </p:nvPr>
        </p:nvPicPr>
        <p:blipFill>
          <a:blip r:embed="rId5"/>
          <a:srcRect t="10" b="10"/>
          <a:stretch>
            <a:fillRect/>
          </a:stretch>
        </p:blipFill>
        <p:spPr>
          <a:xfrm>
            <a:off x="3171825" y="1900238"/>
            <a:ext cx="1052513" cy="1235075"/>
          </a:xfrm>
        </p:spPr>
      </p:pic>
      <p:pic>
        <p:nvPicPr>
          <p:cNvPr id="10" name="Picture Placeholder 9" descr="A person with long hair&#10;&#10;AI-generated content may be incorrect.">
            <a:extLst>
              <a:ext uri="{FF2B5EF4-FFF2-40B4-BE49-F238E27FC236}">
                <a16:creationId xmlns:a16="http://schemas.microsoft.com/office/drawing/2014/main" id="{BB7C8CDD-2C8B-CCC1-CA80-CC829DFF42ED}"/>
              </a:ext>
            </a:extLst>
          </p:cNvPr>
          <p:cNvPicPr>
            <a:picLocks noGrp="1" noChangeAspect="1"/>
          </p:cNvPicPr>
          <p:nvPr>
            <p:ph type="pic" sz="quarter" idx="17"/>
          </p:nvPr>
        </p:nvPicPr>
        <p:blipFill>
          <a:blip r:embed="rId6"/>
          <a:srcRect l="173" r="173"/>
          <a:stretch>
            <a:fillRect/>
          </a:stretch>
        </p:blipFill>
        <p:spPr>
          <a:xfrm>
            <a:off x="4340225" y="1900238"/>
            <a:ext cx="1050925" cy="1235075"/>
          </a:xfrm>
        </p:spPr>
      </p:pic>
      <p:pic>
        <p:nvPicPr>
          <p:cNvPr id="12" name="Picture Placeholder 11" descr="A close-up of a person smiling&#10;&#10;AI-generated content may be incorrect.">
            <a:extLst>
              <a:ext uri="{FF2B5EF4-FFF2-40B4-BE49-F238E27FC236}">
                <a16:creationId xmlns:a16="http://schemas.microsoft.com/office/drawing/2014/main" id="{546EA95C-540C-145C-AC46-F1C8BF19DE6F}"/>
              </a:ext>
            </a:extLst>
          </p:cNvPr>
          <p:cNvPicPr>
            <a:picLocks noGrp="1" noChangeAspect="1"/>
          </p:cNvPicPr>
          <p:nvPr>
            <p:ph type="pic" sz="quarter" idx="18"/>
          </p:nvPr>
        </p:nvPicPr>
        <p:blipFill>
          <a:blip r:embed="rId7"/>
          <a:srcRect t="279" b="279"/>
          <a:stretch>
            <a:fillRect/>
          </a:stretch>
        </p:blipFill>
        <p:spPr>
          <a:xfrm>
            <a:off x="5500688" y="1900238"/>
            <a:ext cx="1050925" cy="1235075"/>
          </a:xfrm>
        </p:spPr>
      </p:pic>
      <p:pic>
        <p:nvPicPr>
          <p:cNvPr id="26" name="Picture Placeholder 25" descr="A person with a mustache smiling&#10;&#10;AI-generated content may be incorrect.">
            <a:extLst>
              <a:ext uri="{FF2B5EF4-FFF2-40B4-BE49-F238E27FC236}">
                <a16:creationId xmlns:a16="http://schemas.microsoft.com/office/drawing/2014/main" id="{331664C2-1D34-DC5F-4BBA-596E937F953A}"/>
              </a:ext>
            </a:extLst>
          </p:cNvPr>
          <p:cNvPicPr>
            <a:picLocks noGrp="1" noChangeAspect="1"/>
          </p:cNvPicPr>
          <p:nvPr>
            <p:ph type="pic" sz="quarter" idx="19"/>
          </p:nvPr>
        </p:nvPicPr>
        <p:blipFill>
          <a:blip r:embed="rId8"/>
          <a:srcRect t="5995" b="5995"/>
          <a:stretch>
            <a:fillRect/>
          </a:stretch>
        </p:blipFill>
        <p:spPr>
          <a:xfrm>
            <a:off x="6661150" y="1895475"/>
            <a:ext cx="1052513" cy="1235075"/>
          </a:xfrm>
        </p:spPr>
      </p:pic>
      <p:pic>
        <p:nvPicPr>
          <p:cNvPr id="14" name="Picture Placeholder 13" descr="A person in a pink shirt&#10;&#10;AI-generated content may be incorrect.">
            <a:extLst>
              <a:ext uri="{FF2B5EF4-FFF2-40B4-BE49-F238E27FC236}">
                <a16:creationId xmlns:a16="http://schemas.microsoft.com/office/drawing/2014/main" id="{65F1BEA8-7D31-6FA2-7907-9CF1698B7820}"/>
              </a:ext>
            </a:extLst>
          </p:cNvPr>
          <p:cNvPicPr>
            <a:picLocks noGrp="1" noChangeAspect="1"/>
          </p:cNvPicPr>
          <p:nvPr>
            <p:ph type="pic" sz="quarter" idx="20"/>
          </p:nvPr>
        </p:nvPicPr>
        <p:blipFill>
          <a:blip r:embed="rId9"/>
          <a:srcRect l="173" r="173"/>
          <a:stretch>
            <a:fillRect/>
          </a:stretch>
        </p:blipFill>
        <p:spPr>
          <a:xfrm>
            <a:off x="7829550" y="1900238"/>
            <a:ext cx="1050925" cy="1235075"/>
          </a:xfrm>
        </p:spPr>
      </p:pic>
      <p:pic>
        <p:nvPicPr>
          <p:cNvPr id="28" name="Picture Placeholder 27" descr="A person in a blue shirt&#10;&#10;AI-generated content may be incorrect.">
            <a:extLst>
              <a:ext uri="{FF2B5EF4-FFF2-40B4-BE49-F238E27FC236}">
                <a16:creationId xmlns:a16="http://schemas.microsoft.com/office/drawing/2014/main" id="{E30DC741-CEC1-3463-515C-ED85B1AF6BA8}"/>
              </a:ext>
            </a:extLst>
          </p:cNvPr>
          <p:cNvPicPr>
            <a:picLocks noGrp="1" noChangeAspect="1"/>
          </p:cNvPicPr>
          <p:nvPr>
            <p:ph type="pic" sz="quarter" idx="21"/>
          </p:nvPr>
        </p:nvPicPr>
        <p:blipFill>
          <a:blip r:embed="rId10"/>
          <a:srcRect t="5929" b="5929"/>
          <a:stretch>
            <a:fillRect/>
          </a:stretch>
        </p:blipFill>
        <p:spPr>
          <a:xfrm>
            <a:off x="9010650" y="1895475"/>
            <a:ext cx="1050925" cy="1235075"/>
          </a:xfrm>
        </p:spPr>
      </p:pic>
      <p:sp>
        <p:nvSpPr>
          <p:cNvPr id="45" name="Text Placeholder 44">
            <a:extLst>
              <a:ext uri="{FF2B5EF4-FFF2-40B4-BE49-F238E27FC236}">
                <a16:creationId xmlns:a16="http://schemas.microsoft.com/office/drawing/2014/main" id="{A989B211-358D-06EA-B757-18685230EE99}"/>
              </a:ext>
            </a:extLst>
          </p:cNvPr>
          <p:cNvSpPr>
            <a:spLocks noGrp="1"/>
          </p:cNvSpPr>
          <p:nvPr>
            <p:ph type="body" sz="quarter" idx="22"/>
          </p:nvPr>
        </p:nvSpPr>
        <p:spPr>
          <a:xfrm>
            <a:off x="838835" y="3173295"/>
            <a:ext cx="1050925" cy="461963"/>
          </a:xfrm>
        </p:spPr>
        <p:txBody>
          <a:bodyPr/>
          <a:lstStyle/>
          <a:p>
            <a:pPr>
              <a:spcBef>
                <a:spcPts val="0"/>
              </a:spcBef>
            </a:pPr>
            <a:r>
              <a:rPr lang="en-US" dirty="0"/>
              <a:t>Dr. Karissa Niehoff</a:t>
            </a:r>
          </a:p>
          <a:p>
            <a:pPr>
              <a:spcBef>
                <a:spcPts val="0"/>
              </a:spcBef>
            </a:pPr>
            <a:r>
              <a:rPr lang="en-US" dirty="0"/>
              <a:t>NFHS</a:t>
            </a:r>
          </a:p>
          <a:p>
            <a:pPr>
              <a:spcBef>
                <a:spcPts val="0"/>
              </a:spcBef>
            </a:pPr>
            <a:r>
              <a:rPr lang="en-US" dirty="0"/>
              <a:t>Publisher</a:t>
            </a:r>
          </a:p>
        </p:txBody>
      </p:sp>
      <p:sp>
        <p:nvSpPr>
          <p:cNvPr id="46" name="Text Placeholder 45">
            <a:extLst>
              <a:ext uri="{FF2B5EF4-FFF2-40B4-BE49-F238E27FC236}">
                <a16:creationId xmlns:a16="http://schemas.microsoft.com/office/drawing/2014/main" id="{69C9A4E8-0065-5DF9-AEC0-5C92E8B98BEF}"/>
              </a:ext>
            </a:extLst>
          </p:cNvPr>
          <p:cNvSpPr>
            <a:spLocks noGrp="1"/>
          </p:cNvSpPr>
          <p:nvPr>
            <p:ph type="body" sz="quarter" idx="23"/>
          </p:nvPr>
        </p:nvSpPr>
        <p:spPr>
          <a:xfrm>
            <a:off x="2005484" y="3170815"/>
            <a:ext cx="1050925" cy="461963"/>
          </a:xfrm>
        </p:spPr>
        <p:txBody>
          <a:bodyPr/>
          <a:lstStyle/>
          <a:p>
            <a:pPr>
              <a:spcBef>
                <a:spcPts val="0"/>
              </a:spcBef>
            </a:pPr>
            <a:r>
              <a:rPr lang="en-US" dirty="0"/>
              <a:t>Julie Cochran</a:t>
            </a:r>
          </a:p>
          <a:p>
            <a:pPr>
              <a:spcBef>
                <a:spcPts val="0"/>
              </a:spcBef>
            </a:pPr>
            <a:r>
              <a:rPr lang="en-US" dirty="0"/>
              <a:t>NFHS</a:t>
            </a:r>
          </a:p>
          <a:p>
            <a:pPr>
              <a:spcBef>
                <a:spcPts val="0"/>
              </a:spcBef>
            </a:pPr>
            <a:r>
              <a:rPr lang="en-US" dirty="0"/>
              <a:t>Editor</a:t>
            </a:r>
          </a:p>
        </p:txBody>
      </p:sp>
      <p:sp>
        <p:nvSpPr>
          <p:cNvPr id="47" name="Text Placeholder 46">
            <a:extLst>
              <a:ext uri="{FF2B5EF4-FFF2-40B4-BE49-F238E27FC236}">
                <a16:creationId xmlns:a16="http://schemas.microsoft.com/office/drawing/2014/main" id="{DE1994F0-9411-BF7C-8443-27B6995800B6}"/>
              </a:ext>
            </a:extLst>
          </p:cNvPr>
          <p:cNvSpPr>
            <a:spLocks noGrp="1"/>
          </p:cNvSpPr>
          <p:nvPr>
            <p:ph type="body" sz="quarter" idx="24"/>
          </p:nvPr>
        </p:nvSpPr>
        <p:spPr>
          <a:xfrm>
            <a:off x="3176725" y="3170815"/>
            <a:ext cx="1050925" cy="461963"/>
          </a:xfrm>
        </p:spPr>
        <p:txBody>
          <a:bodyPr/>
          <a:lstStyle/>
          <a:p>
            <a:pPr>
              <a:spcBef>
                <a:spcPts val="0"/>
              </a:spcBef>
            </a:pPr>
            <a:r>
              <a:rPr lang="en-US" dirty="0"/>
              <a:t>Gibby Reynolds</a:t>
            </a:r>
          </a:p>
          <a:p>
            <a:pPr>
              <a:spcBef>
                <a:spcPts val="0"/>
              </a:spcBef>
            </a:pPr>
            <a:r>
              <a:rPr lang="en-US" dirty="0"/>
              <a:t>OR</a:t>
            </a:r>
          </a:p>
          <a:p>
            <a:pPr>
              <a:spcBef>
                <a:spcPts val="0"/>
              </a:spcBef>
            </a:pPr>
            <a:r>
              <a:rPr lang="en-US" dirty="0"/>
              <a:t>Chair</a:t>
            </a:r>
          </a:p>
        </p:txBody>
      </p:sp>
      <p:sp>
        <p:nvSpPr>
          <p:cNvPr id="48" name="Text Placeholder 47">
            <a:extLst>
              <a:ext uri="{FF2B5EF4-FFF2-40B4-BE49-F238E27FC236}">
                <a16:creationId xmlns:a16="http://schemas.microsoft.com/office/drawing/2014/main" id="{459D2616-288B-8ABB-1574-3B07AB3B749C}"/>
              </a:ext>
            </a:extLst>
          </p:cNvPr>
          <p:cNvSpPr>
            <a:spLocks noGrp="1"/>
          </p:cNvSpPr>
          <p:nvPr>
            <p:ph type="body" sz="quarter" idx="25"/>
          </p:nvPr>
        </p:nvSpPr>
        <p:spPr>
          <a:xfrm>
            <a:off x="4340371" y="3170815"/>
            <a:ext cx="1050925" cy="461963"/>
          </a:xfrm>
        </p:spPr>
        <p:txBody>
          <a:bodyPr>
            <a:normAutofit/>
          </a:bodyPr>
          <a:lstStyle/>
          <a:p>
            <a:pPr>
              <a:spcBef>
                <a:spcPts val="0"/>
              </a:spcBef>
            </a:pPr>
            <a:r>
              <a:rPr lang="en-US" dirty="0"/>
              <a:t>Brianna Hines</a:t>
            </a:r>
          </a:p>
          <a:p>
            <a:pPr>
              <a:spcBef>
                <a:spcPts val="0"/>
              </a:spcBef>
            </a:pPr>
            <a:r>
              <a:rPr lang="en-US" dirty="0"/>
              <a:t>VA</a:t>
            </a:r>
          </a:p>
          <a:p>
            <a:pPr>
              <a:spcBef>
                <a:spcPts val="0"/>
              </a:spcBef>
            </a:pPr>
            <a:r>
              <a:rPr lang="en-US" dirty="0"/>
              <a:t>Coaches. - 2026</a:t>
            </a:r>
          </a:p>
        </p:txBody>
      </p:sp>
      <p:sp>
        <p:nvSpPr>
          <p:cNvPr id="49" name="Text Placeholder 48">
            <a:extLst>
              <a:ext uri="{FF2B5EF4-FFF2-40B4-BE49-F238E27FC236}">
                <a16:creationId xmlns:a16="http://schemas.microsoft.com/office/drawing/2014/main" id="{4512E973-96AF-768B-2146-50838C9E8BB3}"/>
              </a:ext>
            </a:extLst>
          </p:cNvPr>
          <p:cNvSpPr>
            <a:spLocks noGrp="1"/>
          </p:cNvSpPr>
          <p:nvPr>
            <p:ph type="body" sz="quarter" idx="26"/>
          </p:nvPr>
        </p:nvSpPr>
        <p:spPr>
          <a:xfrm>
            <a:off x="5500782" y="3170814"/>
            <a:ext cx="1050925" cy="461963"/>
          </a:xfrm>
        </p:spPr>
        <p:txBody>
          <a:bodyPr/>
          <a:lstStyle/>
          <a:p>
            <a:pPr>
              <a:spcBef>
                <a:spcPts val="0"/>
              </a:spcBef>
            </a:pPr>
            <a:r>
              <a:rPr lang="en-US" dirty="0"/>
              <a:t>Teri Connor</a:t>
            </a:r>
          </a:p>
          <a:p>
            <a:pPr>
              <a:spcBef>
                <a:spcPts val="0"/>
              </a:spcBef>
            </a:pPr>
            <a:r>
              <a:rPr lang="en-US" dirty="0"/>
              <a:t>NJ</a:t>
            </a:r>
          </a:p>
          <a:p>
            <a:pPr>
              <a:spcBef>
                <a:spcPts val="0"/>
              </a:spcBef>
            </a:pPr>
            <a:r>
              <a:rPr lang="en-US" dirty="0"/>
              <a:t>Officials - 2027</a:t>
            </a:r>
          </a:p>
        </p:txBody>
      </p:sp>
      <p:sp>
        <p:nvSpPr>
          <p:cNvPr id="50" name="Text Placeholder 49">
            <a:extLst>
              <a:ext uri="{FF2B5EF4-FFF2-40B4-BE49-F238E27FC236}">
                <a16:creationId xmlns:a16="http://schemas.microsoft.com/office/drawing/2014/main" id="{B6F7CE03-7298-FF8C-BCFE-E727CC6E6027}"/>
              </a:ext>
            </a:extLst>
          </p:cNvPr>
          <p:cNvSpPr>
            <a:spLocks noGrp="1"/>
          </p:cNvSpPr>
          <p:nvPr>
            <p:ph type="body" sz="quarter" idx="27"/>
          </p:nvPr>
        </p:nvSpPr>
        <p:spPr>
          <a:xfrm>
            <a:off x="6662463" y="3170814"/>
            <a:ext cx="1050925" cy="461963"/>
          </a:xfrm>
        </p:spPr>
        <p:txBody>
          <a:bodyPr/>
          <a:lstStyle/>
          <a:p>
            <a:pPr>
              <a:spcBef>
                <a:spcPts val="0"/>
              </a:spcBef>
            </a:pPr>
            <a:r>
              <a:rPr lang="en-US" dirty="0"/>
              <a:t>Bob Cavanagh</a:t>
            </a:r>
          </a:p>
          <a:p>
            <a:pPr>
              <a:spcBef>
                <a:spcPts val="0"/>
              </a:spcBef>
            </a:pPr>
            <a:r>
              <a:rPr lang="en-US" dirty="0"/>
              <a:t>RI</a:t>
            </a:r>
          </a:p>
          <a:p>
            <a:pPr>
              <a:spcBef>
                <a:spcPts val="0"/>
              </a:spcBef>
            </a:pPr>
            <a:r>
              <a:rPr lang="en-US" dirty="0"/>
              <a:t>Section 1 - 2028</a:t>
            </a:r>
          </a:p>
        </p:txBody>
      </p:sp>
      <p:sp>
        <p:nvSpPr>
          <p:cNvPr id="51" name="Text Placeholder 50">
            <a:extLst>
              <a:ext uri="{FF2B5EF4-FFF2-40B4-BE49-F238E27FC236}">
                <a16:creationId xmlns:a16="http://schemas.microsoft.com/office/drawing/2014/main" id="{2166ABE6-E2C9-B549-BD81-02CCFA0FF4B6}"/>
              </a:ext>
            </a:extLst>
          </p:cNvPr>
          <p:cNvSpPr>
            <a:spLocks noGrp="1"/>
          </p:cNvSpPr>
          <p:nvPr>
            <p:ph type="body" sz="quarter" idx="28"/>
          </p:nvPr>
        </p:nvSpPr>
        <p:spPr>
          <a:xfrm>
            <a:off x="7832141" y="3170814"/>
            <a:ext cx="1050925" cy="461963"/>
          </a:xfrm>
        </p:spPr>
        <p:txBody>
          <a:bodyPr/>
          <a:lstStyle/>
          <a:p>
            <a:pPr>
              <a:spcBef>
                <a:spcPts val="0"/>
              </a:spcBef>
            </a:pPr>
            <a:r>
              <a:rPr lang="en-US" dirty="0"/>
              <a:t>Marianne Shultz</a:t>
            </a:r>
          </a:p>
          <a:p>
            <a:pPr>
              <a:spcBef>
                <a:spcPts val="0"/>
              </a:spcBef>
            </a:pPr>
            <a:r>
              <a:rPr lang="en-US" dirty="0"/>
              <a:t>MD</a:t>
            </a:r>
          </a:p>
          <a:p>
            <a:pPr>
              <a:spcBef>
                <a:spcPts val="0"/>
              </a:spcBef>
            </a:pPr>
            <a:r>
              <a:rPr lang="en-US" dirty="0"/>
              <a:t>Section 2 - 2026</a:t>
            </a:r>
          </a:p>
        </p:txBody>
      </p:sp>
      <p:sp>
        <p:nvSpPr>
          <p:cNvPr id="52" name="Text Placeholder 51">
            <a:extLst>
              <a:ext uri="{FF2B5EF4-FFF2-40B4-BE49-F238E27FC236}">
                <a16:creationId xmlns:a16="http://schemas.microsoft.com/office/drawing/2014/main" id="{FF3CD68C-CA55-9396-CBB4-4E766D1A0820}"/>
              </a:ext>
            </a:extLst>
          </p:cNvPr>
          <p:cNvSpPr>
            <a:spLocks noGrp="1"/>
          </p:cNvSpPr>
          <p:nvPr>
            <p:ph type="body" sz="quarter" idx="29"/>
          </p:nvPr>
        </p:nvSpPr>
        <p:spPr>
          <a:xfrm>
            <a:off x="9015844" y="3170814"/>
            <a:ext cx="1050925" cy="461963"/>
          </a:xfrm>
        </p:spPr>
        <p:txBody>
          <a:bodyPr/>
          <a:lstStyle/>
          <a:p>
            <a:pPr>
              <a:spcBef>
                <a:spcPts val="0"/>
              </a:spcBef>
            </a:pPr>
            <a:r>
              <a:rPr lang="en-US" dirty="0"/>
              <a:t>Mohan Telfer</a:t>
            </a:r>
          </a:p>
          <a:p>
            <a:pPr>
              <a:spcBef>
                <a:spcPts val="0"/>
              </a:spcBef>
            </a:pPr>
            <a:r>
              <a:rPr lang="en-US" dirty="0"/>
              <a:t>MD</a:t>
            </a:r>
          </a:p>
          <a:p>
            <a:pPr>
              <a:spcBef>
                <a:spcPts val="0"/>
              </a:spcBef>
            </a:pPr>
            <a:r>
              <a:rPr lang="en-US" dirty="0"/>
              <a:t>Section 2 - 2028</a:t>
            </a:r>
          </a:p>
        </p:txBody>
      </p:sp>
      <p:pic>
        <p:nvPicPr>
          <p:cNvPr id="30" name="Picture Placeholder 29" descr="A person in a suit and tie&#10;&#10;AI-generated content may be incorrect.">
            <a:extLst>
              <a:ext uri="{FF2B5EF4-FFF2-40B4-BE49-F238E27FC236}">
                <a16:creationId xmlns:a16="http://schemas.microsoft.com/office/drawing/2014/main" id="{0045F189-5921-A902-3E60-75F2169F834A}"/>
              </a:ext>
            </a:extLst>
          </p:cNvPr>
          <p:cNvPicPr>
            <a:picLocks noGrp="1" noChangeAspect="1"/>
          </p:cNvPicPr>
          <p:nvPr>
            <p:ph type="pic" sz="quarter" idx="30"/>
          </p:nvPr>
        </p:nvPicPr>
        <p:blipFill>
          <a:blip r:embed="rId11"/>
          <a:srcRect l="7400" r="7400"/>
          <a:stretch>
            <a:fillRect/>
          </a:stretch>
        </p:blipFill>
        <p:spPr>
          <a:xfrm>
            <a:off x="838200" y="3862388"/>
            <a:ext cx="1050925" cy="1233487"/>
          </a:xfrm>
        </p:spPr>
      </p:pic>
      <p:pic>
        <p:nvPicPr>
          <p:cNvPr id="16" name="Picture Placeholder 15" descr="A person in a suit and tie&#10;&#10;AI-generated content may be incorrect.">
            <a:extLst>
              <a:ext uri="{FF2B5EF4-FFF2-40B4-BE49-F238E27FC236}">
                <a16:creationId xmlns:a16="http://schemas.microsoft.com/office/drawing/2014/main" id="{EEB4825F-0231-85A7-B359-6F1D2DA747FD}"/>
              </a:ext>
            </a:extLst>
          </p:cNvPr>
          <p:cNvPicPr>
            <a:picLocks noGrp="1" noChangeAspect="1"/>
          </p:cNvPicPr>
          <p:nvPr>
            <p:ph type="pic" sz="quarter" idx="31"/>
          </p:nvPr>
        </p:nvPicPr>
        <p:blipFill>
          <a:blip r:embed="rId12"/>
          <a:srcRect t="20" b="20"/>
          <a:stretch>
            <a:fillRect/>
          </a:stretch>
        </p:blipFill>
        <p:spPr>
          <a:xfrm>
            <a:off x="2005013" y="3860800"/>
            <a:ext cx="1052512" cy="1235075"/>
          </a:xfrm>
        </p:spPr>
      </p:pic>
      <p:pic>
        <p:nvPicPr>
          <p:cNvPr id="18" name="Picture Placeholder 17" descr="A person wearing glasses and a black jacket&#10;&#10;AI-generated content may be incorrect.">
            <a:extLst>
              <a:ext uri="{FF2B5EF4-FFF2-40B4-BE49-F238E27FC236}">
                <a16:creationId xmlns:a16="http://schemas.microsoft.com/office/drawing/2014/main" id="{D0F11705-7AFF-50CD-AC22-E56C72335A50}"/>
              </a:ext>
            </a:extLst>
          </p:cNvPr>
          <p:cNvPicPr>
            <a:picLocks noGrp="1" noChangeAspect="1"/>
          </p:cNvPicPr>
          <p:nvPr>
            <p:ph type="pic" sz="quarter" idx="32"/>
          </p:nvPr>
        </p:nvPicPr>
        <p:blipFill>
          <a:blip r:embed="rId13"/>
          <a:srcRect t="20" b="20"/>
          <a:stretch>
            <a:fillRect/>
          </a:stretch>
        </p:blipFill>
        <p:spPr>
          <a:xfrm>
            <a:off x="3171825" y="3860800"/>
            <a:ext cx="1052513" cy="1235075"/>
          </a:xfrm>
        </p:spPr>
      </p:pic>
      <p:pic>
        <p:nvPicPr>
          <p:cNvPr id="20" name="Picture Placeholder 19" descr="A person in a blue shirt and white tie&#10;&#10;AI-generated content may be incorrect.">
            <a:extLst>
              <a:ext uri="{FF2B5EF4-FFF2-40B4-BE49-F238E27FC236}">
                <a16:creationId xmlns:a16="http://schemas.microsoft.com/office/drawing/2014/main" id="{4876A8A5-E1C9-4A6D-C828-75244C47F181}"/>
              </a:ext>
            </a:extLst>
          </p:cNvPr>
          <p:cNvPicPr>
            <a:picLocks noGrp="1" noChangeAspect="1"/>
          </p:cNvPicPr>
          <p:nvPr>
            <p:ph type="pic" sz="quarter" idx="33"/>
          </p:nvPr>
        </p:nvPicPr>
        <p:blipFill>
          <a:blip r:embed="rId14"/>
          <a:srcRect l="56" r="56"/>
          <a:stretch>
            <a:fillRect/>
          </a:stretch>
        </p:blipFill>
        <p:spPr>
          <a:xfrm>
            <a:off x="4340225" y="3860800"/>
            <a:ext cx="1050925" cy="1235075"/>
          </a:xfrm>
        </p:spPr>
      </p:pic>
      <p:pic>
        <p:nvPicPr>
          <p:cNvPr id="32" name="Picture Placeholder 31" descr="A person in a suit and tie&#10;&#10;AI-generated content may be incorrect.">
            <a:extLst>
              <a:ext uri="{FF2B5EF4-FFF2-40B4-BE49-F238E27FC236}">
                <a16:creationId xmlns:a16="http://schemas.microsoft.com/office/drawing/2014/main" id="{4387FD8D-7ACB-9E4D-10FD-220FBF81CA48}"/>
              </a:ext>
            </a:extLst>
          </p:cNvPr>
          <p:cNvPicPr>
            <a:picLocks noGrp="1" noChangeAspect="1"/>
          </p:cNvPicPr>
          <p:nvPr>
            <p:ph type="pic" sz="quarter" idx="34"/>
          </p:nvPr>
        </p:nvPicPr>
        <p:blipFill>
          <a:blip r:embed="rId15"/>
          <a:srcRect l="7455" r="7455"/>
          <a:stretch>
            <a:fillRect/>
          </a:stretch>
        </p:blipFill>
        <p:spPr>
          <a:xfrm>
            <a:off x="5500688" y="3860800"/>
            <a:ext cx="1050925" cy="1235075"/>
          </a:xfrm>
        </p:spPr>
      </p:pic>
      <p:pic>
        <p:nvPicPr>
          <p:cNvPr id="22" name="Picture Placeholder 21" descr="A person in a red shirt&#10;&#10;AI-generated content may be incorrect.">
            <a:extLst>
              <a:ext uri="{FF2B5EF4-FFF2-40B4-BE49-F238E27FC236}">
                <a16:creationId xmlns:a16="http://schemas.microsoft.com/office/drawing/2014/main" id="{7583EAF0-B891-26C7-D7F9-027E45BD41CD}"/>
              </a:ext>
            </a:extLst>
          </p:cNvPr>
          <p:cNvPicPr>
            <a:picLocks noGrp="1" noChangeAspect="1"/>
          </p:cNvPicPr>
          <p:nvPr>
            <p:ph type="pic" sz="quarter" idx="35"/>
          </p:nvPr>
        </p:nvPicPr>
        <p:blipFill>
          <a:blip r:embed="rId16"/>
          <a:srcRect t="4179" b="4179"/>
          <a:stretch>
            <a:fillRect/>
          </a:stretch>
        </p:blipFill>
        <p:spPr>
          <a:xfrm>
            <a:off x="6661150" y="3856038"/>
            <a:ext cx="1052513" cy="1235075"/>
          </a:xfrm>
        </p:spPr>
      </p:pic>
      <p:pic>
        <p:nvPicPr>
          <p:cNvPr id="24" name="Picture Placeholder 23" descr="Medium shot of a person smiling&#10;&#10;AI-generated content may be incorrect.">
            <a:extLst>
              <a:ext uri="{FF2B5EF4-FFF2-40B4-BE49-F238E27FC236}">
                <a16:creationId xmlns:a16="http://schemas.microsoft.com/office/drawing/2014/main" id="{02F15C47-9F29-9D09-AC88-2664470C6E48}"/>
              </a:ext>
            </a:extLst>
          </p:cNvPr>
          <p:cNvPicPr>
            <a:picLocks noGrp="1" noChangeAspect="1"/>
          </p:cNvPicPr>
          <p:nvPr>
            <p:ph type="pic" sz="quarter" idx="36"/>
          </p:nvPr>
        </p:nvPicPr>
        <p:blipFill>
          <a:blip r:embed="rId17"/>
          <a:srcRect t="8033" b="8033"/>
          <a:stretch>
            <a:fillRect/>
          </a:stretch>
        </p:blipFill>
        <p:spPr>
          <a:xfrm>
            <a:off x="7829550" y="3860800"/>
            <a:ext cx="1050925" cy="1235075"/>
          </a:xfrm>
        </p:spPr>
      </p:pic>
      <p:sp>
        <p:nvSpPr>
          <p:cNvPr id="61" name="Text Placeholder 60">
            <a:extLst>
              <a:ext uri="{FF2B5EF4-FFF2-40B4-BE49-F238E27FC236}">
                <a16:creationId xmlns:a16="http://schemas.microsoft.com/office/drawing/2014/main" id="{3EC7C2BE-FCF9-2C05-9E0A-D6C63DDBE043}"/>
              </a:ext>
            </a:extLst>
          </p:cNvPr>
          <p:cNvSpPr>
            <a:spLocks noGrp="1"/>
          </p:cNvSpPr>
          <p:nvPr>
            <p:ph type="body" sz="quarter" idx="38"/>
          </p:nvPr>
        </p:nvSpPr>
        <p:spPr>
          <a:xfrm>
            <a:off x="838835" y="5133949"/>
            <a:ext cx="1050925" cy="461963"/>
          </a:xfrm>
        </p:spPr>
        <p:txBody>
          <a:bodyPr/>
          <a:lstStyle/>
          <a:p>
            <a:pPr>
              <a:spcBef>
                <a:spcPts val="0"/>
              </a:spcBef>
            </a:pPr>
            <a:r>
              <a:rPr lang="en-US" dirty="0"/>
              <a:t>Brad Alford</a:t>
            </a:r>
          </a:p>
          <a:p>
            <a:pPr>
              <a:spcBef>
                <a:spcPts val="0"/>
              </a:spcBef>
            </a:pPr>
            <a:r>
              <a:rPr lang="en-US" dirty="0"/>
              <a:t>NC</a:t>
            </a:r>
          </a:p>
          <a:p>
            <a:pPr>
              <a:spcBef>
                <a:spcPts val="0"/>
              </a:spcBef>
            </a:pPr>
            <a:r>
              <a:rPr lang="en-US" dirty="0"/>
              <a:t>Section 3 - 2025</a:t>
            </a:r>
          </a:p>
        </p:txBody>
      </p:sp>
      <p:sp>
        <p:nvSpPr>
          <p:cNvPr id="62" name="Text Placeholder 61">
            <a:extLst>
              <a:ext uri="{FF2B5EF4-FFF2-40B4-BE49-F238E27FC236}">
                <a16:creationId xmlns:a16="http://schemas.microsoft.com/office/drawing/2014/main" id="{E5CE2F7F-2A9C-C38E-18D3-5159C4765ADD}"/>
              </a:ext>
            </a:extLst>
          </p:cNvPr>
          <p:cNvSpPr>
            <a:spLocks noGrp="1"/>
          </p:cNvSpPr>
          <p:nvPr>
            <p:ph type="body" sz="quarter" idx="39"/>
          </p:nvPr>
        </p:nvSpPr>
        <p:spPr>
          <a:xfrm>
            <a:off x="2005484" y="5131469"/>
            <a:ext cx="1050925" cy="461963"/>
          </a:xfrm>
        </p:spPr>
        <p:txBody>
          <a:bodyPr/>
          <a:lstStyle/>
          <a:p>
            <a:pPr>
              <a:spcBef>
                <a:spcPts val="0"/>
              </a:spcBef>
            </a:pPr>
            <a:r>
              <a:rPr lang="en-US" dirty="0"/>
              <a:t>Roger Morton</a:t>
            </a:r>
          </a:p>
          <a:p>
            <a:pPr>
              <a:spcBef>
                <a:spcPts val="0"/>
              </a:spcBef>
            </a:pPr>
            <a:r>
              <a:rPr lang="en-US" dirty="0"/>
              <a:t>NC</a:t>
            </a:r>
          </a:p>
          <a:p>
            <a:pPr>
              <a:spcBef>
                <a:spcPts val="0"/>
              </a:spcBef>
            </a:pPr>
            <a:r>
              <a:rPr lang="en-US" dirty="0"/>
              <a:t>Section 3 - 2027</a:t>
            </a:r>
          </a:p>
        </p:txBody>
      </p:sp>
      <p:sp>
        <p:nvSpPr>
          <p:cNvPr id="63" name="Text Placeholder 62">
            <a:extLst>
              <a:ext uri="{FF2B5EF4-FFF2-40B4-BE49-F238E27FC236}">
                <a16:creationId xmlns:a16="http://schemas.microsoft.com/office/drawing/2014/main" id="{4ABDA6C8-3C7E-7F49-D88E-07B406982E5F}"/>
              </a:ext>
            </a:extLst>
          </p:cNvPr>
          <p:cNvSpPr>
            <a:spLocks noGrp="1"/>
          </p:cNvSpPr>
          <p:nvPr>
            <p:ph type="body" sz="quarter" idx="40"/>
          </p:nvPr>
        </p:nvSpPr>
        <p:spPr>
          <a:xfrm>
            <a:off x="3176725" y="5131469"/>
            <a:ext cx="1050925" cy="461963"/>
          </a:xfrm>
        </p:spPr>
        <p:txBody>
          <a:bodyPr/>
          <a:lstStyle/>
          <a:p>
            <a:pPr>
              <a:spcBef>
                <a:spcPts val="0"/>
              </a:spcBef>
            </a:pPr>
            <a:r>
              <a:rPr lang="en-US" dirty="0"/>
              <a:t>Beth Sauser</a:t>
            </a:r>
          </a:p>
          <a:p>
            <a:pPr>
              <a:spcBef>
                <a:spcPts val="0"/>
              </a:spcBef>
            </a:pPr>
            <a:r>
              <a:rPr lang="en-US" dirty="0"/>
              <a:t>IL</a:t>
            </a:r>
          </a:p>
          <a:p>
            <a:pPr>
              <a:spcBef>
                <a:spcPts val="0"/>
              </a:spcBef>
            </a:pPr>
            <a:r>
              <a:rPr lang="en-US" dirty="0"/>
              <a:t>Section 4 - 2026</a:t>
            </a:r>
          </a:p>
          <a:p>
            <a:pPr>
              <a:spcBef>
                <a:spcPts val="0"/>
              </a:spcBef>
            </a:pPr>
            <a:endParaRPr lang="en-US" dirty="0"/>
          </a:p>
        </p:txBody>
      </p:sp>
      <p:sp>
        <p:nvSpPr>
          <p:cNvPr id="64" name="Text Placeholder 63">
            <a:extLst>
              <a:ext uri="{FF2B5EF4-FFF2-40B4-BE49-F238E27FC236}">
                <a16:creationId xmlns:a16="http://schemas.microsoft.com/office/drawing/2014/main" id="{99B674B4-DA81-9E00-F040-766604B7FD9A}"/>
              </a:ext>
            </a:extLst>
          </p:cNvPr>
          <p:cNvSpPr>
            <a:spLocks noGrp="1"/>
          </p:cNvSpPr>
          <p:nvPr>
            <p:ph type="body" sz="quarter" idx="41"/>
          </p:nvPr>
        </p:nvSpPr>
        <p:spPr>
          <a:xfrm>
            <a:off x="4340371" y="5131469"/>
            <a:ext cx="1050925" cy="461963"/>
          </a:xfrm>
        </p:spPr>
        <p:txBody>
          <a:bodyPr/>
          <a:lstStyle/>
          <a:p>
            <a:pPr>
              <a:spcBef>
                <a:spcPts val="0"/>
              </a:spcBef>
            </a:pPr>
            <a:r>
              <a:rPr lang="en-US" dirty="0"/>
              <a:t>Saul Hernandez</a:t>
            </a:r>
          </a:p>
          <a:p>
            <a:pPr>
              <a:spcBef>
                <a:spcPts val="0"/>
              </a:spcBef>
            </a:pPr>
            <a:r>
              <a:rPr lang="en-US" dirty="0"/>
              <a:t>KS</a:t>
            </a:r>
          </a:p>
          <a:p>
            <a:pPr>
              <a:spcBef>
                <a:spcPts val="0"/>
              </a:spcBef>
            </a:pPr>
            <a:r>
              <a:rPr lang="en-US" dirty="0"/>
              <a:t>Section 5 - 2025</a:t>
            </a:r>
          </a:p>
          <a:p>
            <a:pPr>
              <a:spcBef>
                <a:spcPts val="0"/>
              </a:spcBef>
            </a:pPr>
            <a:endParaRPr lang="en-US" dirty="0"/>
          </a:p>
        </p:txBody>
      </p:sp>
      <p:sp>
        <p:nvSpPr>
          <p:cNvPr id="65" name="Text Placeholder 64">
            <a:extLst>
              <a:ext uri="{FF2B5EF4-FFF2-40B4-BE49-F238E27FC236}">
                <a16:creationId xmlns:a16="http://schemas.microsoft.com/office/drawing/2014/main" id="{D29C6226-DC31-4F2C-6DCA-6469944048F4}"/>
              </a:ext>
            </a:extLst>
          </p:cNvPr>
          <p:cNvSpPr>
            <a:spLocks noGrp="1"/>
          </p:cNvSpPr>
          <p:nvPr>
            <p:ph type="body" sz="quarter" idx="42"/>
          </p:nvPr>
        </p:nvSpPr>
        <p:spPr>
          <a:xfrm>
            <a:off x="5500782" y="5131468"/>
            <a:ext cx="1050925" cy="461963"/>
          </a:xfrm>
        </p:spPr>
        <p:txBody>
          <a:bodyPr/>
          <a:lstStyle/>
          <a:p>
            <a:pPr>
              <a:spcBef>
                <a:spcPts val="0"/>
              </a:spcBef>
            </a:pPr>
            <a:r>
              <a:rPr lang="en-US" dirty="0"/>
              <a:t>Zac Stevenson</a:t>
            </a:r>
          </a:p>
          <a:p>
            <a:pPr>
              <a:spcBef>
                <a:spcPts val="0"/>
              </a:spcBef>
            </a:pPr>
            <a:r>
              <a:rPr lang="en-US" dirty="0"/>
              <a:t>NM</a:t>
            </a:r>
          </a:p>
          <a:p>
            <a:pPr>
              <a:spcBef>
                <a:spcPts val="0"/>
              </a:spcBef>
            </a:pPr>
            <a:r>
              <a:rPr lang="en-US" dirty="0"/>
              <a:t>Section 6 - 2028</a:t>
            </a:r>
          </a:p>
        </p:txBody>
      </p:sp>
      <p:sp>
        <p:nvSpPr>
          <p:cNvPr id="66" name="Text Placeholder 65">
            <a:extLst>
              <a:ext uri="{FF2B5EF4-FFF2-40B4-BE49-F238E27FC236}">
                <a16:creationId xmlns:a16="http://schemas.microsoft.com/office/drawing/2014/main" id="{62EBEA9E-C91D-96CB-5EDC-497C4F8767BC}"/>
              </a:ext>
            </a:extLst>
          </p:cNvPr>
          <p:cNvSpPr>
            <a:spLocks noGrp="1"/>
          </p:cNvSpPr>
          <p:nvPr>
            <p:ph type="body" sz="quarter" idx="43"/>
          </p:nvPr>
        </p:nvSpPr>
        <p:spPr>
          <a:xfrm>
            <a:off x="6662463" y="5131468"/>
            <a:ext cx="1050925" cy="461963"/>
          </a:xfrm>
        </p:spPr>
        <p:txBody>
          <a:bodyPr/>
          <a:lstStyle/>
          <a:p>
            <a:pPr>
              <a:spcBef>
                <a:spcPts val="0"/>
              </a:spcBef>
            </a:pPr>
            <a:r>
              <a:rPr lang="en-US" dirty="0"/>
              <a:t>Joe Oberndorfer</a:t>
            </a:r>
          </a:p>
          <a:p>
            <a:pPr>
              <a:spcBef>
                <a:spcPts val="0"/>
              </a:spcBef>
            </a:pPr>
            <a:r>
              <a:rPr lang="en-US" dirty="0"/>
              <a:t>NV</a:t>
            </a:r>
          </a:p>
          <a:p>
            <a:pPr>
              <a:spcBef>
                <a:spcPts val="0"/>
              </a:spcBef>
            </a:pPr>
            <a:r>
              <a:rPr lang="en-US" dirty="0"/>
              <a:t>Section 7 - 2027</a:t>
            </a:r>
          </a:p>
        </p:txBody>
      </p:sp>
      <p:sp>
        <p:nvSpPr>
          <p:cNvPr id="67" name="Text Placeholder 66">
            <a:extLst>
              <a:ext uri="{FF2B5EF4-FFF2-40B4-BE49-F238E27FC236}">
                <a16:creationId xmlns:a16="http://schemas.microsoft.com/office/drawing/2014/main" id="{F761BBA3-0897-B415-381E-AFE2B86E9AA7}"/>
              </a:ext>
            </a:extLst>
          </p:cNvPr>
          <p:cNvSpPr>
            <a:spLocks noGrp="1"/>
          </p:cNvSpPr>
          <p:nvPr>
            <p:ph type="body" sz="quarter" idx="44"/>
          </p:nvPr>
        </p:nvSpPr>
        <p:spPr>
          <a:xfrm>
            <a:off x="7832141" y="5131468"/>
            <a:ext cx="1050925" cy="461963"/>
          </a:xfrm>
        </p:spPr>
        <p:txBody>
          <a:bodyPr/>
          <a:lstStyle/>
          <a:p>
            <a:pPr>
              <a:spcBef>
                <a:spcPts val="0"/>
              </a:spcBef>
            </a:pPr>
            <a:r>
              <a:rPr lang="en-US" dirty="0"/>
              <a:t>Julie Hammons</a:t>
            </a:r>
          </a:p>
          <a:p>
            <a:pPr>
              <a:spcBef>
                <a:spcPts val="0"/>
              </a:spcBef>
            </a:pPr>
            <a:r>
              <a:rPr lang="en-US" dirty="0"/>
              <a:t>ID</a:t>
            </a:r>
          </a:p>
          <a:p>
            <a:pPr>
              <a:spcBef>
                <a:spcPts val="0"/>
              </a:spcBef>
            </a:pPr>
            <a:r>
              <a:rPr lang="en-US" dirty="0"/>
              <a:t>Section 8 - 2025</a:t>
            </a:r>
          </a:p>
          <a:p>
            <a:pPr>
              <a:spcBef>
                <a:spcPts val="0"/>
              </a:spcBef>
            </a:pPr>
            <a:endParaRPr lang="en-US" dirty="0"/>
          </a:p>
        </p:txBody>
      </p:sp>
    </p:spTree>
    <p:extLst>
      <p:ext uri="{BB962C8B-B14F-4D97-AF65-F5344CB8AC3E}">
        <p14:creationId xmlns:p14="http://schemas.microsoft.com/office/powerpoint/2010/main" val="235289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dirty="0"/>
              <a:t>The NFHS writes playing rules for 18 sports </a:t>
            </a:r>
            <a:br>
              <a:rPr lang="en-US" altLang="en-US" dirty="0"/>
            </a:br>
            <a:r>
              <a:rPr lang="en-US" altLang="en-US" dirty="0"/>
              <a:t>for boys and girls at the high school level.</a:t>
            </a:r>
          </a:p>
          <a:p>
            <a:pPr lvl="1"/>
            <a:r>
              <a:rPr lang="en-US" altLang="en-US" dirty="0"/>
              <a:t>Publishes 2 million pieces of materials annually.</a:t>
            </a:r>
          </a:p>
        </p:txBody>
      </p:sp>
      <p:pic>
        <p:nvPicPr>
          <p:cNvPr id="4" name="Picture 3" descr="A football player in a black uniform&#10;&#10;AI-generated content may be incorrect.">
            <a:extLst>
              <a:ext uri="{FF2B5EF4-FFF2-40B4-BE49-F238E27FC236}">
                <a16:creationId xmlns:a16="http://schemas.microsoft.com/office/drawing/2014/main" id="{7D56945A-A3D1-15C7-1F91-CC2BD60DE7F2}"/>
              </a:ext>
            </a:extLst>
          </p:cNvPr>
          <p:cNvPicPr>
            <a:picLocks noChangeAspect="1"/>
          </p:cNvPicPr>
          <p:nvPr/>
        </p:nvPicPr>
        <p:blipFill>
          <a:blip r:embed="rId3"/>
          <a:stretch>
            <a:fillRect/>
          </a:stretch>
        </p:blipFill>
        <p:spPr>
          <a:xfrm>
            <a:off x="2576009" y="3137548"/>
            <a:ext cx="1060345" cy="1432899"/>
          </a:xfrm>
          <a:prstGeom prst="rect">
            <a:avLst/>
          </a:prstGeom>
        </p:spPr>
      </p:pic>
      <p:pic>
        <p:nvPicPr>
          <p:cNvPr id="5" name="Picture 4" descr="A group of women playing basketball&#10;&#10;AI-generated content may be incorrect.">
            <a:extLst>
              <a:ext uri="{FF2B5EF4-FFF2-40B4-BE49-F238E27FC236}">
                <a16:creationId xmlns:a16="http://schemas.microsoft.com/office/drawing/2014/main" id="{59F9B42B-5C3A-0F5A-BA15-03EB205DA4C7}"/>
              </a:ext>
            </a:extLst>
          </p:cNvPr>
          <p:cNvPicPr>
            <a:picLocks noChangeAspect="1"/>
          </p:cNvPicPr>
          <p:nvPr/>
        </p:nvPicPr>
        <p:blipFill>
          <a:blip r:embed="rId4"/>
          <a:stretch>
            <a:fillRect/>
          </a:stretch>
        </p:blipFill>
        <p:spPr>
          <a:xfrm>
            <a:off x="3780300" y="3144994"/>
            <a:ext cx="1060345" cy="1432899"/>
          </a:xfrm>
          <a:prstGeom prst="rect">
            <a:avLst/>
          </a:prstGeom>
        </p:spPr>
      </p:pic>
      <p:pic>
        <p:nvPicPr>
          <p:cNvPr id="8" name="Picture 7" descr="A person running with a football&#10;&#10;AI-generated content may be incorrect.">
            <a:extLst>
              <a:ext uri="{FF2B5EF4-FFF2-40B4-BE49-F238E27FC236}">
                <a16:creationId xmlns:a16="http://schemas.microsoft.com/office/drawing/2014/main" id="{4D8DA6C3-1413-BD1A-8B0E-4AAEC80C236C}"/>
              </a:ext>
            </a:extLst>
          </p:cNvPr>
          <p:cNvPicPr>
            <a:picLocks noChangeAspect="1"/>
          </p:cNvPicPr>
          <p:nvPr/>
        </p:nvPicPr>
        <p:blipFill>
          <a:blip r:embed="rId5"/>
          <a:stretch>
            <a:fillRect/>
          </a:stretch>
        </p:blipFill>
        <p:spPr>
          <a:xfrm>
            <a:off x="9719589" y="3117967"/>
            <a:ext cx="1060345" cy="1432899"/>
          </a:xfrm>
          <a:prstGeom prst="rect">
            <a:avLst/>
          </a:prstGeom>
        </p:spPr>
      </p:pic>
      <p:pic>
        <p:nvPicPr>
          <p:cNvPr id="9" name="Picture 8" descr="A hockey players on a hockey rink&#10;&#10;AI-generated content may be incorrect.">
            <a:extLst>
              <a:ext uri="{FF2B5EF4-FFF2-40B4-BE49-F238E27FC236}">
                <a16:creationId xmlns:a16="http://schemas.microsoft.com/office/drawing/2014/main" id="{B3BE4539-E68E-CFED-ED56-12A426DAD514}"/>
              </a:ext>
            </a:extLst>
          </p:cNvPr>
          <p:cNvPicPr>
            <a:picLocks noChangeAspect="1"/>
          </p:cNvPicPr>
          <p:nvPr/>
        </p:nvPicPr>
        <p:blipFill>
          <a:blip r:embed="rId6"/>
          <a:stretch>
            <a:fillRect/>
          </a:stretch>
        </p:blipFill>
        <p:spPr>
          <a:xfrm>
            <a:off x="4983045" y="3144995"/>
            <a:ext cx="1060345" cy="1432899"/>
          </a:xfrm>
          <a:prstGeom prst="rect">
            <a:avLst/>
          </a:prstGeom>
        </p:spPr>
      </p:pic>
      <p:pic>
        <p:nvPicPr>
          <p:cNvPr id="10" name="Picture 9" descr="A group of men playing football&#10;&#10;AI-generated content may be incorrect.">
            <a:extLst>
              <a:ext uri="{FF2B5EF4-FFF2-40B4-BE49-F238E27FC236}">
                <a16:creationId xmlns:a16="http://schemas.microsoft.com/office/drawing/2014/main" id="{AFA44B14-4306-476F-2B9D-59FA8A73AE69}"/>
              </a:ext>
            </a:extLst>
          </p:cNvPr>
          <p:cNvPicPr>
            <a:picLocks noChangeAspect="1"/>
          </p:cNvPicPr>
          <p:nvPr/>
        </p:nvPicPr>
        <p:blipFill>
          <a:blip r:embed="rId7"/>
          <a:stretch>
            <a:fillRect/>
          </a:stretch>
        </p:blipFill>
        <p:spPr>
          <a:xfrm>
            <a:off x="6181105" y="3144994"/>
            <a:ext cx="1061937" cy="1432899"/>
          </a:xfrm>
          <a:prstGeom prst="rect">
            <a:avLst/>
          </a:prstGeom>
        </p:spPr>
      </p:pic>
      <p:pic>
        <p:nvPicPr>
          <p:cNvPr id="12" name="Picture 11" descr="Two men in swimsuits on a diving board&#10;&#10;AI-generated content may be incorrect.">
            <a:extLst>
              <a:ext uri="{FF2B5EF4-FFF2-40B4-BE49-F238E27FC236}">
                <a16:creationId xmlns:a16="http://schemas.microsoft.com/office/drawing/2014/main" id="{CB629FA4-C7D5-E925-837A-302D4ABBE6BE}"/>
              </a:ext>
            </a:extLst>
          </p:cNvPr>
          <p:cNvPicPr>
            <a:picLocks noChangeAspect="1"/>
          </p:cNvPicPr>
          <p:nvPr/>
        </p:nvPicPr>
        <p:blipFill>
          <a:blip r:embed="rId8"/>
          <a:stretch>
            <a:fillRect/>
          </a:stretch>
        </p:blipFill>
        <p:spPr>
          <a:xfrm>
            <a:off x="8552203" y="3117968"/>
            <a:ext cx="1055569" cy="1432899"/>
          </a:xfrm>
          <a:prstGeom prst="rect">
            <a:avLst/>
          </a:prstGeom>
        </p:spPr>
      </p:pic>
      <p:pic>
        <p:nvPicPr>
          <p:cNvPr id="13" name="Picture 12" descr="A volleyball player in a white uniform&#10;&#10;AI-generated content may be incorrect.">
            <a:extLst>
              <a:ext uri="{FF2B5EF4-FFF2-40B4-BE49-F238E27FC236}">
                <a16:creationId xmlns:a16="http://schemas.microsoft.com/office/drawing/2014/main" id="{A2137316-604B-0940-7A49-FC0CC90C03EE}"/>
              </a:ext>
            </a:extLst>
          </p:cNvPr>
          <p:cNvPicPr>
            <a:picLocks noChangeAspect="1"/>
          </p:cNvPicPr>
          <p:nvPr/>
        </p:nvPicPr>
        <p:blipFill>
          <a:blip r:embed="rId9"/>
          <a:stretch>
            <a:fillRect/>
          </a:stretch>
        </p:blipFill>
        <p:spPr>
          <a:xfrm>
            <a:off x="1375537" y="4681693"/>
            <a:ext cx="1061937" cy="1432899"/>
          </a:xfrm>
          <a:prstGeom prst="rect">
            <a:avLst/>
          </a:prstGeom>
        </p:spPr>
      </p:pic>
      <p:pic>
        <p:nvPicPr>
          <p:cNvPr id="14" name="Picture 13" descr="A group of women wrestling&#10;&#10;AI-generated content may be incorrect.">
            <a:extLst>
              <a:ext uri="{FF2B5EF4-FFF2-40B4-BE49-F238E27FC236}">
                <a16:creationId xmlns:a16="http://schemas.microsoft.com/office/drawing/2014/main" id="{B3AF3914-D531-3AAF-29B9-525EBA620E1F}"/>
              </a:ext>
            </a:extLst>
          </p:cNvPr>
          <p:cNvPicPr>
            <a:picLocks noChangeAspect="1"/>
          </p:cNvPicPr>
          <p:nvPr/>
        </p:nvPicPr>
        <p:blipFill>
          <a:blip r:embed="rId10"/>
          <a:stretch>
            <a:fillRect/>
          </a:stretch>
        </p:blipFill>
        <p:spPr>
          <a:xfrm>
            <a:off x="2582651" y="4656470"/>
            <a:ext cx="1058753" cy="1432898"/>
          </a:xfrm>
          <a:prstGeom prst="rect">
            <a:avLst/>
          </a:prstGeom>
        </p:spPr>
      </p:pic>
      <p:pic>
        <p:nvPicPr>
          <p:cNvPr id="15" name="Picture 14" descr="A group of baseball players on a purple background&#10;&#10;AI-generated content may be incorrect.">
            <a:extLst>
              <a:ext uri="{FF2B5EF4-FFF2-40B4-BE49-F238E27FC236}">
                <a16:creationId xmlns:a16="http://schemas.microsoft.com/office/drawing/2014/main" id="{8B79DD6B-5C38-2A9D-2E01-FED992B7442D}"/>
              </a:ext>
            </a:extLst>
          </p:cNvPr>
          <p:cNvPicPr>
            <a:picLocks noChangeAspect="1"/>
          </p:cNvPicPr>
          <p:nvPr/>
        </p:nvPicPr>
        <p:blipFill>
          <a:blip r:embed="rId11"/>
          <a:stretch>
            <a:fillRect/>
          </a:stretch>
        </p:blipFill>
        <p:spPr>
          <a:xfrm>
            <a:off x="3781097" y="4669982"/>
            <a:ext cx="1058753" cy="1432898"/>
          </a:xfrm>
          <a:prstGeom prst="rect">
            <a:avLst/>
          </a:prstGeom>
        </p:spPr>
      </p:pic>
      <p:pic>
        <p:nvPicPr>
          <p:cNvPr id="16" name="Picture 15" descr="A group of men playing lacrosse&#10;&#10;AI-generated content may be incorrect.">
            <a:extLst>
              <a:ext uri="{FF2B5EF4-FFF2-40B4-BE49-F238E27FC236}">
                <a16:creationId xmlns:a16="http://schemas.microsoft.com/office/drawing/2014/main" id="{CFFF418B-0C59-7994-2A56-C0AC9302E1A9}"/>
              </a:ext>
            </a:extLst>
          </p:cNvPr>
          <p:cNvPicPr>
            <a:picLocks noChangeAspect="1"/>
          </p:cNvPicPr>
          <p:nvPr/>
        </p:nvPicPr>
        <p:blipFill>
          <a:blip r:embed="rId12"/>
          <a:stretch>
            <a:fillRect/>
          </a:stretch>
        </p:blipFill>
        <p:spPr>
          <a:xfrm>
            <a:off x="4981453" y="4703531"/>
            <a:ext cx="1061937" cy="1432899"/>
          </a:xfrm>
          <a:prstGeom prst="rect">
            <a:avLst/>
          </a:prstGeom>
        </p:spPr>
      </p:pic>
      <p:pic>
        <p:nvPicPr>
          <p:cNvPr id="17" name="Picture 16" descr="A person in a lacrosse uniform&#10;&#10;AI-generated content may be incorrect.">
            <a:extLst>
              <a:ext uri="{FF2B5EF4-FFF2-40B4-BE49-F238E27FC236}">
                <a16:creationId xmlns:a16="http://schemas.microsoft.com/office/drawing/2014/main" id="{0607B369-2CCE-C30B-AD41-8D3E5F332778}"/>
              </a:ext>
            </a:extLst>
          </p:cNvPr>
          <p:cNvPicPr>
            <a:picLocks noChangeAspect="1"/>
          </p:cNvPicPr>
          <p:nvPr/>
        </p:nvPicPr>
        <p:blipFill>
          <a:blip r:embed="rId13"/>
          <a:stretch>
            <a:fillRect/>
          </a:stretch>
        </p:blipFill>
        <p:spPr>
          <a:xfrm>
            <a:off x="6181105" y="4681694"/>
            <a:ext cx="1060345" cy="1432899"/>
          </a:xfrm>
          <a:prstGeom prst="rect">
            <a:avLst/>
          </a:prstGeom>
        </p:spPr>
      </p:pic>
      <p:pic>
        <p:nvPicPr>
          <p:cNvPr id="18" name="Picture 17" descr="A group of women playing softball&#10;&#10;AI-generated content may be incorrect.">
            <a:extLst>
              <a:ext uri="{FF2B5EF4-FFF2-40B4-BE49-F238E27FC236}">
                <a16:creationId xmlns:a16="http://schemas.microsoft.com/office/drawing/2014/main" id="{C0CD66C0-379F-A3A2-C464-B2A0BCE56CD6}"/>
              </a:ext>
            </a:extLst>
          </p:cNvPr>
          <p:cNvPicPr>
            <a:picLocks noChangeAspect="1"/>
          </p:cNvPicPr>
          <p:nvPr/>
        </p:nvPicPr>
        <p:blipFill>
          <a:blip r:embed="rId14"/>
          <a:stretch>
            <a:fillRect/>
          </a:stretch>
        </p:blipFill>
        <p:spPr>
          <a:xfrm>
            <a:off x="7351507" y="4682665"/>
            <a:ext cx="1061937" cy="1432899"/>
          </a:xfrm>
          <a:prstGeom prst="rect">
            <a:avLst/>
          </a:prstGeom>
        </p:spPr>
      </p:pic>
      <p:pic>
        <p:nvPicPr>
          <p:cNvPr id="19" name="Picture 18" descr="A poster of a person running with a baton&#10;&#10;AI-generated content may be incorrect.">
            <a:extLst>
              <a:ext uri="{FF2B5EF4-FFF2-40B4-BE49-F238E27FC236}">
                <a16:creationId xmlns:a16="http://schemas.microsoft.com/office/drawing/2014/main" id="{708EC2DB-66B7-32AD-8B25-C5B328CB4682}"/>
              </a:ext>
            </a:extLst>
          </p:cNvPr>
          <p:cNvPicPr>
            <a:picLocks noChangeAspect="1"/>
          </p:cNvPicPr>
          <p:nvPr/>
        </p:nvPicPr>
        <p:blipFill>
          <a:blip r:embed="rId15"/>
          <a:stretch>
            <a:fillRect/>
          </a:stretch>
        </p:blipFill>
        <p:spPr>
          <a:xfrm>
            <a:off x="8552203" y="4682666"/>
            <a:ext cx="1057160" cy="1432898"/>
          </a:xfrm>
          <a:prstGeom prst="rect">
            <a:avLst/>
          </a:prstGeom>
        </p:spPr>
      </p:pic>
      <p:pic>
        <p:nvPicPr>
          <p:cNvPr id="22" name="Picture 21" descr="A book cover with two women playing hockey&#10;&#10;AI-generated content may be incorrect.">
            <a:extLst>
              <a:ext uri="{FF2B5EF4-FFF2-40B4-BE49-F238E27FC236}">
                <a16:creationId xmlns:a16="http://schemas.microsoft.com/office/drawing/2014/main" id="{30368835-75E0-6033-9A5B-177E3FDDEBED}"/>
              </a:ext>
            </a:extLst>
          </p:cNvPr>
          <p:cNvPicPr>
            <a:picLocks noChangeAspect="1"/>
          </p:cNvPicPr>
          <p:nvPr/>
        </p:nvPicPr>
        <p:blipFill>
          <a:blip r:embed="rId16"/>
          <a:stretch>
            <a:fillRect/>
          </a:stretch>
        </p:blipFill>
        <p:spPr>
          <a:xfrm>
            <a:off x="1374414" y="3124200"/>
            <a:ext cx="1061938" cy="1432899"/>
          </a:xfrm>
          <a:prstGeom prst="rect">
            <a:avLst/>
          </a:prstGeom>
        </p:spPr>
      </p:pic>
      <p:pic>
        <p:nvPicPr>
          <p:cNvPr id="7" name="Picture 6" descr="A cheerleaders holding pom poms&#10;&#10;AI-generated content may be incorrect.">
            <a:extLst>
              <a:ext uri="{FF2B5EF4-FFF2-40B4-BE49-F238E27FC236}">
                <a16:creationId xmlns:a16="http://schemas.microsoft.com/office/drawing/2014/main" id="{47107953-B0A3-8298-FCA2-86B60C576CC0}"/>
              </a:ext>
            </a:extLst>
          </p:cNvPr>
          <p:cNvPicPr>
            <a:picLocks noChangeAspect="1"/>
          </p:cNvPicPr>
          <p:nvPr/>
        </p:nvPicPr>
        <p:blipFill>
          <a:blip r:embed="rId17"/>
          <a:stretch>
            <a:fillRect/>
          </a:stretch>
        </p:blipFill>
        <p:spPr>
          <a:xfrm>
            <a:off x="7347912" y="3113374"/>
            <a:ext cx="1055569" cy="1457073"/>
          </a:xfrm>
          <a:prstGeom prst="rect">
            <a:avLst/>
          </a:prstGeom>
        </p:spPr>
      </p:pic>
      <p:pic>
        <p:nvPicPr>
          <p:cNvPr id="3" name="Picture 2">
            <a:extLst>
              <a:ext uri="{FF2B5EF4-FFF2-40B4-BE49-F238E27FC236}">
                <a16:creationId xmlns:a16="http://schemas.microsoft.com/office/drawing/2014/main" id="{D9DE756B-794A-D569-075D-DD31DE6B2C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81620" y="3943238"/>
            <a:ext cx="1003280" cy="1426464"/>
          </a:xfrm>
          <a:prstGeom prst="rect">
            <a:avLst/>
          </a:prstGeom>
        </p:spPr>
      </p:pic>
      <p:pic>
        <p:nvPicPr>
          <p:cNvPr id="6" name="Picture 5" descr="A person in a pool holding a ball&#10;&#10;AI-generated content may be incorrect.">
            <a:extLst>
              <a:ext uri="{FF2B5EF4-FFF2-40B4-BE49-F238E27FC236}">
                <a16:creationId xmlns:a16="http://schemas.microsoft.com/office/drawing/2014/main" id="{1FB8B29F-1E66-BB8E-E02D-06956CC9569D}"/>
              </a:ext>
            </a:extLst>
          </p:cNvPr>
          <p:cNvPicPr>
            <a:picLocks noChangeAspect="1"/>
          </p:cNvPicPr>
          <p:nvPr/>
        </p:nvPicPr>
        <p:blipFill>
          <a:blip r:embed="rId19"/>
          <a:stretch>
            <a:fillRect/>
          </a:stretch>
        </p:blipFill>
        <p:spPr>
          <a:xfrm>
            <a:off x="9719589" y="4672573"/>
            <a:ext cx="1060345" cy="1432899"/>
          </a:xfrm>
          <a:prstGeom prst="rect">
            <a:avLst/>
          </a:prstGeom>
        </p:spPr>
      </p:pic>
    </p:spTree>
    <p:extLst>
      <p:ext uri="{BB962C8B-B14F-4D97-AF65-F5344CB8AC3E}">
        <p14:creationId xmlns:p14="http://schemas.microsoft.com/office/powerpoint/2010/main" val="4063830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838200" y="1825625"/>
            <a:ext cx="7743825" cy="4351338"/>
          </a:xfrm>
        </p:spPr>
        <p:txBody>
          <a:bodyPr/>
          <a:lstStyle/>
          <a:p>
            <a:r>
              <a:rPr lang="en-US" b="1" dirty="0"/>
              <a:t>NFHS Digital </a:t>
            </a:r>
            <a:r>
              <a:rPr lang="en-US" dirty="0"/>
              <a:t>is the </a:t>
            </a:r>
            <a:r>
              <a:rPr lang="en-US" b="1" dirty="0"/>
              <a:t>New Publications Platform </a:t>
            </a:r>
            <a:r>
              <a:rPr lang="en-US" dirty="0"/>
              <a:t>that includes:</a:t>
            </a:r>
          </a:p>
          <a:p>
            <a:pPr lvl="1"/>
            <a:r>
              <a:rPr lang="en-US" dirty="0"/>
              <a:t>Rules Books</a:t>
            </a:r>
          </a:p>
          <a:p>
            <a:pPr lvl="1"/>
            <a:r>
              <a:rPr lang="en-US" dirty="0"/>
              <a:t>Case Books</a:t>
            </a:r>
          </a:p>
          <a:p>
            <a:pPr lvl="1"/>
            <a:r>
              <a:rPr lang="en-US" dirty="0"/>
              <a:t>Officials Manuals</a:t>
            </a:r>
          </a:p>
          <a:p>
            <a:pPr lvl="1"/>
            <a:r>
              <a:rPr lang="en-US" dirty="0"/>
              <a:t>Policy Debate Quarterly</a:t>
            </a:r>
          </a:p>
          <a:p>
            <a:pPr lvl="1"/>
            <a:r>
              <a:rPr lang="en-US" dirty="0"/>
              <a:t>Other NFHS Publications</a:t>
            </a:r>
          </a:p>
          <a:p>
            <a:r>
              <a:rPr lang="en-US" dirty="0"/>
              <a:t>Visit </a:t>
            </a:r>
            <a:r>
              <a:rPr lang="en-US"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9607772" y="227139"/>
            <a:ext cx="2522318" cy="126115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3"/>
          <a:stretch>
            <a:fillRect/>
          </a:stretch>
        </p:blipFill>
        <p:spPr>
          <a:xfrm>
            <a:off x="10549340" y="4933950"/>
            <a:ext cx="1156885" cy="1149930"/>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b="1" dirty="0"/>
              <a:t>Access</a:t>
            </a:r>
            <a:r>
              <a:rPr lang="en-US" dirty="0"/>
              <a:t> via </a:t>
            </a:r>
            <a:r>
              <a:rPr lang="en-US" b="1" dirty="0"/>
              <a:t>Mobile App</a:t>
            </a:r>
            <a:r>
              <a:rPr lang="en-US" dirty="0"/>
              <a:t>:</a:t>
            </a:r>
          </a:p>
          <a:p>
            <a:pPr lvl="1"/>
            <a:r>
              <a:rPr lang="en-US" dirty="0"/>
              <a:t>View available publications for sale</a:t>
            </a:r>
          </a:p>
          <a:p>
            <a:pPr lvl="1"/>
            <a:r>
              <a:rPr lang="en-US" dirty="0"/>
              <a:t>View publications assigned to you</a:t>
            </a:r>
          </a:p>
          <a:p>
            <a:pPr lvl="1"/>
            <a:r>
              <a:rPr lang="en-US" dirty="0"/>
              <a:t>Create comments and save notes</a:t>
            </a:r>
          </a:p>
          <a:p>
            <a:pPr lvl="1"/>
            <a:r>
              <a:rPr lang="en-US" dirty="0"/>
              <a:t>Highlight important content to review later</a:t>
            </a:r>
          </a:p>
          <a:p>
            <a:pPr lvl="1"/>
            <a:r>
              <a:rPr lang="en-US" dirty="0"/>
              <a:t>Available on </a:t>
            </a:r>
            <a:r>
              <a:rPr lang="en-US" b="1" dirty="0"/>
              <a:t>App Store </a:t>
            </a:r>
            <a:r>
              <a:rPr lang="en-US" dirty="0"/>
              <a:t>and </a:t>
            </a:r>
            <a:r>
              <a:rPr lang="en-US" b="1" dirty="0"/>
              <a:t>Google Play</a:t>
            </a:r>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2"/>
          <a:stretch>
            <a:fillRect/>
          </a:stretch>
        </p:blipFill>
        <p:spPr>
          <a:xfrm>
            <a:off x="9607772" y="227139"/>
            <a:ext cx="2522318" cy="1261159"/>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black uniform diving into a football ball&#10;&#10;AI-generated content may be incorrect.">
            <a:extLst>
              <a:ext uri="{FF2B5EF4-FFF2-40B4-BE49-F238E27FC236}">
                <a16:creationId xmlns:a16="http://schemas.microsoft.com/office/drawing/2014/main" id="{CB901911-C2E2-1992-3024-5BAA509DA4B1}"/>
              </a:ext>
            </a:extLst>
          </p:cNvPr>
          <p:cNvPicPr>
            <a:picLocks noChangeAspect="1"/>
          </p:cNvPicPr>
          <p:nvPr/>
        </p:nvPicPr>
        <p:blipFill>
          <a:blip r:embed="rId3"/>
          <a:srcRect l="11591" r="7136"/>
          <a:stretch/>
        </p:blipFill>
        <p:spPr>
          <a:xfrm>
            <a:off x="175215" y="452173"/>
            <a:ext cx="6327185" cy="5313363"/>
          </a:xfrm>
          <a:prstGeom prst="rect">
            <a:avLst/>
          </a:prstGeom>
          <a:noFill/>
        </p:spPr>
      </p:pic>
      <p:sp>
        <p:nvSpPr>
          <p:cNvPr id="11" name="Content Placeholder 2">
            <a:extLst>
              <a:ext uri="{FF2B5EF4-FFF2-40B4-BE49-F238E27FC236}">
                <a16:creationId xmlns:a16="http://schemas.microsoft.com/office/drawing/2014/main" id="{00121C10-3629-A477-E11F-E1E18CC970D5}"/>
              </a:ext>
            </a:extLst>
          </p:cNvPr>
          <p:cNvSpPr>
            <a:spLocks noGrp="1"/>
          </p:cNvSpPr>
          <p:nvPr>
            <p:ph sz="half" idx="2"/>
          </p:nvPr>
        </p:nvSpPr>
        <p:spPr>
          <a:xfrm>
            <a:off x="6705600" y="1994958"/>
            <a:ext cx="5181600" cy="3068108"/>
          </a:xfrm>
        </p:spPr>
        <p:txBody>
          <a:bodyPr>
            <a:normAutofit/>
          </a:bodyPr>
          <a:lstStyle/>
          <a:p>
            <a:pPr marL="0" indent="0">
              <a:buNone/>
            </a:pPr>
            <a:r>
              <a:rPr lang="en-US" sz="6000" b="1" dirty="0">
                <a:solidFill>
                  <a:srgbClr val="00205B"/>
                </a:solidFill>
              </a:rPr>
              <a:t>2025-26 NFHS Soccer Rules Changes</a:t>
            </a:r>
          </a:p>
        </p:txBody>
      </p:sp>
    </p:spTree>
    <p:extLst>
      <p:ext uri="{BB962C8B-B14F-4D97-AF65-F5344CB8AC3E}">
        <p14:creationId xmlns:p14="http://schemas.microsoft.com/office/powerpoint/2010/main" val="2180654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8871A-2C3F-59E7-F1E4-81E0E62CE17F}"/>
              </a:ext>
            </a:extLst>
          </p:cNvPr>
          <p:cNvSpPr>
            <a:spLocks noGrp="1"/>
          </p:cNvSpPr>
          <p:nvPr>
            <p:ph idx="1"/>
          </p:nvPr>
        </p:nvSpPr>
        <p:spPr/>
        <p:txBody>
          <a:bodyPr/>
          <a:lstStyle/>
          <a:p>
            <a:endParaRPr lang="en-US" dirty="0"/>
          </a:p>
        </p:txBody>
      </p:sp>
      <p:sp>
        <p:nvSpPr>
          <p:cNvPr id="4" name="Content Placeholder 2">
            <a:extLst>
              <a:ext uri="{FF2B5EF4-FFF2-40B4-BE49-F238E27FC236}">
                <a16:creationId xmlns:a16="http://schemas.microsoft.com/office/drawing/2014/main" id="{28542205-EAB1-6F92-EA9A-4DC2B77772A0}"/>
              </a:ext>
            </a:extLst>
          </p:cNvPr>
          <p:cNvSpPr txBox="1">
            <a:spLocks/>
          </p:cNvSpPr>
          <p:nvPr/>
        </p:nvSpPr>
        <p:spPr>
          <a:xfrm>
            <a:off x="1066799" y="5523297"/>
            <a:ext cx="10751419" cy="806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EA1F45"/>
              </a:buClr>
              <a:buFont typeface="Arial" panose="020B0604020202020204" pitchFamily="34" charset="0"/>
              <a:buChar char="•"/>
              <a:defRPr sz="2800" kern="1200">
                <a:solidFill>
                  <a:schemeClr val="bg1">
                    <a:lumMod val="5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EA1F45"/>
              </a:buClr>
              <a:buFont typeface="Arial" panose="020B0604020202020204" pitchFamily="34" charset="0"/>
              <a:buChar char="•"/>
              <a:defRPr sz="2400" kern="1200">
                <a:solidFill>
                  <a:schemeClr val="bg1">
                    <a:lumMod val="5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EA1F45"/>
              </a:buClr>
              <a:buFont typeface="Arial" panose="020B0604020202020204" pitchFamily="34" charset="0"/>
              <a:buChar char="•"/>
              <a:defRPr sz="2000" kern="1200">
                <a:solidFill>
                  <a:schemeClr val="bg1">
                    <a:lumMod val="5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EA1F45"/>
              </a:buClr>
              <a:buFont typeface="Arial" panose="020B0604020202020204" pitchFamily="34" charset="0"/>
              <a:buChar char="•"/>
              <a:defRPr sz="1800" kern="1200">
                <a:solidFill>
                  <a:schemeClr val="bg1">
                    <a:lumMod val="5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In addition to being able to substitute players after a goal is scored or when a player is injured, teams may substitute players </a:t>
            </a:r>
            <a:r>
              <a:rPr lang="en-US" sz="2400" b="1" dirty="0"/>
              <a:t>when a game is temporarily suspended. </a:t>
            </a:r>
          </a:p>
          <a:p>
            <a:pPr marL="0" indent="0">
              <a:buFont typeface="Arial" panose="020B0604020202020204" pitchFamily="34" charset="0"/>
              <a:buNone/>
            </a:pPr>
            <a:endParaRPr lang="en-US" dirty="0"/>
          </a:p>
        </p:txBody>
      </p:sp>
      <p:pic>
        <p:nvPicPr>
          <p:cNvPr id="5" name="Picture 4" descr="A digital scoreboard with numbers and a scoreboard&#10;&#10;AI-generated content may be incorrect.">
            <a:extLst>
              <a:ext uri="{FF2B5EF4-FFF2-40B4-BE49-F238E27FC236}">
                <a16:creationId xmlns:a16="http://schemas.microsoft.com/office/drawing/2014/main" id="{94302C24-3636-D8B0-51B7-A542D07181AB}"/>
              </a:ext>
            </a:extLst>
          </p:cNvPr>
          <p:cNvPicPr>
            <a:picLocks noChangeAspect="1"/>
          </p:cNvPicPr>
          <p:nvPr/>
        </p:nvPicPr>
        <p:blipFill>
          <a:blip r:embed="rId3"/>
          <a:stretch>
            <a:fillRect/>
          </a:stretch>
        </p:blipFill>
        <p:spPr>
          <a:xfrm>
            <a:off x="838200" y="1772272"/>
            <a:ext cx="9806603" cy="3751025"/>
          </a:xfrm>
          <a:prstGeom prst="rect">
            <a:avLst/>
          </a:prstGeom>
          <a:noFill/>
        </p:spPr>
      </p:pic>
      <p:sp>
        <p:nvSpPr>
          <p:cNvPr id="6" name="Title 1">
            <a:extLst>
              <a:ext uri="{FF2B5EF4-FFF2-40B4-BE49-F238E27FC236}">
                <a16:creationId xmlns:a16="http://schemas.microsoft.com/office/drawing/2014/main" id="{03AAF934-743E-A7FF-F7C3-7DAB569CF8F0}"/>
              </a:ext>
            </a:extLst>
          </p:cNvPr>
          <p:cNvSpPr txBox="1">
            <a:spLocks/>
          </p:cNvSpPr>
          <p:nvPr/>
        </p:nvSpPr>
        <p:spPr>
          <a:xfrm>
            <a:off x="990600" y="517525"/>
            <a:ext cx="84911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205B"/>
                </a:solidFill>
                <a:latin typeface="Calibri" panose="020F0502020204030204" pitchFamily="34" charset="0"/>
                <a:ea typeface="+mj-ea"/>
                <a:cs typeface="Calibri" panose="020F0502020204030204" pitchFamily="34" charset="0"/>
              </a:defRPr>
            </a:lvl1pPr>
          </a:lstStyle>
          <a:p>
            <a:r>
              <a:rPr lang="en-US" dirty="0"/>
              <a:t>SUBSTITUTIONS </a:t>
            </a:r>
            <a:br>
              <a:rPr lang="en-US" dirty="0"/>
            </a:br>
            <a:r>
              <a:rPr lang="en-US" dirty="0"/>
              <a:t>RULE 3-3-2c</a:t>
            </a:r>
          </a:p>
        </p:txBody>
      </p:sp>
    </p:spTree>
    <p:extLst>
      <p:ext uri="{BB962C8B-B14F-4D97-AF65-F5344CB8AC3E}">
        <p14:creationId xmlns:p14="http://schemas.microsoft.com/office/powerpoint/2010/main" val="2037666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A0FE2-4C4B-3832-60EC-581C6D45D866}"/>
              </a:ext>
            </a:extLst>
          </p:cNvPr>
          <p:cNvSpPr>
            <a:spLocks noGrp="1"/>
          </p:cNvSpPr>
          <p:nvPr>
            <p:ph type="title"/>
          </p:nvPr>
        </p:nvSpPr>
        <p:spPr/>
        <p:txBody>
          <a:bodyPr/>
          <a:lstStyle/>
          <a:p>
            <a:r>
              <a:rPr lang="en-US" dirty="0"/>
              <a:t>SUBSTITUTIONS </a:t>
            </a:r>
            <a:br>
              <a:rPr lang="en-US" dirty="0"/>
            </a:br>
            <a:r>
              <a:rPr lang="en-US" dirty="0"/>
              <a:t>RULE 3-3-2b2</a:t>
            </a:r>
          </a:p>
        </p:txBody>
      </p:sp>
      <p:sp>
        <p:nvSpPr>
          <p:cNvPr id="3" name="Content Placeholder 2">
            <a:extLst>
              <a:ext uri="{FF2B5EF4-FFF2-40B4-BE49-F238E27FC236}">
                <a16:creationId xmlns:a16="http://schemas.microsoft.com/office/drawing/2014/main" id="{75874E23-09E9-B23C-CB71-8DD7B2D15DAC}"/>
              </a:ext>
            </a:extLst>
          </p:cNvPr>
          <p:cNvSpPr>
            <a:spLocks noGrp="1"/>
          </p:cNvSpPr>
          <p:nvPr>
            <p:ph idx="1"/>
          </p:nvPr>
        </p:nvSpPr>
        <p:spPr>
          <a:xfrm>
            <a:off x="5544152" y="2743199"/>
            <a:ext cx="6131292" cy="1751799"/>
          </a:xfrm>
        </p:spPr>
        <p:txBody>
          <a:bodyPr>
            <a:normAutofit fontScale="92500" lnSpcReduction="10000"/>
          </a:bodyPr>
          <a:lstStyle/>
          <a:p>
            <a:pPr marL="0" indent="0">
              <a:buNone/>
            </a:pPr>
            <a:r>
              <a:rPr lang="en-US" dirty="0"/>
              <a:t>Amended language clearly states that </a:t>
            </a:r>
            <a:r>
              <a:rPr lang="en-US" b="1" dirty="0"/>
              <a:t>once the appropriate health care official is beckoned by the referee</a:t>
            </a:r>
            <a:r>
              <a:rPr lang="en-US" dirty="0"/>
              <a:t>, an injured player (including a goalkeeper) must leave the game. </a:t>
            </a:r>
          </a:p>
          <a:p>
            <a:pPr marL="0" indent="0">
              <a:buNone/>
            </a:pPr>
            <a:endParaRPr lang="en-US" dirty="0"/>
          </a:p>
        </p:txBody>
      </p:sp>
      <p:pic>
        <p:nvPicPr>
          <p:cNvPr id="6" name="Picture 5" descr="A referee showing a person a prayer&#10;&#10;AI-generated content may be incorrect.">
            <a:extLst>
              <a:ext uri="{FF2B5EF4-FFF2-40B4-BE49-F238E27FC236}">
                <a16:creationId xmlns:a16="http://schemas.microsoft.com/office/drawing/2014/main" id="{951794A8-54E5-D56E-6BAB-44A475B8BE8E}"/>
              </a:ext>
            </a:extLst>
          </p:cNvPr>
          <p:cNvPicPr>
            <a:picLocks noChangeAspect="1"/>
          </p:cNvPicPr>
          <p:nvPr/>
        </p:nvPicPr>
        <p:blipFill>
          <a:blip r:embed="rId3"/>
          <a:stretch>
            <a:fillRect/>
          </a:stretch>
        </p:blipFill>
        <p:spPr>
          <a:xfrm>
            <a:off x="905737" y="1690688"/>
            <a:ext cx="4445910" cy="4410056"/>
          </a:xfrm>
          <a:prstGeom prst="rect">
            <a:avLst/>
          </a:prstGeom>
        </p:spPr>
      </p:pic>
    </p:spTree>
    <p:extLst>
      <p:ext uri="{BB962C8B-B14F-4D97-AF65-F5344CB8AC3E}">
        <p14:creationId xmlns:p14="http://schemas.microsoft.com/office/powerpoint/2010/main" val="40572620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CE9700B2-DC79-417A-B77D-C04BE6B6BC34}" vid="{A91F42CA-2D5C-4BFD-B194-13D0D3288E4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3213</TotalTime>
  <Words>3415</Words>
  <Application>Microsoft Office PowerPoint</Application>
  <PresentationFormat>Widescreen</PresentationFormat>
  <Paragraphs>235</Paragraphs>
  <Slides>29</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Aptos</vt:lpstr>
      <vt:lpstr>Aptos Display</vt:lpstr>
      <vt:lpstr>Arial</vt:lpstr>
      <vt:lpstr>Calibri</vt:lpstr>
      <vt:lpstr>Courier New</vt:lpstr>
      <vt:lpstr>Times New Roman</vt:lpstr>
      <vt:lpstr>Trebuchet MS</vt:lpstr>
      <vt:lpstr>Wingdings</vt:lpstr>
      <vt:lpstr>Office Theme</vt:lpstr>
      <vt:lpstr>Office Theme</vt:lpstr>
      <vt:lpstr>2025-26 NFHS Soccer PowerPoint</vt:lpstr>
      <vt:lpstr>NFHS Rules Review Committee</vt:lpstr>
      <vt:lpstr>NFHS Rules Committee</vt:lpstr>
      <vt:lpstr>NFHS Publications</vt:lpstr>
      <vt:lpstr>NFHS Digital</vt:lpstr>
      <vt:lpstr>NFHS Digital – Mobile App</vt:lpstr>
      <vt:lpstr>PowerPoint Presentation</vt:lpstr>
      <vt:lpstr>PowerPoint Presentation</vt:lpstr>
      <vt:lpstr>SUBSTITUTIONS  RULE 3-3-2b2</vt:lpstr>
      <vt:lpstr>REQUIRED UNIFORM  RULE 4-1-2</vt:lpstr>
      <vt:lpstr>INTERVALS BETWEEN PERIODS  RULE 7-2-4</vt:lpstr>
      <vt:lpstr>MISCONDUCT  RULE 12-4-4b</vt:lpstr>
      <vt:lpstr>DEFINITIONS RULE 18</vt:lpstr>
      <vt:lpstr>PowerPoint Presentation</vt:lpstr>
      <vt:lpstr>3-3-7 Substitutions</vt:lpstr>
      <vt:lpstr>REQUIRED UNIFORM  RULE 4-1-1c</vt:lpstr>
      <vt:lpstr>5-1-2 Officials</vt:lpstr>
      <vt:lpstr>PowerPoint Presentation</vt:lpstr>
      <vt:lpstr>HIGH SCHOOL ATHLETICS  ARE EDUCATION-BASED​</vt:lpstr>
      <vt:lpstr>HIGH SCHOOL ATHLETICS  ARE EDUCATION-BASED​</vt:lpstr>
      <vt:lpstr>COURAGE, CHARACTER  AND CONSISTENCY</vt:lpstr>
      <vt:lpstr>TEAM AREAS AND  BENCH DECORUM</vt:lpstr>
      <vt:lpstr>UNIFORM/EQUIPMENT REQUIREMENTS</vt:lpstr>
      <vt:lpstr>UNIFORM/EQUIPMENT REQUIREMENTS</vt:lpstr>
      <vt:lpstr>PowerPoint Presentation</vt:lpstr>
      <vt:lpstr>PowerPoint Presentation</vt:lpstr>
      <vt:lpstr>NFHS Authenticating Mark Update</vt:lpstr>
      <vt:lpstr>Soccer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McIntosh</dc:creator>
  <cp:lastModifiedBy>Kris Welch</cp:lastModifiedBy>
  <cp:revision>64</cp:revision>
  <cp:lastPrinted>2025-02-21T14:20:50Z</cp:lastPrinted>
  <dcterms:created xsi:type="dcterms:W3CDTF">2024-02-15T19:09:41Z</dcterms:created>
  <dcterms:modified xsi:type="dcterms:W3CDTF">2025-07-15T20:09:28Z</dcterms:modified>
</cp:coreProperties>
</file>