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69.jpg" ContentType="image/jpg"/>
  <Override PartName="/ppt/media/image70.jpg" ContentType="image/jpg"/>
  <Override PartName="/ppt/media/image71.jpg" ContentType="image/jpg"/>
  <Override PartName="/ppt/media/image72.jpg" ContentType="image/jpg"/>
  <Override PartName="/ppt/media/image73.jpg" ContentType="image/jpg"/>
  <Override PartName="/ppt/media/image74.jpg" ContentType="image/jpg"/>
  <Override PartName="/ppt/media/image75.jpg" ContentType="image/jpg"/>
  <Override PartName="/ppt/media/image76.jpg" ContentType="image/jpg"/>
  <Override PartName="/ppt/media/image77.jpg" ContentType="image/jpg"/>
  <Override PartName="/ppt/media/image78.jpg" ContentType="image/jpg"/>
  <Override PartName="/ppt/media/image79.jpg" ContentType="image/jpg"/>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256" r:id="rId5"/>
    <p:sldId id="258" r:id="rId6"/>
    <p:sldId id="660" r:id="rId7"/>
    <p:sldId id="264" r:id="rId8"/>
    <p:sldId id="298" r:id="rId9"/>
    <p:sldId id="295" r:id="rId10"/>
    <p:sldId id="267" r:id="rId11"/>
    <p:sldId id="271" r:id="rId12"/>
    <p:sldId id="272" r:id="rId13"/>
    <p:sldId id="639" r:id="rId14"/>
    <p:sldId id="313" r:id="rId15"/>
    <p:sldId id="640" r:id="rId16"/>
    <p:sldId id="638" r:id="rId17"/>
    <p:sldId id="320" r:id="rId18"/>
    <p:sldId id="323" r:id="rId19"/>
    <p:sldId id="324" r:id="rId20"/>
    <p:sldId id="644" r:id="rId21"/>
    <p:sldId id="645" r:id="rId22"/>
    <p:sldId id="646" r:id="rId23"/>
    <p:sldId id="658" r:id="rId24"/>
    <p:sldId id="659" r:id="rId25"/>
    <p:sldId id="647" r:id="rId26"/>
    <p:sldId id="649" r:id="rId27"/>
    <p:sldId id="641" r:id="rId28"/>
    <p:sldId id="642" r:id="rId29"/>
    <p:sldId id="650" r:id="rId30"/>
    <p:sldId id="651" r:id="rId31"/>
    <p:sldId id="643" r:id="rId32"/>
    <p:sldId id="652" r:id="rId33"/>
    <p:sldId id="653" r:id="rId34"/>
    <p:sldId id="648" r:id="rId35"/>
    <p:sldId id="326" r:id="rId36"/>
    <p:sldId id="654" r:id="rId37"/>
    <p:sldId id="327" r:id="rId38"/>
    <p:sldId id="655" r:id="rId39"/>
    <p:sldId id="656" r:id="rId40"/>
    <p:sldId id="269" r:id="rId41"/>
    <p:sldId id="297" r:id="rId42"/>
    <p:sldId id="296" r:id="rId43"/>
    <p:sldId id="275" r:id="rId44"/>
    <p:sldId id="293" r:id="rId45"/>
    <p:sldId id="299" r:id="rId46"/>
    <p:sldId id="300" r:id="rId47"/>
    <p:sldId id="301" r:id="rId48"/>
    <p:sldId id="302" r:id="rId49"/>
    <p:sldId id="304" r:id="rId50"/>
    <p:sldId id="285" r:id="rId51"/>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360609-EB9C-FCA0-606C-EF4564BC089A}" name="Lindsey Atkinson" initials="LA" userId="S::latkinson@nfhs.org::3f046715-9cb8-4dce-87a7-5b96f52d2b44" providerId="AD"/>
  <p188:author id="{AC368653-FA2F-41AF-EDAB-5E975C2AC350}" name="Alyssa Zirnheld" initials="AZ" userId="S::azirnheld@nfhs.org::5d728674-e351-42e8-a1d9-4f03e59841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032"/>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0" autoAdjust="0"/>
    <p:restoredTop sz="96247" autoAdjust="0"/>
  </p:normalViewPr>
  <p:slideViewPr>
    <p:cSldViewPr snapToGrid="0">
      <p:cViewPr varScale="1">
        <p:scale>
          <a:sx n="83" d="100"/>
          <a:sy n="83" d="100"/>
        </p:scale>
        <p:origin x="762" y="90"/>
      </p:cViewPr>
      <p:guideLst/>
    </p:cSldViewPr>
  </p:slideViewPr>
  <p:outlineViewPr>
    <p:cViewPr>
      <p:scale>
        <a:sx n="33" d="100"/>
        <a:sy n="33" d="100"/>
      </p:scale>
      <p:origin x="0" y="-3510"/>
    </p:cViewPr>
  </p:outlineViewPr>
  <p:notesTextViewPr>
    <p:cViewPr>
      <p:scale>
        <a:sx n="1" d="1"/>
        <a:sy n="1" d="1"/>
      </p:scale>
      <p:origin x="0" y="0"/>
    </p:cViewPr>
  </p:notesTextViewPr>
  <p:notesViewPr>
    <p:cSldViewPr snapToGrid="0">
      <p:cViewPr varScale="1">
        <p:scale>
          <a:sx n="66" d="100"/>
          <a:sy n="66" d="100"/>
        </p:scale>
        <p:origin x="366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6C7E80D5-F1A8-4E6F-862E-E650C877881E}" type="datetimeFigureOut">
              <a:rPr lang="en-US"/>
              <a:pPr>
                <a:defRPr/>
              </a:pPr>
              <a:t>10/17/2024</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5785C147-DE6E-44AF-9501-F5A9E3994E64}" type="datetimeFigureOut">
              <a:rPr lang="en-US"/>
              <a:pPr>
                <a:defRPr/>
              </a:pPr>
              <a:t>10/17/2024</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2" tIns="48322" rIns="96642" bIns="48322"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32184" y="4561226"/>
            <a:ext cx="5850834" cy="4320213"/>
          </a:xfrm>
          <a:prstGeom prst="rect">
            <a:avLst/>
          </a:prstGeom>
        </p:spPr>
        <p:txBody>
          <a:bodyPr vert="horz" lIns="96642" tIns="48322" rIns="96642" bIns="4832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player who has been injured must be removed from the game if the coach is beckoned by an official, whether the coach enters the playing court or not, or if bench personnel (i.e. a coach or athletic trainer) enters the court without being beckoned.</a:t>
            </a:r>
          </a:p>
          <a:p>
            <a:pPr marL="800100" lvl="1" indent="-342900" eaLnBrk="1" hangingPunct="1">
              <a:buFont typeface="Wingdings" panose="05000000000000000000" pitchFamily="2" charset="2"/>
              <a:buChar char="§"/>
              <a:defRPr/>
            </a:pPr>
            <a:r>
              <a:rPr lang="en-US" sz="1200" dirty="0" err="1">
                <a:solidFill>
                  <a:srgbClr val="FF0000"/>
                </a:solidFill>
                <a:latin typeface="+mn-lt"/>
              </a:rPr>
              <a:t>PlayPic</a:t>
            </a:r>
            <a:r>
              <a:rPr lang="en-US" sz="1200" dirty="0">
                <a:solidFill>
                  <a:srgbClr val="FF0000"/>
                </a:solidFill>
                <a:latin typeface="+mn-lt"/>
              </a:rPr>
              <a:t> A </a:t>
            </a:r>
            <a:r>
              <a:rPr lang="en-US" sz="1200" dirty="0">
                <a:solidFill>
                  <a:srgbClr val="414B56"/>
                </a:solidFill>
                <a:latin typeface="+mn-lt"/>
              </a:rPr>
              <a:t>– Coach is beckoned – Player must be removed.</a:t>
            </a:r>
          </a:p>
          <a:p>
            <a:pPr marL="800100" lvl="1" indent="-342900" eaLnBrk="1" hangingPunct="1">
              <a:buFont typeface="Wingdings" panose="05000000000000000000" pitchFamily="2" charset="2"/>
              <a:buChar char="§"/>
              <a:defRPr/>
            </a:pP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Play</a:t>
            </a:r>
            <a:r>
              <a:rPr lang="en-US" sz="1200" dirty="0">
                <a:solidFill>
                  <a:srgbClr val="FF0000"/>
                </a:solidFill>
                <a:latin typeface="+mn-lt"/>
              </a:rPr>
              <a:t>Pic B </a:t>
            </a:r>
            <a:r>
              <a:rPr lang="en-US" sz="1200" dirty="0">
                <a:solidFill>
                  <a:srgbClr val="414B56"/>
                </a:solidFill>
                <a:latin typeface="+mn-lt"/>
              </a:rPr>
              <a:t>– Coach enters the court without being beckoned – Player must be removed.</a:t>
            </a:r>
          </a:p>
          <a:p>
            <a:pPr marL="342900" indent="-34290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coach may still use a time-out to continue assessment of the injury and allow the injured player to remain in the game.</a:t>
            </a:r>
          </a:p>
          <a:p>
            <a:pPr marL="0" indent="0">
              <a:buFont typeface="Arial" panose="020B0604020202020204" pitchFamily="34" charset="0"/>
              <a:buNone/>
            </a:pPr>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Creates consistency for officials that an injured player is subject to removal from the game when an injury occurs, and the coach/team personnel are beckoned or if they enter the court without an official beckoning. </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78438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school logo/mascot image may now be placed on the front of the jersey, centered directly above the uniform number, in place of an identifying name.</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1200" b="1" dirty="0">
                <a:effectLst/>
                <a:latin typeface="+mn-lt"/>
                <a:ea typeface="Calibri" panose="020F0502020204030204" pitchFamily="34" charset="0"/>
                <a:cs typeface="Arial" panose="020B0604020202020204" pitchFamily="34" charset="0"/>
              </a:rPr>
              <a:t>Rationale: </a:t>
            </a:r>
            <a:r>
              <a:rPr lang="en-US" sz="1200" dirty="0">
                <a:solidFill>
                  <a:srgbClr val="000000"/>
                </a:solidFill>
                <a:effectLst/>
                <a:latin typeface="+mn-lt"/>
                <a:ea typeface="Arial" panose="020B0604020202020204" pitchFamily="34" charset="0"/>
              </a:rPr>
              <a:t>Removes the restriction of allowing only lettering on the front of the jersey. </a:t>
            </a:r>
            <a:endParaRPr lang="en-US" sz="1200" dirty="0">
              <a:effectLst/>
              <a:latin typeface="+mn-lt"/>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414B56"/>
              </a:solidFill>
              <a:effectLst/>
              <a:uLnTx/>
              <a:uFillTx/>
              <a:latin typeface="Calibri"/>
              <a:ea typeface="+mn-ea"/>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68689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lang="en-US" sz="1200" dirty="0">
                <a:solidFill>
                  <a:srgbClr val="414B56"/>
                </a:solidFill>
                <a:latin typeface="+mn-lt"/>
                <a:cs typeface="Arial" pitchFamily="34" charset="0"/>
              </a:rPr>
              <a:t>A player is allowed to touch only the net while the ball is on or within the basket provided that, in the official’s judgment, the net contact does not affect the ball, allowing play to continue.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If </a:t>
            </a:r>
            <a:r>
              <a:rPr lang="en-US" sz="1200" dirty="0">
                <a:solidFill>
                  <a:srgbClr val="414B56"/>
                </a:solidFill>
                <a:latin typeface="+mn-lt"/>
                <a:cs typeface="Arial" pitchFamily="34" charset="0"/>
              </a:rPr>
              <a:t>a</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 player(s) contact with the net impacts the path of the ball, basket</a:t>
            </a:r>
            <a:r>
              <a:rPr lang="en-US" sz="1200" dirty="0">
                <a:solidFill>
                  <a:srgbClr val="414B56"/>
                </a:solidFill>
                <a:latin typeface="+mn-lt"/>
                <a:cs typeface="Arial" pitchFamily="34" charset="0"/>
              </a:rPr>
              <a:t> interference shall be called. </a:t>
            </a:r>
            <a:endPar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endParaRPr>
          </a:p>
          <a:p>
            <a:pPr marL="457200" lvl="1" indent="0">
              <a:buFont typeface="Arial" panose="020B0604020202020204" pitchFamily="34" charset="0"/>
              <a:buNone/>
            </a:pPr>
            <a:endParaRPr lang="en-US" sz="1200" b="1" dirty="0">
              <a:solidFill>
                <a:srgbClr val="000000"/>
              </a:solidFill>
              <a:effectLst/>
              <a:latin typeface="+mn-lt"/>
              <a:ea typeface="Arial" panose="020B0604020202020204" pitchFamily="34" charset="0"/>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 </a:t>
            </a:r>
            <a:r>
              <a:rPr lang="en-US" sz="1200" dirty="0">
                <a:solidFill>
                  <a:srgbClr val="000000"/>
                </a:solidFill>
                <a:effectLst/>
                <a:latin typeface="+mn-lt"/>
                <a:ea typeface="Arial" panose="020B0604020202020204" pitchFamily="34" charset="0"/>
              </a:rPr>
              <a:t>Allows play to continue unless the contact of the net affects the try for goal.</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772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srgbClr val="414B56"/>
                </a:solidFill>
                <a:effectLst/>
                <a:uLnTx/>
                <a:uFillTx/>
                <a:latin typeface="Calibri"/>
                <a:ea typeface="+mn-ea"/>
                <a:cs typeface="Arial" pitchFamily="34" charset="0"/>
              </a:rPr>
              <a:t>In states where the 35-second shot clock is being utilized, state associations may adopt a modification to the closely guarded rule that allows players to dribble the ball for more than five seconds while closely guarded.</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As such, a closely guarded violation would only occur if a player holds the ball while closely guarded for five or more seconds.</a:t>
            </a:r>
          </a:p>
          <a:p>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mn-lt"/>
                <a:ea typeface="Calibri" panose="020F0502020204030204" pitchFamily="34" charset="0"/>
                <a:cs typeface="Arial" panose="020B0604020202020204" pitchFamily="34" charset="0"/>
              </a:rPr>
              <a:t>Rationale: </a:t>
            </a:r>
            <a:r>
              <a:rPr lang="en-US" sz="1200" dirty="0">
                <a:solidFill>
                  <a:srgbClr val="000000"/>
                </a:solidFill>
                <a:effectLst/>
                <a:latin typeface="+mn-lt"/>
                <a:ea typeface="Arial" panose="020B0604020202020204" pitchFamily="34" charset="0"/>
              </a:rPr>
              <a:t>Permits</a:t>
            </a:r>
            <a:r>
              <a:rPr lang="en-US" sz="1200" dirty="0">
                <a:solidFill>
                  <a:srgbClr val="000000"/>
                </a:solidFill>
                <a:effectLst/>
                <a:latin typeface="+mn-lt"/>
                <a:ea typeface="'times new roman',serif"/>
              </a:rPr>
              <a:t> states utilizing the 35-second shot clock to allow players to dribble without enforcing the closely guarded rule since they have a 35-second time limit to attempt a try for goal, maintaining an appropriate pace of play. </a:t>
            </a:r>
            <a:endParaRPr lang="en-US" sz="12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65258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lang="en-US" sz="1200" dirty="0">
                <a:solidFill>
                  <a:srgbClr val="414B56"/>
                </a:solidFill>
                <a:latin typeface="+mn-lt"/>
              </a:rPr>
              <a:t>A new fifth delay warning has been added to address when a player fails to immediately pass the ball to the nearer official when a whistle sounds.</a:t>
            </a:r>
          </a:p>
          <a:p>
            <a:pPr marL="742950" lvl="1" indent="-285750" eaLnBrk="1" hangingPunct="1">
              <a:buFont typeface="Arial" panose="020B0604020202020204" pitchFamily="34" charset="0"/>
              <a:buChar char="•"/>
              <a:defRPr/>
            </a:pPr>
            <a:r>
              <a:rPr lang="en-US" sz="1200" dirty="0">
                <a:solidFill>
                  <a:srgbClr val="414B56"/>
                </a:solidFill>
                <a:latin typeface="+mn-lt"/>
              </a:rPr>
              <a:t>A </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warning for delay is issued on the first occurrence, and; </a:t>
            </a:r>
            <a:endParaRPr lang="en-US" sz="1200" dirty="0">
              <a:solidFill>
                <a:srgbClr val="414B56"/>
              </a:solidFill>
              <a:latin typeface="+mn-lt"/>
            </a:endParaRPr>
          </a:p>
          <a:p>
            <a:pPr marL="742950" lvl="1" indent="-285750" eaLnBrk="1" hangingPunct="1">
              <a:buFont typeface="Arial" panose="020B0604020202020204" pitchFamily="34" charset="0"/>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team technical foul is issued for any subsequent violation of Rule 4-47 Warning for Delay.</a:t>
            </a:r>
          </a:p>
          <a:p>
            <a:pPr marL="0" indent="0">
              <a:buFont typeface="Arial" panose="020B0604020202020204" pitchFamily="34" charset="0"/>
              <a:buNone/>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Allows officials to issue a warning before assessing a technical and the technical will now be assessed to the team and not the player, lessening the severity of the penalty while addressing the behavior.</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54249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new definition for faking being fouled (flopping) has been created that includes a warning for a first team offense and a team technical foul for all subsequent infractions.</a:t>
            </a:r>
          </a:p>
          <a:p>
            <a:pPr marL="342900" indent="-34290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warning for the first offense is recorded in the scorebook </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a:t>
            </a:r>
            <a:r>
              <a:rPr kumimoji="0" lang="en-US" sz="1200" b="0" i="0" u="none" strike="noStrike" kern="1200" cap="none" spc="0" normalizeH="0" baseline="0" noProof="0" dirty="0" err="1">
                <a:ln>
                  <a:noFill/>
                </a:ln>
                <a:solidFill>
                  <a:srgbClr val="FF0000"/>
                </a:solidFill>
                <a:effectLst/>
                <a:uLnTx/>
                <a:uFillTx/>
                <a:latin typeface="+mn-lt"/>
                <a:ea typeface="+mn-ea"/>
                <a:cs typeface="Arial" pitchFamily="34" charset="0"/>
              </a:rPr>
              <a:t>PlayPic</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 2) </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and reported to the head coach </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a:t>
            </a:r>
            <a:r>
              <a:rPr kumimoji="0" lang="en-US" sz="1200" b="0" i="0" u="none" strike="noStrike" kern="1200" cap="none" spc="0" normalizeH="0" baseline="0" noProof="0" dirty="0" err="1">
                <a:ln>
                  <a:noFill/>
                </a:ln>
                <a:solidFill>
                  <a:srgbClr val="FF0000"/>
                </a:solidFill>
                <a:effectLst/>
                <a:uLnTx/>
                <a:uFillTx/>
                <a:latin typeface="+mn-lt"/>
                <a:ea typeface="+mn-ea"/>
                <a:cs typeface="Arial" pitchFamily="34" charset="0"/>
              </a:rPr>
              <a:t>PlayPic</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 1) </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following the ruling so as not to disrupt play and take away the advantage that may exist for the team that is not being warned.</a:t>
            </a:r>
            <a:endParaRPr lang="en-US" sz="1200" dirty="0">
              <a:solidFill>
                <a:srgbClr val="414B56"/>
              </a:solidFill>
              <a:latin typeface="+mn-lt"/>
            </a:endParaRPr>
          </a:p>
          <a:p>
            <a:pPr marL="342900" indent="-34290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ruling official will use the new signal No. 15 to indicate a flopping ruling when it occurs </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a:t>
            </a:r>
            <a:r>
              <a:rPr kumimoji="0" lang="en-US" sz="1200" b="0" i="0" u="none" strike="noStrike" kern="1200" cap="none" spc="0" normalizeH="0" baseline="0" noProof="0" dirty="0" err="1">
                <a:ln>
                  <a:noFill/>
                </a:ln>
                <a:solidFill>
                  <a:srgbClr val="FF0000"/>
                </a:solidFill>
                <a:effectLst/>
                <a:uLnTx/>
                <a:uFillTx/>
                <a:latin typeface="+mn-lt"/>
                <a:ea typeface="+mn-ea"/>
                <a:cs typeface="Arial" pitchFamily="34" charset="0"/>
              </a:rPr>
              <a:t>PlayPic</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a:t>
            </a:r>
            <a:endParaRPr lang="en-US" sz="1200" dirty="0">
              <a:solidFill>
                <a:srgbClr val="FF0000"/>
              </a:solidFill>
              <a:latin typeface="+mn-lt"/>
            </a:endParaRPr>
          </a:p>
          <a:p>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Allows officials to issue a warning before assessing a technical and the technical will now be assessed to the team and not the player, lessening the severity of the penalty while addressing the behavior.</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86918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defRPr/>
            </a:pPr>
            <a:r>
              <a:rPr lang="en-US" sz="1200" dirty="0">
                <a:solidFill>
                  <a:srgbClr val="414B56"/>
                </a:solidFill>
                <a:latin typeface="+mn-lt"/>
              </a:rPr>
              <a:t>A player is out of bounds if contact by a teammate or other bench personnel outside the boundary line of the playing court provides an advantage that allows the player to remain in bounds.</a:t>
            </a:r>
          </a:p>
          <a:p>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Establishes that a player cannot be assisted from outside the boundary line by teammates or bench personnel to remain in-bounds.</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7373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Wingdings" panose="05000000000000000000" pitchFamily="2" charset="2"/>
              <a:buChar char="§"/>
              <a:defRPr/>
            </a:pPr>
            <a:r>
              <a:rPr lang="en-US" sz="1200" dirty="0">
                <a:solidFill>
                  <a:srgbClr val="414B56"/>
                </a:solidFill>
                <a:latin typeface="+mn-lt"/>
              </a:rPr>
              <a:t>Administrative, team and bench technical fouls that occur during pregame offset if they occur in equal numbers between the two teams.</a:t>
            </a:r>
          </a:p>
          <a:p>
            <a:pPr marL="742950" lvl="1" indent="-285750">
              <a:buFont typeface="Arial" panose="020B0604020202020204" pitchFamily="34" charset="0"/>
              <a:buChar char="•"/>
              <a:defRPr/>
            </a:pPr>
            <a:r>
              <a:rPr lang="en-US" sz="1200" dirty="0">
                <a:solidFill>
                  <a:srgbClr val="414B56"/>
                </a:solidFill>
                <a:latin typeface="+mn-lt"/>
              </a:rPr>
              <a:t>No free throws are awarded. </a:t>
            </a:r>
          </a:p>
          <a:p>
            <a:pPr marL="742950" lvl="1" indent="-285750">
              <a:buFont typeface="Arial" panose="020B0604020202020204" pitchFamily="34" charset="0"/>
              <a:buChar char="•"/>
              <a:defRPr/>
            </a:pPr>
            <a:r>
              <a:rPr lang="en-US" sz="1200" dirty="0">
                <a:solidFill>
                  <a:srgbClr val="414B56"/>
                </a:solidFill>
                <a:latin typeface="+mn-lt"/>
              </a:rPr>
              <a:t>The game begins with a jump ball.</a:t>
            </a:r>
          </a:p>
          <a:p>
            <a:pPr marL="285750" indent="-285750">
              <a:buFont typeface="Arial" panose="020B0604020202020204" pitchFamily="34" charset="0"/>
              <a:buChar char="•"/>
              <a:defRPr/>
            </a:pPr>
            <a:endParaRPr lang="en-US" sz="1200" dirty="0">
              <a:solidFill>
                <a:srgbClr val="414B56"/>
              </a:solidFill>
              <a:latin typeface="+mn-lt"/>
            </a:endParaRPr>
          </a:p>
          <a:p>
            <a:pPr marL="285750" indent="-285750">
              <a:buFont typeface="Wingdings" panose="05000000000000000000" pitchFamily="2" charset="2"/>
              <a:buChar char="§"/>
              <a:defRPr/>
            </a:pPr>
            <a:r>
              <a:rPr lang="en-US" sz="1200" dirty="0">
                <a:solidFill>
                  <a:srgbClr val="414B56"/>
                </a:solidFill>
                <a:latin typeface="+mn-lt"/>
              </a:rPr>
              <a:t>Also, the head coaches do not lose the privileges of the coaching box.</a:t>
            </a:r>
          </a:p>
          <a:p>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Clarifies that an equal number of technical fouls committed by both teams during pregame offset and establishes how the game will start after offsetting technical fouls.</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26237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mn-lt"/>
              </a:rPr>
              <a:t>The penalty for dunking or attempting to dunk or stuff a dead ball during pregame or intermission is now a team technical foul.</a:t>
            </a:r>
          </a:p>
          <a:p>
            <a:pPr marL="285750" indent="-285750">
              <a:buFont typeface="Wingdings" panose="05000000000000000000" pitchFamily="2" charset="2"/>
              <a:buChar char="§"/>
              <a:defRPr/>
            </a:pPr>
            <a:endParaRPr lang="en-US" sz="1200" dirty="0">
              <a:solidFill>
                <a:srgbClr val="414B56"/>
              </a:solidFill>
              <a:latin typeface="+mn-lt"/>
            </a:endParaRPr>
          </a:p>
          <a:p>
            <a:pPr marL="285750" indent="-285750">
              <a:buFont typeface="Wingdings" panose="05000000000000000000" pitchFamily="2" charset="2"/>
              <a:buChar char="§"/>
              <a:defRPr/>
            </a:pPr>
            <a:r>
              <a:rPr lang="en-US" sz="1200" dirty="0">
                <a:solidFill>
                  <a:srgbClr val="414B56"/>
                </a:solidFill>
                <a:latin typeface="+mn-lt"/>
              </a:rPr>
              <a:t>The offending player will no longer have a personal foul charged against them that counts toward disqualification.</a:t>
            </a:r>
          </a:p>
          <a:p>
            <a:pPr marL="285750" indent="-285750">
              <a:buFont typeface="Wingdings" panose="05000000000000000000" pitchFamily="2" charset="2"/>
              <a:buChar char="§"/>
              <a:defRPr/>
            </a:pPr>
            <a:endParaRPr lang="en-US" sz="1200" dirty="0">
              <a:solidFill>
                <a:srgbClr val="414B56"/>
              </a:solidFill>
              <a:latin typeface="+mn-lt"/>
            </a:endParaRPr>
          </a:p>
          <a:p>
            <a:pPr marL="285750" indent="-285750">
              <a:buFont typeface="Wingdings" panose="05000000000000000000" pitchFamily="2" charset="2"/>
              <a:buChar char="§"/>
              <a:defRPr/>
            </a:pPr>
            <a:r>
              <a:rPr lang="en-US" sz="1200" dirty="0">
                <a:solidFill>
                  <a:srgbClr val="414B56"/>
                </a:solidFill>
                <a:latin typeface="+mn-lt"/>
              </a:rPr>
              <a:t>The offending team’s head coach will not lose the privilege of using the coaching box.</a:t>
            </a:r>
          </a:p>
          <a:p>
            <a:endParaRPr lang="en-US" sz="1200" dirty="0">
              <a:latin typeface="+mn-lt"/>
            </a:endParaRPr>
          </a:p>
          <a:p>
            <a:pPr marL="0" marR="0">
              <a:lnSpc>
                <a:spcPct val="115000"/>
              </a:lnSpc>
              <a:spcBef>
                <a:spcPts val="0"/>
              </a:spcBef>
              <a:spcAft>
                <a:spcPts val="0"/>
              </a:spcAft>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Continues to penalize the offending team with a team technical foul (two free throws plus the ball for a division-line throw-in awarded to the offended team and a foul added to the offending team count), but no longer requires the coach to lose the coaching box to start the game and no personal foul is awarded.</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34167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endParaRPr lang="en-US" sz="1200" dirty="0">
              <a:latin typeface="+mn-lt"/>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rule passed prior to the 2019-20 season takes effect this year as the option to have jersey numbers that are the same color as the predominant color of the jersey has now been eliminated.</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lang="en-US" sz="1200" dirty="0">
              <a:solidFill>
                <a:srgbClr val="414B56"/>
              </a:solidFill>
              <a:latin typeface="+mn-lt"/>
            </a:endParaRPr>
          </a:p>
          <a:p>
            <a:pPr marL="285750" indent="-28575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two legal options are a solid contrasting number with no more than two solid-colored, ¼-inch borders around the entire number, or a solid contrasting number with a “shadow” trim of a contrasting color not to exceed ½-inch in width that may be used with one ¼-inch border.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2413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1357558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22</a:t>
            </a:fld>
            <a:endParaRPr lang="en-US"/>
          </a:p>
        </p:txBody>
      </p:sp>
    </p:spTree>
    <p:extLst>
      <p:ext uri="{BB962C8B-B14F-4D97-AF65-F5344CB8AC3E}">
        <p14:creationId xmlns:p14="http://schemas.microsoft.com/office/powerpoint/2010/main" val="2241167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This note clarifies that scoring, timing and bookkeeping errors are not reviewable after the officials’ jurisdiction has ended, while state associations may intercede on a case-by-case basis for unusual incidents outside these areas.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17455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Calibri"/>
              </a:rPr>
              <a:t>One visible manufacturer’s logo/trademark/reference may be placed anywhere on the team jersey provided it does not interfere with the visibility of the uniform and meets all size specifications.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13979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Clarification that team control during a throw-in only applies to fouls committed by the offense, therefore, three-second and backcourt violations are not in effect.</a:t>
            </a:r>
          </a:p>
          <a:p>
            <a:pPr>
              <a:defRPr/>
            </a:pPr>
            <a:endParaRPr lang="en-US" sz="1200" dirty="0">
              <a:solidFill>
                <a:srgbClr val="414B56"/>
              </a:solidFill>
              <a:latin typeface="Calibri"/>
            </a:endParaRPr>
          </a:p>
          <a:p>
            <a:pPr marL="171450" indent="-171450">
              <a:buFont typeface="Wingdings" panose="05000000000000000000" pitchFamily="2" charset="2"/>
              <a:buChar char="§"/>
              <a:defRPr/>
            </a:pPr>
            <a:r>
              <a:rPr lang="en-US" sz="1200" dirty="0">
                <a:solidFill>
                  <a:srgbClr val="414B56"/>
                </a:solidFill>
                <a:latin typeface="Calibri"/>
              </a:rPr>
              <a:t>Also, team control, as the result of a throw-in, remains in that team’s control until player control is established by either team on the court.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82815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Officials should ignore an intentional throw-in plane violation or a player interfering with the ball following a goal when the clock is running and there are five seconds or less on the game clock.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21396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Calibri"/>
              </a:rPr>
              <a:t>Clarifies that after a warning is issued during an alternating-possession throw-in, the throw-in remains an alternating-possession throw-in.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65234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Calibri"/>
              </a:rPr>
              <a:t>New signal No. 15 for flopping/faking being fouled.</a:t>
            </a:r>
          </a:p>
          <a:p>
            <a:pPr marL="285750" indent="-285750">
              <a:buFont typeface="Wingdings" panose="05000000000000000000" pitchFamily="2" charset="2"/>
              <a:buChar char="§"/>
              <a:defRPr/>
            </a:pPr>
            <a:endParaRPr lang="en-US" sz="1200" dirty="0">
              <a:solidFill>
                <a:srgbClr val="414B56"/>
              </a:solidFill>
              <a:latin typeface="Calibri"/>
            </a:endParaRPr>
          </a:p>
          <a:p>
            <a:pPr marL="285750" indent="-285750">
              <a:buFont typeface="Wingdings" panose="05000000000000000000" pitchFamily="2" charset="2"/>
              <a:buChar char="§"/>
              <a:defRPr/>
            </a:pPr>
            <a:r>
              <a:rPr lang="en-US" sz="1200" dirty="0">
                <a:solidFill>
                  <a:srgbClr val="414B56"/>
                </a:solidFill>
                <a:latin typeface="Calibri"/>
              </a:rPr>
              <a:t>Signal No. 21 renamed “Delayed Violation: Withheld Whistle” and shall be used to signal when a player steps out of bounds on their own volition in addition to a free throw lane violation by the defense.</a:t>
            </a:r>
          </a:p>
          <a:p>
            <a:pPr marL="285750" indent="-285750">
              <a:buFont typeface="Wingdings" panose="05000000000000000000" pitchFamily="2" charset="2"/>
              <a:buChar char="§"/>
              <a:defRPr/>
            </a:pPr>
            <a:endParaRPr lang="en-US" sz="1200" dirty="0">
              <a:solidFill>
                <a:srgbClr val="414B56"/>
              </a:solidFill>
              <a:latin typeface="Calibri"/>
            </a:endParaRPr>
          </a:p>
          <a:p>
            <a:pPr marL="285750" indent="-285750">
              <a:buFont typeface="Wingdings" panose="05000000000000000000" pitchFamily="2" charset="2"/>
              <a:buChar char="§"/>
              <a:defRPr/>
            </a:pPr>
            <a:r>
              <a:rPr lang="en-US" sz="1200" dirty="0">
                <a:solidFill>
                  <a:srgbClr val="414B56"/>
                </a:solidFill>
                <a:latin typeface="Calibri"/>
              </a:rPr>
              <a:t>Signal No. 25 renamed “Backcourt and First to Touch from Out of </a:t>
            </a:r>
            <a:r>
              <a:rPr lang="en-US" sz="1200">
                <a:solidFill>
                  <a:srgbClr val="414B56"/>
                </a:solidFill>
                <a:latin typeface="Calibri"/>
              </a:rPr>
              <a:t>Bounds Violation” </a:t>
            </a:r>
            <a:r>
              <a:rPr lang="en-US" sz="1200" dirty="0">
                <a:solidFill>
                  <a:srgbClr val="414B56"/>
                </a:solidFill>
                <a:latin typeface="Calibri"/>
              </a:rPr>
              <a:t>and shall be used to signal the violation once the player is first to touch the ball after returning to the playing court in addition to a backcourt violation.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47876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29</a:t>
            </a:fld>
            <a:endParaRPr lang="en-US"/>
          </a:p>
        </p:txBody>
      </p:sp>
    </p:spTree>
    <p:extLst>
      <p:ext uri="{BB962C8B-B14F-4D97-AF65-F5344CB8AC3E}">
        <p14:creationId xmlns:p14="http://schemas.microsoft.com/office/powerpoint/2010/main" val="4116214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effectLst/>
                <a:latin typeface="Calibri" panose="020F0502020204030204" pitchFamily="34" charset="0"/>
                <a:ea typeface="Aptos" panose="020B0004020202020204" pitchFamily="34" charset="0"/>
              </a:rPr>
              <a:t>Officials </a:t>
            </a:r>
            <a:r>
              <a:rPr lang="en-US" sz="1200" dirty="0">
                <a:latin typeface="Calibri" panose="020F0502020204030204" pitchFamily="34" charset="0"/>
                <a:ea typeface="Aptos" panose="020B0004020202020204" pitchFamily="34" charset="0"/>
              </a:rPr>
              <a:t>should use a warning for delay to </a:t>
            </a:r>
            <a:r>
              <a:rPr lang="en-US" sz="1200" dirty="0">
                <a:effectLst/>
                <a:latin typeface="Calibri" panose="020F0502020204030204" pitchFamily="34" charset="0"/>
                <a:ea typeface="Aptos" panose="020B0004020202020204" pitchFamily="34" charset="0"/>
              </a:rPr>
              <a:t>ensure the game maintains an appropriate pace of play, including throughout the administration of penalties, throw-ins, free throws, etc. </a:t>
            </a:r>
            <a:endParaRPr lang="en-US" sz="1200" dirty="0">
              <a:solidFill>
                <a:srgbClr val="414B56"/>
              </a:solidFill>
              <a:latin typeface="Calibri"/>
            </a:endParaRPr>
          </a:p>
          <a:p>
            <a:pPr marL="285750" indent="-285750">
              <a:buFont typeface="Wingdings" panose="05000000000000000000" pitchFamily="2" charset="2"/>
              <a:buChar char="§"/>
              <a:defRPr/>
            </a:pPr>
            <a:r>
              <a:rPr lang="en-US" sz="1200" dirty="0">
                <a:solidFill>
                  <a:srgbClr val="414B56"/>
                </a:solidFill>
                <a:latin typeface="Calibri"/>
              </a:rPr>
              <a:t>Rule 4-47 defines a warning for delay as an administrative procedure by an official that is recorded in the scorebook by the scorer and reported to the head coach.</a:t>
            </a:r>
          </a:p>
          <a:p>
            <a:pPr marL="285750" indent="-285750">
              <a:buFont typeface="Wingdings" panose="05000000000000000000" pitchFamily="2" charset="2"/>
              <a:buChar char="§"/>
              <a:defRPr/>
            </a:pPr>
            <a:r>
              <a:rPr lang="en-US" sz="1200" dirty="0">
                <a:solidFill>
                  <a:srgbClr val="414B56"/>
                </a:solidFill>
                <a:latin typeface="Calibri"/>
              </a:rPr>
              <a:t>The five warnings for delay are: </a:t>
            </a:r>
          </a:p>
          <a:p>
            <a:pPr marL="858838" indent="-396875">
              <a:buFont typeface="+mj-lt"/>
              <a:buAutoNum type="arabicPeriod"/>
              <a:defRPr/>
            </a:pPr>
            <a:r>
              <a:rPr lang="en-US" sz="1200" dirty="0">
                <a:solidFill>
                  <a:srgbClr val="414B56"/>
                </a:solidFill>
                <a:latin typeface="Calibri"/>
              </a:rPr>
              <a:t>Throw-in plane violations; </a:t>
            </a:r>
          </a:p>
          <a:p>
            <a:pPr marL="858838" indent="-396875">
              <a:buFont typeface="+mj-lt"/>
              <a:buAutoNum type="arabicPeriod"/>
              <a:tabLst>
                <a:tab pos="684213" algn="l"/>
              </a:tabLst>
              <a:defRPr/>
            </a:pPr>
            <a:r>
              <a:rPr lang="en-US" sz="1200" dirty="0">
                <a:solidFill>
                  <a:srgbClr val="414B56"/>
                </a:solidFill>
                <a:latin typeface="Calibri"/>
              </a:rPr>
              <a:t>Huddle by either team or contact with the free thrower that delays the administration of the free throw; </a:t>
            </a:r>
          </a:p>
          <a:p>
            <a:pPr marL="858838" indent="-396875">
              <a:buFont typeface="+mj-lt"/>
              <a:buAutoNum type="arabicPeriod"/>
              <a:defRPr/>
            </a:pPr>
            <a:r>
              <a:rPr lang="en-US" sz="1200" dirty="0">
                <a:solidFill>
                  <a:srgbClr val="414B56"/>
                </a:solidFill>
                <a:latin typeface="Calibri"/>
              </a:rPr>
              <a:t>Interfering with the ball following a goal; </a:t>
            </a:r>
          </a:p>
          <a:p>
            <a:pPr marL="858838" indent="-396875">
              <a:buFont typeface="+mj-lt"/>
              <a:buAutoNum type="arabicPeriod"/>
              <a:defRPr/>
            </a:pPr>
            <a:r>
              <a:rPr lang="en-US" sz="1200" dirty="0">
                <a:solidFill>
                  <a:srgbClr val="414B56"/>
                </a:solidFill>
                <a:latin typeface="Calibri"/>
              </a:rPr>
              <a:t>Failure to have the court ready following a time-out; and </a:t>
            </a:r>
          </a:p>
          <a:p>
            <a:pPr marL="858838" indent="-396875">
              <a:buFont typeface="+mj-lt"/>
              <a:buAutoNum type="arabicPeriod"/>
              <a:defRPr/>
            </a:pPr>
            <a:r>
              <a:rPr lang="en-US" sz="1200" b="1" dirty="0">
                <a:solidFill>
                  <a:srgbClr val="414B56"/>
                </a:solidFill>
                <a:latin typeface="Calibri"/>
              </a:rPr>
              <a:t>New to 2024-25, </a:t>
            </a:r>
            <a:r>
              <a:rPr lang="en-US" sz="1200" dirty="0">
                <a:solidFill>
                  <a:srgbClr val="414B56"/>
                </a:solidFill>
                <a:latin typeface="Calibri"/>
              </a:rPr>
              <a:t>failure to immediately pass the ball to the nearer official.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233586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Any two delay warnings will result in a team technical foul. The warnings do not have to be issued for the same reason or to the same person to escalate to a team technical foul.</a:t>
            </a:r>
          </a:p>
          <a:p>
            <a:pPr>
              <a:defRPr/>
            </a:pPr>
            <a:endParaRPr lang="en-US" sz="1200" dirty="0">
              <a:solidFill>
                <a:srgbClr val="414B56"/>
              </a:solidFill>
              <a:latin typeface="Calibri"/>
            </a:endParaRPr>
          </a:p>
          <a:p>
            <a:pPr marL="171450" indent="-171450">
              <a:buFont typeface="Wingdings" panose="05000000000000000000" pitchFamily="2" charset="2"/>
              <a:buChar char="§"/>
              <a:defRPr/>
            </a:pPr>
            <a:r>
              <a:rPr lang="en-US" sz="1200" dirty="0">
                <a:solidFill>
                  <a:srgbClr val="414B56"/>
                </a:solidFill>
                <a:latin typeface="Calibri"/>
              </a:rPr>
              <a:t>Officials must utilize the warning for delay as soon as the behavior occurs.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5013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Basketball Rules Committee is comprised of a chair, representatives from the NFHS Coaches Association and the NFHS Officials Association, and representatives from each of the eight NFHS sections.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2110802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Calibri"/>
              </a:rPr>
              <a:t>Faking being fouled continues to be a point of concern for the NFHS Basketball Rules Committee, 20 years after it was first added to the NFHS Basketball Rules Book.</a:t>
            </a:r>
          </a:p>
          <a:p>
            <a:pPr marL="285750" indent="-285750">
              <a:buFont typeface="Wingdings" panose="05000000000000000000" pitchFamily="2" charset="2"/>
              <a:buChar char="§"/>
              <a:defRPr/>
            </a:pPr>
            <a:endParaRPr lang="en-US" sz="1200" dirty="0">
              <a:solidFill>
                <a:srgbClr val="414B56"/>
              </a:solidFill>
              <a:latin typeface="Calibri"/>
            </a:endParaRPr>
          </a:p>
          <a:p>
            <a:pPr marL="285750" indent="-285750">
              <a:buFont typeface="Wingdings" panose="05000000000000000000" pitchFamily="2" charset="2"/>
              <a:buChar char="§"/>
              <a:defRPr/>
            </a:pPr>
            <a:r>
              <a:rPr lang="en-US" sz="1200" dirty="0">
                <a:solidFill>
                  <a:srgbClr val="414B56"/>
                </a:solidFill>
                <a:latin typeface="Calibri"/>
              </a:rPr>
              <a:t>A warning for acts such as overtly embellishing the impact of incidental contact, using a “head bob” to simulate illegal contact, or using any other tactics to create an opinion of being fouled and therefore gaining an advantage has been added to the Rules Book.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57257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defRPr/>
            </a:pPr>
            <a:r>
              <a:rPr lang="en-US" sz="1200" dirty="0">
                <a:solidFill>
                  <a:srgbClr val="414B56"/>
                </a:solidFill>
                <a:latin typeface="Calibri"/>
              </a:rPr>
              <a:t>Officials will utilize the new signal No. 15 at the time the flop occurs.</a:t>
            </a:r>
          </a:p>
          <a:p>
            <a:pPr marL="285750" indent="-285750">
              <a:buFont typeface="Wingdings" panose="05000000000000000000" pitchFamily="2" charset="2"/>
              <a:buChar char="§"/>
              <a:defRPr/>
            </a:pPr>
            <a:endParaRPr lang="en-US" sz="1200" dirty="0">
              <a:solidFill>
                <a:srgbClr val="414B56"/>
              </a:solidFill>
              <a:latin typeface="Calibri"/>
            </a:endParaRPr>
          </a:p>
          <a:p>
            <a:pPr marL="285750" indent="-285750">
              <a:buFont typeface="Wingdings" panose="05000000000000000000" pitchFamily="2" charset="2"/>
              <a:buChar char="§"/>
              <a:defRPr/>
            </a:pPr>
            <a:r>
              <a:rPr lang="en-US" sz="1200" dirty="0">
                <a:solidFill>
                  <a:srgbClr val="414B56"/>
                </a:solidFill>
                <a:latin typeface="Calibri"/>
              </a:rPr>
              <a:t>The warning lessens the severity of the penalty while continuing to address the behavior and provides officials with an opportunity to warn a player before issuing a technical foul, allowing players to adjust their behaviors before receiving a harsher penalty.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18940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Previously, when an injury occurred that involved blood on a player and/or uniform, play was stopped, and the player was directed to leave the game until the bleeding was stopped, the wound was covered, the uniform and/or body was appropriately cleaned, and/or the uniform is changed before returning.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89846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A new rule provides a team with 20 seconds to address blood situations without being charged a time-out.</a:t>
            </a:r>
          </a:p>
          <a:p>
            <a:pPr>
              <a:defRPr/>
            </a:pPr>
            <a:endParaRPr lang="en-US" sz="1200" dirty="0">
              <a:solidFill>
                <a:srgbClr val="414B56"/>
              </a:solidFill>
              <a:latin typeface="Calibri"/>
            </a:endParaRPr>
          </a:p>
          <a:p>
            <a:pPr marL="171450" indent="-171450">
              <a:buFont typeface="Wingdings" panose="05000000000000000000" pitchFamily="2" charset="2"/>
              <a:buChar char="§"/>
              <a:defRPr/>
            </a:pPr>
            <a:r>
              <a:rPr lang="en-US" sz="1200" dirty="0">
                <a:solidFill>
                  <a:srgbClr val="414B56"/>
                </a:solidFill>
                <a:latin typeface="Calibri"/>
              </a:rPr>
              <a:t>Officials should allow the player(s) to report to the sideline near the team bench before signaling the timer to begin the 20-second timer.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23238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defRPr/>
            </a:pPr>
            <a:r>
              <a:rPr lang="en-US" sz="1200" dirty="0">
                <a:solidFill>
                  <a:srgbClr val="414B56"/>
                </a:solidFill>
                <a:latin typeface="Calibri"/>
              </a:rPr>
              <a:t>If the issue is resolved within the 20 seconds, the player will be permitted to remain in the game.</a:t>
            </a:r>
          </a:p>
          <a:p>
            <a:pPr>
              <a:defRPr/>
            </a:pPr>
            <a:endParaRPr lang="en-US" sz="1200" dirty="0">
              <a:solidFill>
                <a:srgbClr val="414B56"/>
              </a:solidFill>
              <a:latin typeface="Calibri"/>
            </a:endParaRPr>
          </a:p>
          <a:p>
            <a:pPr marL="171450" indent="-171450">
              <a:buFont typeface="Wingdings" panose="05000000000000000000" pitchFamily="2" charset="2"/>
              <a:buChar char="§"/>
              <a:defRPr/>
            </a:pPr>
            <a:r>
              <a:rPr lang="en-US" sz="1200" dirty="0">
                <a:solidFill>
                  <a:srgbClr val="414B56"/>
                </a:solidFill>
                <a:latin typeface="Calibri"/>
              </a:rPr>
              <a:t>If the issue is not resolved within the 20 seconds, a coach may request a time-out to allow the player to remain in the game.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75146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37</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38</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39</a:t>
            </a:fld>
            <a:endParaRPr lang="en-US"/>
          </a:p>
        </p:txBody>
      </p:sp>
    </p:spTree>
    <p:extLst>
      <p:ext uri="{BB962C8B-B14F-4D97-AF65-F5344CB8AC3E}">
        <p14:creationId xmlns:p14="http://schemas.microsoft.com/office/powerpoint/2010/main" val="3423796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40</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42</a:t>
            </a:fld>
            <a:endParaRPr lang="en-US"/>
          </a:p>
        </p:txBody>
      </p:sp>
    </p:spTree>
    <p:extLst>
      <p:ext uri="{BB962C8B-B14F-4D97-AF65-F5344CB8AC3E}">
        <p14:creationId xmlns:p14="http://schemas.microsoft.com/office/powerpoint/2010/main" val="539118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43</a:t>
            </a:fld>
            <a:endParaRPr lang="en-US"/>
          </a:p>
        </p:txBody>
      </p:sp>
    </p:spTree>
    <p:extLst>
      <p:ext uri="{BB962C8B-B14F-4D97-AF65-F5344CB8AC3E}">
        <p14:creationId xmlns:p14="http://schemas.microsoft.com/office/powerpoint/2010/main" val="453492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44</a:t>
            </a:fld>
            <a:endParaRPr lang="en-US"/>
          </a:p>
        </p:txBody>
      </p:sp>
    </p:spTree>
    <p:extLst>
      <p:ext uri="{BB962C8B-B14F-4D97-AF65-F5344CB8AC3E}">
        <p14:creationId xmlns:p14="http://schemas.microsoft.com/office/powerpoint/2010/main" val="3378866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47</a:t>
            </a:fld>
            <a:endParaRPr lang="en-US"/>
          </a:p>
        </p:txBody>
      </p:sp>
    </p:spTree>
    <p:extLst>
      <p:ext uri="{BB962C8B-B14F-4D97-AF65-F5344CB8AC3E}">
        <p14:creationId xmlns:p14="http://schemas.microsoft.com/office/powerpoint/2010/main" val="336626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38989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7</a:t>
            </a:fld>
            <a:endParaRPr lang="en-US"/>
          </a:p>
        </p:txBody>
      </p:sp>
    </p:spTree>
    <p:extLst>
      <p:ext uri="{BB962C8B-B14F-4D97-AF65-F5344CB8AC3E}">
        <p14:creationId xmlns:p14="http://schemas.microsoft.com/office/powerpoint/2010/main" val="260786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use of electronic devices </a:t>
            </a:r>
            <a:r>
              <a:rPr lang="en-US" sz="1200" dirty="0">
                <a:solidFill>
                  <a:srgbClr val="414B56"/>
                </a:solidFill>
                <a:latin typeface="+mn-lt"/>
              </a:rPr>
              <a:t>during a game is limited to the purposes of recording and tracking stats, reviewing or diagramming plays, or other similar contest-related functions.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Items that do not meet these requirements are not allowed during play. </a:t>
            </a:r>
          </a:p>
          <a:p>
            <a:pPr marL="800100" lvl="1" indent="-342900" eaLnBrk="1" hangingPunct="1">
              <a:buFont typeface="Wingdings" panose="05000000000000000000" pitchFamily="2" charset="2"/>
              <a:buChar char="§"/>
              <a:defRPr/>
            </a:pPr>
            <a:r>
              <a:rPr lang="en-US" sz="1200" dirty="0" err="1">
                <a:solidFill>
                  <a:srgbClr val="FF0000"/>
                </a:solidFill>
                <a:latin typeface="+mn-lt"/>
              </a:rPr>
              <a:t>PlayPic</a:t>
            </a:r>
            <a:r>
              <a:rPr lang="en-US" sz="1200" dirty="0">
                <a:solidFill>
                  <a:srgbClr val="FF0000"/>
                </a:solidFill>
                <a:latin typeface="+mn-lt"/>
              </a:rPr>
              <a:t> A </a:t>
            </a:r>
            <a:r>
              <a:rPr lang="en-US" sz="1200" dirty="0">
                <a:solidFill>
                  <a:srgbClr val="414B56"/>
                </a:solidFill>
                <a:latin typeface="+mn-lt"/>
              </a:rPr>
              <a:t>– Legal – Coach is using a tablet to diagram a play. </a:t>
            </a:r>
          </a:p>
          <a:p>
            <a:pPr marL="800100" lvl="1" indent="-342900" eaLnBrk="1" hangingPunct="1">
              <a:buFont typeface="Wingdings" panose="05000000000000000000" pitchFamily="2" charset="2"/>
              <a:buChar char="§"/>
              <a:defRPr/>
            </a:pPr>
            <a:r>
              <a:rPr kumimoji="0" lang="en-US" sz="1200" b="0" i="0" u="none" strike="noStrike" kern="1200" cap="none" spc="0" normalizeH="0" baseline="0" noProof="0" dirty="0" err="1">
                <a:ln>
                  <a:noFill/>
                </a:ln>
                <a:solidFill>
                  <a:srgbClr val="FF0000"/>
                </a:solidFill>
                <a:effectLst/>
                <a:uLnTx/>
                <a:uFillTx/>
                <a:latin typeface="+mn-lt"/>
                <a:ea typeface="+mn-ea"/>
                <a:cs typeface="Arial" pitchFamily="34" charset="0"/>
              </a:rPr>
              <a:t>PlayPic</a:t>
            </a:r>
            <a:r>
              <a:rPr kumimoji="0" lang="en-US" sz="1200" b="0" i="0" u="none" strike="noStrike" kern="1200" cap="none" spc="0" normalizeH="0" baseline="0" noProof="0" dirty="0">
                <a:ln>
                  <a:noFill/>
                </a:ln>
                <a:solidFill>
                  <a:srgbClr val="FF0000"/>
                </a:solidFill>
                <a:effectLst/>
                <a:uLnTx/>
                <a:uFillTx/>
                <a:latin typeface="+mn-lt"/>
                <a:ea typeface="+mn-ea"/>
                <a:cs typeface="Arial" pitchFamily="34" charset="0"/>
              </a:rPr>
              <a:t> B </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 Illegal – </a:t>
            </a:r>
            <a:r>
              <a:rPr lang="en-US" sz="1200" dirty="0">
                <a:solidFill>
                  <a:srgbClr val="414B56"/>
                </a:solidFill>
                <a:latin typeface="+mn-lt"/>
              </a:rPr>
              <a:t>P</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layer wearing headphones during competition.</a:t>
            </a:r>
          </a:p>
          <a:p>
            <a:pPr marL="0" indent="0">
              <a:buFont typeface="Arial" panose="020B0604020202020204" pitchFamily="34" charset="0"/>
              <a:buNone/>
            </a:pPr>
            <a:endParaRPr lang="en-US" sz="1200" dirty="0">
              <a:latin typeface="+mn-lt"/>
            </a:endParaRPr>
          </a:p>
          <a:p>
            <a:pPr marL="0" indent="0">
              <a:buFont typeface="Arial" panose="020B0604020202020204" pitchFamily="34" charset="0"/>
              <a:buNone/>
            </a:pPr>
            <a:r>
              <a:rPr lang="en-US" sz="1200" b="1" dirty="0">
                <a:latin typeface="+mn-lt"/>
              </a:rPr>
              <a:t>Rationale: </a:t>
            </a:r>
            <a:r>
              <a:rPr lang="en-US" sz="1200" dirty="0">
                <a:solidFill>
                  <a:srgbClr val="000000"/>
                </a:solidFill>
                <a:effectLst/>
                <a:latin typeface="+mn-lt"/>
                <a:ea typeface="Arial" panose="020B0604020202020204" pitchFamily="34" charset="0"/>
              </a:rPr>
              <a:t>Clarifies the type of electronic devices that are allowed during the game, prohibiting the use of voice and video recording devices worn during a contest.</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6492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Non-official scorers are required to compare records with the official scorer when multiple scorers are present.</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endParaRPr>
          </a:p>
          <a:p>
            <a:pPr marL="285750" indent="-28575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If there is a discrepancy, the official scorer must notify the referee immediately.</a:t>
            </a:r>
          </a:p>
          <a:p>
            <a:pPr marL="0" indent="0">
              <a:buFont typeface="Arial" panose="020B0604020202020204" pitchFamily="34" charset="0"/>
              <a:buNone/>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solidFill>
                  <a:srgbClr val="000000"/>
                </a:solidFill>
                <a:effectLst/>
                <a:latin typeface="+mn-lt"/>
                <a:ea typeface="Arial" panose="020B0604020202020204" pitchFamily="34" charset="0"/>
              </a:rPr>
              <a:t>Rationale:</a:t>
            </a:r>
            <a:r>
              <a:rPr lang="en-US" sz="1200" dirty="0">
                <a:solidFill>
                  <a:srgbClr val="000000"/>
                </a:solidFill>
                <a:effectLst/>
                <a:latin typeface="+mn-lt"/>
                <a:ea typeface="Arial" panose="020B0604020202020204" pitchFamily="34" charset="0"/>
              </a:rPr>
              <a:t> Allows the official scorer to remain focused on game activity and places the responsibility of comparing scoring and other bookkeeping information on the auxiliary scorer(s). </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59206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team is allowed 20 seconds to address any minor blood on the body or uniform of a player without that player having to leave the game.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The official will allow the player(s) to </a:t>
            </a:r>
            <a:r>
              <a:rPr lang="en-US" sz="1200" dirty="0">
                <a:solidFill>
                  <a:srgbClr val="414B56"/>
                </a:solidFill>
                <a:latin typeface="+mn-lt"/>
              </a:rPr>
              <a:t>reach their bench area before signaling to start the timer. </a:t>
            </a: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A warning signal will be given at 15 seconds.</a:t>
            </a:r>
            <a:endParaRPr lang="en-US" sz="1200" dirty="0">
              <a:solidFill>
                <a:srgbClr val="414B56"/>
              </a:solidFill>
              <a:latin typeface="+mn-lt"/>
            </a:endParaRPr>
          </a:p>
          <a:p>
            <a:pPr marL="285750" indent="-285750">
              <a:buFont typeface="Wingdings" panose="05000000000000000000" pitchFamily="2" charset="2"/>
              <a:buChar char="§"/>
              <a:defRPr/>
            </a:pPr>
            <a:r>
              <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rPr>
              <a:t>If the blood cannot be appropriately covered/cleaned within 20 seconds, the head coach may use a time-out to address the issue or substitute for the player.</a:t>
            </a:r>
          </a:p>
          <a:p>
            <a:pPr marL="0" indent="0">
              <a:buFont typeface="Arial" panose="020B0604020202020204" pitchFamily="34" charset="0"/>
              <a:buNone/>
              <a:defRPr/>
            </a:pPr>
            <a:endParaRPr kumimoji="0" lang="en-US" sz="1200" b="0" i="0" u="none" strike="noStrike" kern="1200" cap="none" spc="0" normalizeH="0" baseline="0" noProof="0" dirty="0">
              <a:ln>
                <a:noFill/>
              </a:ln>
              <a:solidFill>
                <a:srgbClr val="414B56"/>
              </a:solidFill>
              <a:effectLst/>
              <a:uLnTx/>
              <a:uFillTx/>
              <a:latin typeface="+mn-lt"/>
              <a:ea typeface="+mn-ea"/>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effectLst/>
                <a:latin typeface="+mn-lt"/>
                <a:ea typeface="Calibri" panose="020F0502020204030204" pitchFamily="34" charset="0"/>
                <a:cs typeface="Arial" panose="020B0604020202020204" pitchFamily="34" charset="0"/>
              </a:rPr>
              <a:t>Rationale: </a:t>
            </a:r>
            <a:r>
              <a:rPr lang="en-US" sz="1200" dirty="0">
                <a:solidFill>
                  <a:srgbClr val="000000"/>
                </a:solidFill>
                <a:effectLst/>
                <a:latin typeface="+mn-lt"/>
                <a:ea typeface="Arial" panose="020B0604020202020204" pitchFamily="34" charset="0"/>
              </a:rPr>
              <a:t>Provides a short interval of time to handle a blood related issue without delaying the game, while still addressing the health-related concerns associated with blood on a player.</a:t>
            </a:r>
            <a:endParaRPr lang="en-US" sz="1200" dirty="0">
              <a:effectLst/>
              <a:latin typeface="+mn-lt"/>
              <a:ea typeface="Times New Roman" panose="02020603050405020304" pitchFamily="18" charset="0"/>
            </a:endParaRPr>
          </a:p>
          <a:p>
            <a:pPr marL="0" indent="0">
              <a:buFont typeface="Arial" panose="020B0604020202020204" pitchFamily="34" charset="0"/>
              <a:buNone/>
              <a:defRPr/>
            </a:pPr>
            <a:endParaRPr kumimoji="0" lang="en-US" sz="1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04235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dwhitfield@nfhs.org"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 r="90"/>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259671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7" name="Picture 6" descr="A person holding a basketball">
            <a:extLst>
              <a:ext uri="{FF2B5EF4-FFF2-40B4-BE49-F238E27FC236}">
                <a16:creationId xmlns:a16="http://schemas.microsoft.com/office/drawing/2014/main" id="{D0757687-79B0-04B6-93AF-52022FB18E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84"/>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632401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10/17/2024</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2"/>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E292331E-9DC5-D583-B354-17AB8C5AF3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285315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10/17/2024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10/17/2024</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10/17/2024</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10/17/2024</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10/17/2024</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10/17/2024</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10/17/2024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10/17/2024</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30" r:id="rId9"/>
    <p:sldLayoutId id="2147483825" r:id="rId10"/>
    <p:sldLayoutId id="2147483826" r:id="rId11"/>
    <p:sldLayoutId id="2147483827" r:id="rId12"/>
    <p:sldLayoutId id="2147483828" r:id="rId13"/>
    <p:sldLayoutId id="2147483829"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4.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5.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7.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8.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1.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2.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4.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6.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7.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eg"/><Relationship Id="rId3" Type="http://schemas.openxmlformats.org/officeDocument/2006/relationships/image" Target="../media/image8.tif"/><Relationship Id="rId7" Type="http://schemas.openxmlformats.org/officeDocument/2006/relationships/image" Target="../media/image12.jp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eg"/><Relationship Id="rId4" Type="http://schemas.openxmlformats.org/officeDocument/2006/relationships/image" Target="../media/image9.jpg"/><Relationship Id="rId9" Type="http://schemas.openxmlformats.org/officeDocument/2006/relationships/image" Target="../media/image14.tif"/><Relationship Id="rId1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8.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9.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1.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18" Type="http://schemas.openxmlformats.org/officeDocument/2006/relationships/image" Target="../media/image35.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jpg"/><Relationship Id="rId17" Type="http://schemas.openxmlformats.org/officeDocument/2006/relationships/image" Target="../media/image34.jpg"/><Relationship Id="rId2" Type="http://schemas.openxmlformats.org/officeDocument/2006/relationships/notesSlide" Target="../notesSlides/notesSlide4.xml"/><Relationship Id="rId16" Type="http://schemas.openxmlformats.org/officeDocument/2006/relationships/image" Target="../media/image33.jpg"/><Relationship Id="rId20" Type="http://schemas.openxmlformats.org/officeDocument/2006/relationships/image" Target="../media/image37.jpg"/><Relationship Id="rId1" Type="http://schemas.openxmlformats.org/officeDocument/2006/relationships/slideLayout" Target="../slideLayouts/slideLayout3.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5" Type="http://schemas.openxmlformats.org/officeDocument/2006/relationships/image" Target="../media/image32.jpg"/><Relationship Id="rId10" Type="http://schemas.openxmlformats.org/officeDocument/2006/relationships/image" Target="../media/image27.jpg"/><Relationship Id="rId19" Type="http://schemas.openxmlformats.org/officeDocument/2006/relationships/image" Target="../media/image36.jpg"/><Relationship Id="rId4" Type="http://schemas.openxmlformats.org/officeDocument/2006/relationships/image" Target="../media/image21.jpg"/><Relationship Id="rId9" Type="http://schemas.openxmlformats.org/officeDocument/2006/relationships/image" Target="../media/image26.jpg"/><Relationship Id="rId14" Type="http://schemas.openxmlformats.org/officeDocument/2006/relationships/image" Target="../media/image31.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8.jp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3.xml"/><Relationship Id="rId6" Type="http://schemas.openxmlformats.org/officeDocument/2006/relationships/image" Target="../media/image73.jpg"/><Relationship Id="rId11" Type="http://schemas.openxmlformats.org/officeDocument/2006/relationships/image" Target="../media/image78.jpg"/><Relationship Id="rId5" Type="http://schemas.openxmlformats.org/officeDocument/2006/relationships/image" Target="../media/image72.jpg"/><Relationship Id="rId10" Type="http://schemas.openxmlformats.org/officeDocument/2006/relationships/image" Target="../media/image77.jpg"/><Relationship Id="rId4" Type="http://schemas.openxmlformats.org/officeDocument/2006/relationships/image" Target="../media/image71.jpg"/><Relationship Id="rId9" Type="http://schemas.openxmlformats.org/officeDocument/2006/relationships/image" Target="../media/image76.jp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lstStyle/>
          <a:p>
            <a:r>
              <a:rPr lang="en-US" dirty="0"/>
              <a:t>2024-25 NFHS Basketball Rules PowerPoint</a:t>
            </a:r>
          </a:p>
        </p:txBody>
      </p:sp>
      <p:sp>
        <p:nvSpPr>
          <p:cNvPr id="4" name="Subtitle 3">
            <a:extLst>
              <a:ext uri="{FF2B5EF4-FFF2-40B4-BE49-F238E27FC236}">
                <a16:creationId xmlns:a16="http://schemas.microsoft.com/office/drawing/2014/main" id="{5446AC9A-1F48-4526-9DD1-AB4700D03743}"/>
              </a:ext>
            </a:extLst>
          </p:cNvPr>
          <p:cNvSpPr>
            <a:spLocks noGrp="1"/>
          </p:cNvSpPr>
          <p:nvPr>
            <p:ph type="subTitle" idx="1"/>
          </p:nvPr>
        </p:nvSpPr>
        <p:spPr/>
        <p:txBody>
          <a:bodyPr/>
          <a:lstStyle/>
          <a:p>
            <a:r>
              <a:rPr lang="en-US" dirty="0"/>
              <a:t>Rules Changes</a:t>
            </a:r>
          </a:p>
          <a:p>
            <a:r>
              <a:rPr lang="en-US" dirty="0"/>
              <a:t>Editorial Changes</a:t>
            </a:r>
          </a:p>
          <a:p>
            <a:r>
              <a:rPr lang="en-US" dirty="0"/>
              <a:t>Points of Emphasis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7478D733-D2EE-EE94-1102-512BA7162F75}"/>
              </a:ext>
            </a:extLst>
          </p:cNvPr>
          <p:cNvGraphicFramePr>
            <a:graphicFrameLocks noChangeAspect="1"/>
          </p:cNvGraphicFramePr>
          <p:nvPr>
            <p:extLst>
              <p:ext uri="{D42A27DB-BD31-4B8C-83A1-F6EECF244321}">
                <p14:modId xmlns:p14="http://schemas.microsoft.com/office/powerpoint/2010/main" val="1420809686"/>
              </p:ext>
            </p:extLst>
          </p:nvPr>
        </p:nvGraphicFramePr>
        <p:xfrm>
          <a:off x="1171289" y="2043986"/>
          <a:ext cx="4118191" cy="2484123"/>
        </p:xfrm>
        <a:graphic>
          <a:graphicData uri="http://schemas.openxmlformats.org/presentationml/2006/ole">
            <mc:AlternateContent xmlns:mc="http://schemas.openxmlformats.org/markup-compatibility/2006">
              <mc:Choice xmlns:v="urn:schemas-microsoft-com:vml" Requires="v">
                <p:oleObj r:id="rId3" imgW="3860800" imgH="2328294" progId="">
                  <p:embed/>
                </p:oleObj>
              </mc:Choice>
              <mc:Fallback>
                <p:oleObj r:id="rId3" imgW="3860800" imgH="2328294" progId="">
                  <p:embed/>
                  <p:pic>
                    <p:nvPicPr>
                      <p:cNvPr id="3" name="Object 2">
                        <a:extLst>
                          <a:ext uri="{FF2B5EF4-FFF2-40B4-BE49-F238E27FC236}">
                            <a16:creationId xmlns:a16="http://schemas.microsoft.com/office/drawing/2014/main" id="{7478D733-D2EE-EE94-1102-512BA7162F75}"/>
                          </a:ext>
                        </a:extLst>
                      </p:cNvPr>
                      <p:cNvPicPr/>
                      <p:nvPr/>
                    </p:nvPicPr>
                    <p:blipFill>
                      <a:blip r:embed="rId4"/>
                      <a:stretch>
                        <a:fillRect/>
                      </a:stretch>
                    </p:blipFill>
                    <p:spPr>
                      <a:xfrm>
                        <a:off x="1171289" y="2043986"/>
                        <a:ext cx="4118191" cy="248412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AB65A3D-39ED-4761-A109-EC199F30586C}"/>
              </a:ext>
            </a:extLst>
          </p:cNvPr>
          <p:cNvSpPr>
            <a:spLocks noGrp="1"/>
          </p:cNvSpPr>
          <p:nvPr>
            <p:ph type="title"/>
          </p:nvPr>
        </p:nvSpPr>
        <p:spPr/>
        <p:txBody>
          <a:bodyPr/>
          <a:lstStyle/>
          <a:p>
            <a:r>
              <a:rPr lang="en-US" dirty="0"/>
              <a:t>substitution</a:t>
            </a:r>
            <a:br>
              <a:rPr lang="en-US" dirty="0"/>
            </a:br>
            <a:r>
              <a:rPr lang="en-US" dirty="0"/>
              <a:t>2-12-6 (NEW), 3-3-7, 3-3-7 NOTE 1</a:t>
            </a:r>
          </a:p>
        </p:txBody>
      </p:sp>
      <p:sp>
        <p:nvSpPr>
          <p:cNvPr id="4" name="Footer Placeholder 3">
            <a:extLst>
              <a:ext uri="{FF2B5EF4-FFF2-40B4-BE49-F238E27FC236}">
                <a16:creationId xmlns:a16="http://schemas.microsoft.com/office/drawing/2014/main" id="{C01C81C4-39B4-4E29-9654-BDE8AFD6F3D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12" name="TextBox 11">
            <a:extLst>
              <a:ext uri="{FF2B5EF4-FFF2-40B4-BE49-F238E27FC236}">
                <a16:creationId xmlns:a16="http://schemas.microsoft.com/office/drawing/2014/main" id="{6F466E3C-7362-4D51-AAA7-2B2447CFA41F}"/>
              </a:ext>
            </a:extLst>
          </p:cNvPr>
          <p:cNvSpPr txBox="1"/>
          <p:nvPr/>
        </p:nvSpPr>
        <p:spPr>
          <a:xfrm>
            <a:off x="5375564" y="1927588"/>
            <a:ext cx="6228608" cy="5201424"/>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A team is allowed 20 seconds to address any minor blood on the body or uniform of a player without that player having to leave the game.</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The official will allow the player(s) to </a:t>
            </a:r>
            <a:r>
              <a:rPr lang="en-US" sz="2400" dirty="0">
                <a:solidFill>
                  <a:srgbClr val="414B56"/>
                </a:solidFill>
                <a:latin typeface="Calibri"/>
              </a:rPr>
              <a:t>reach their bench area before signaling to start the timer. </a:t>
            </a: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A warning signal will be given at 15 seconds.</a:t>
            </a:r>
            <a:endParaRPr lang="en-US" sz="2400" dirty="0">
              <a:solidFill>
                <a:srgbClr val="414B56"/>
              </a:solidFill>
              <a:latin typeface="Calibri"/>
            </a:endParaRP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If the blood cannot be appropriately covered/cleaned within 20 seconds, the head coach may use a time-out to address the issue or substitute for the player.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67728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5A3D-39ED-4761-A109-EC199F30586C}"/>
              </a:ext>
            </a:extLst>
          </p:cNvPr>
          <p:cNvSpPr>
            <a:spLocks noGrp="1"/>
          </p:cNvSpPr>
          <p:nvPr>
            <p:ph type="title"/>
          </p:nvPr>
        </p:nvSpPr>
        <p:spPr/>
        <p:txBody>
          <a:bodyPr/>
          <a:lstStyle/>
          <a:p>
            <a:r>
              <a:rPr lang="en-US" dirty="0"/>
              <a:t>Substitution</a:t>
            </a:r>
            <a:br>
              <a:rPr lang="en-US" dirty="0"/>
            </a:br>
            <a:r>
              <a:rPr lang="en-US" dirty="0"/>
              <a:t>3-3-6</a:t>
            </a:r>
          </a:p>
        </p:txBody>
      </p:sp>
      <p:sp>
        <p:nvSpPr>
          <p:cNvPr id="4" name="Footer Placeholder 3">
            <a:extLst>
              <a:ext uri="{FF2B5EF4-FFF2-40B4-BE49-F238E27FC236}">
                <a16:creationId xmlns:a16="http://schemas.microsoft.com/office/drawing/2014/main" id="{C01C81C4-39B4-4E29-9654-BDE8AFD6F3D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12" name="TextBox 11">
            <a:extLst>
              <a:ext uri="{FF2B5EF4-FFF2-40B4-BE49-F238E27FC236}">
                <a16:creationId xmlns:a16="http://schemas.microsoft.com/office/drawing/2014/main" id="{6F466E3C-7362-4D51-AAA7-2B2447CFA41F}"/>
              </a:ext>
            </a:extLst>
          </p:cNvPr>
          <p:cNvSpPr txBox="1"/>
          <p:nvPr/>
        </p:nvSpPr>
        <p:spPr>
          <a:xfrm>
            <a:off x="6074836" y="1845487"/>
            <a:ext cx="5913964" cy="483209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A player who has been injured must be removed from the game if the coach is beckoned by an official, whether the coach enters the playing court or not, or if bench personnel (i.e. a coach or athletic trainer) enters the court without being beckoned.</a:t>
            </a:r>
          </a:p>
          <a:p>
            <a:pPr marL="800100" lvl="1" indent="-342900" eaLnBrk="1" hangingPunct="1">
              <a:buClr>
                <a:schemeClr val="tx1"/>
              </a:buClr>
              <a:buFont typeface="Wingdings" panose="05000000000000000000" pitchFamily="2" charset="2"/>
              <a:buChar char="§"/>
              <a:defRPr/>
            </a:pPr>
            <a:r>
              <a:rPr lang="en-US" sz="2200" dirty="0" err="1">
                <a:solidFill>
                  <a:srgbClr val="FF0000"/>
                </a:solidFill>
                <a:latin typeface="Calibri"/>
              </a:rPr>
              <a:t>PlayPic</a:t>
            </a:r>
            <a:r>
              <a:rPr lang="en-US" sz="2200" dirty="0">
                <a:solidFill>
                  <a:srgbClr val="FF0000"/>
                </a:solidFill>
                <a:latin typeface="Calibri"/>
              </a:rPr>
              <a:t> A </a:t>
            </a:r>
            <a:r>
              <a:rPr lang="en-US" sz="2200" dirty="0">
                <a:solidFill>
                  <a:srgbClr val="414B56"/>
                </a:solidFill>
                <a:latin typeface="Calibri"/>
              </a:rPr>
              <a:t>– Coach is beckoned – Player must be removed.</a:t>
            </a:r>
          </a:p>
          <a:p>
            <a:pPr marL="800100" lvl="1" indent="-342900" eaLnBrk="1" hangingPunct="1">
              <a:buClr>
                <a:schemeClr val="tx1"/>
              </a:buClr>
              <a:buFont typeface="Wingdings" panose="05000000000000000000" pitchFamily="2" charset="2"/>
              <a:buChar char="§"/>
              <a:defRPr/>
            </a:pPr>
            <a:r>
              <a:rPr kumimoji="0" lang="en-US" sz="2200" b="0" i="0" u="none" strike="noStrike" kern="1200" cap="none" spc="0" normalizeH="0" baseline="0" noProof="0" dirty="0">
                <a:ln>
                  <a:noFill/>
                </a:ln>
                <a:solidFill>
                  <a:srgbClr val="FF0000"/>
                </a:solidFill>
                <a:effectLst/>
                <a:uLnTx/>
                <a:uFillTx/>
                <a:latin typeface="Calibri"/>
                <a:ea typeface="+mn-ea"/>
                <a:cs typeface="Arial" pitchFamily="34" charset="0"/>
              </a:rPr>
              <a:t>Play</a:t>
            </a:r>
            <a:r>
              <a:rPr lang="en-US" sz="2200" dirty="0">
                <a:solidFill>
                  <a:srgbClr val="FF0000"/>
                </a:solidFill>
                <a:latin typeface="Calibri"/>
              </a:rPr>
              <a:t>Pic B </a:t>
            </a:r>
            <a:r>
              <a:rPr lang="en-US" sz="2200" dirty="0">
                <a:solidFill>
                  <a:srgbClr val="414B56"/>
                </a:solidFill>
                <a:latin typeface="Calibri"/>
              </a:rPr>
              <a:t>– Coach enters the court without being beckoned – Player must be removed.</a:t>
            </a:r>
          </a:p>
          <a:p>
            <a:pPr marL="342900" indent="-342900">
              <a:buFont typeface="Wingdings" panose="05000000000000000000" pitchFamily="2" charset="2"/>
              <a:buChar char="§"/>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The coach may still use a time-out to continue assessment of the injury and allow the injured player to remain in the game.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graphicFrame>
        <p:nvGraphicFramePr>
          <p:cNvPr id="5" name="Object 4">
            <a:extLst>
              <a:ext uri="{FF2B5EF4-FFF2-40B4-BE49-F238E27FC236}">
                <a16:creationId xmlns:a16="http://schemas.microsoft.com/office/drawing/2014/main" id="{6844D3E1-DBB9-3BA9-9AFA-3DC40DE8C763}"/>
              </a:ext>
            </a:extLst>
          </p:cNvPr>
          <p:cNvGraphicFramePr>
            <a:graphicFrameLocks noChangeAspect="1"/>
          </p:cNvGraphicFramePr>
          <p:nvPr>
            <p:extLst>
              <p:ext uri="{D42A27DB-BD31-4B8C-83A1-F6EECF244321}">
                <p14:modId xmlns:p14="http://schemas.microsoft.com/office/powerpoint/2010/main" val="2380569418"/>
              </p:ext>
            </p:extLst>
          </p:nvPr>
        </p:nvGraphicFramePr>
        <p:xfrm>
          <a:off x="1120625" y="2472954"/>
          <a:ext cx="4954211" cy="2798956"/>
        </p:xfrm>
        <a:graphic>
          <a:graphicData uri="http://schemas.openxmlformats.org/presentationml/2006/ole">
            <mc:AlternateContent xmlns:mc="http://schemas.openxmlformats.org/markup-compatibility/2006">
              <mc:Choice xmlns:v="urn:schemas-microsoft-com:vml" Requires="v">
                <p:oleObj r:id="rId3" imgW="5473168" imgH="3092420" progId="">
                  <p:embed/>
                </p:oleObj>
              </mc:Choice>
              <mc:Fallback>
                <p:oleObj r:id="rId3" imgW="5473168" imgH="3092420" progId="">
                  <p:embed/>
                  <p:pic>
                    <p:nvPicPr>
                      <p:cNvPr id="5" name="Object 4">
                        <a:extLst>
                          <a:ext uri="{FF2B5EF4-FFF2-40B4-BE49-F238E27FC236}">
                            <a16:creationId xmlns:a16="http://schemas.microsoft.com/office/drawing/2014/main" id="{6844D3E1-DBB9-3BA9-9AFA-3DC40DE8C763}"/>
                          </a:ext>
                        </a:extLst>
                      </p:cNvPr>
                      <p:cNvPicPr/>
                      <p:nvPr/>
                    </p:nvPicPr>
                    <p:blipFill>
                      <a:blip r:embed="rId4"/>
                      <a:stretch>
                        <a:fillRect/>
                      </a:stretch>
                    </p:blipFill>
                    <p:spPr>
                      <a:xfrm>
                        <a:off x="1120625" y="2472954"/>
                        <a:ext cx="4954211" cy="2798956"/>
                      </a:xfrm>
                      <a:prstGeom prst="rect">
                        <a:avLst/>
                      </a:prstGeom>
                    </p:spPr>
                  </p:pic>
                </p:oleObj>
              </mc:Fallback>
            </mc:AlternateContent>
          </a:graphicData>
        </a:graphic>
      </p:graphicFrame>
    </p:spTree>
    <p:extLst>
      <p:ext uri="{BB962C8B-B14F-4D97-AF65-F5344CB8AC3E}">
        <p14:creationId xmlns:p14="http://schemas.microsoft.com/office/powerpoint/2010/main" val="3509820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C487B-5928-473C-9AE2-6B4CF1BEE034}"/>
              </a:ext>
            </a:extLst>
          </p:cNvPr>
          <p:cNvSpPr>
            <a:spLocks noGrp="1"/>
          </p:cNvSpPr>
          <p:nvPr>
            <p:ph type="title"/>
          </p:nvPr>
        </p:nvSpPr>
        <p:spPr/>
        <p:txBody>
          <a:bodyPr/>
          <a:lstStyle/>
          <a:p>
            <a:r>
              <a:rPr lang="en-US" dirty="0"/>
              <a:t>Uniforms</a:t>
            </a:r>
            <a:br>
              <a:rPr lang="en-US" dirty="0"/>
            </a:br>
            <a:r>
              <a:rPr lang="en-US" dirty="0"/>
              <a:t>3-4-4</a:t>
            </a:r>
            <a:r>
              <a:rPr lang="en-US" cap="none" dirty="0"/>
              <a:t>a</a:t>
            </a:r>
            <a:r>
              <a:rPr lang="en-US" dirty="0"/>
              <a:t> (New)</a:t>
            </a:r>
          </a:p>
        </p:txBody>
      </p:sp>
      <p:sp>
        <p:nvSpPr>
          <p:cNvPr id="3" name="Content Placeholder 2">
            <a:extLst>
              <a:ext uri="{FF2B5EF4-FFF2-40B4-BE49-F238E27FC236}">
                <a16:creationId xmlns:a16="http://schemas.microsoft.com/office/drawing/2014/main" id="{C989BACB-8EF6-42D0-98FC-0EB6EEF2416A}"/>
              </a:ext>
            </a:extLst>
          </p:cNvPr>
          <p:cNvSpPr>
            <a:spLocks noGrp="1"/>
          </p:cNvSpPr>
          <p:nvPr>
            <p:ph idx="1"/>
          </p:nvPr>
        </p:nvSpPr>
        <p:spPr>
          <a:xfrm>
            <a:off x="5406887" y="1989139"/>
            <a:ext cx="6560748" cy="4338637"/>
          </a:xfrm>
        </p:spPr>
        <p:txBody>
          <a:bodyPr/>
          <a:lstStyle/>
          <a:p>
            <a:pPr marR="0" lvl="0" algn="l"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A school logo/mascot image may now be placed on the front of the jersey, centered directly above the uniform number, in place of an identifying name.</a:t>
            </a:r>
          </a:p>
          <a:p>
            <a:pPr marL="0" marR="0" lvl="0" indent="0" algn="l" defTabSz="914400" rtl="0" eaLnBrk="1" fontAlgn="base" latinLnBrk="0" hangingPunct="1">
              <a:lnSpc>
                <a:spcPct val="100000"/>
              </a:lnSpc>
              <a:spcBef>
                <a:spcPct val="0"/>
              </a:spcBef>
              <a:spcAft>
                <a:spcPct val="0"/>
              </a:spcAft>
              <a:buClrTx/>
              <a:buSzTx/>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endParaRPr lang="en-US" dirty="0"/>
          </a:p>
        </p:txBody>
      </p:sp>
      <p:sp>
        <p:nvSpPr>
          <p:cNvPr id="4" name="Footer Placeholder 3">
            <a:extLst>
              <a:ext uri="{FF2B5EF4-FFF2-40B4-BE49-F238E27FC236}">
                <a16:creationId xmlns:a16="http://schemas.microsoft.com/office/drawing/2014/main" id="{AFE262A3-22FF-4444-B9C2-B97BB40520F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graphicFrame>
        <p:nvGraphicFramePr>
          <p:cNvPr id="5" name="Object 4">
            <a:extLst>
              <a:ext uri="{FF2B5EF4-FFF2-40B4-BE49-F238E27FC236}">
                <a16:creationId xmlns:a16="http://schemas.microsoft.com/office/drawing/2014/main" id="{7F10F288-6EA8-1CC2-3870-37B5F48EEE44}"/>
              </a:ext>
            </a:extLst>
          </p:cNvPr>
          <p:cNvGraphicFramePr>
            <a:graphicFrameLocks noChangeAspect="1"/>
          </p:cNvGraphicFramePr>
          <p:nvPr>
            <p:extLst>
              <p:ext uri="{D42A27DB-BD31-4B8C-83A1-F6EECF244321}">
                <p14:modId xmlns:p14="http://schemas.microsoft.com/office/powerpoint/2010/main" val="1004361616"/>
              </p:ext>
            </p:extLst>
          </p:nvPr>
        </p:nvGraphicFramePr>
        <p:xfrm>
          <a:off x="2112195" y="1989139"/>
          <a:ext cx="2935916" cy="4158032"/>
        </p:xfrm>
        <a:graphic>
          <a:graphicData uri="http://schemas.openxmlformats.org/presentationml/2006/ole">
            <mc:AlternateContent xmlns:mc="http://schemas.openxmlformats.org/markup-compatibility/2006">
              <mc:Choice xmlns:v="urn:schemas-microsoft-com:vml" Requires="v">
                <p:oleObj r:id="rId3" imgW="1972458" imgH="2792346" progId="">
                  <p:embed/>
                </p:oleObj>
              </mc:Choice>
              <mc:Fallback>
                <p:oleObj r:id="rId3" imgW="1972458" imgH="2792346" progId="">
                  <p:embed/>
                  <p:pic>
                    <p:nvPicPr>
                      <p:cNvPr id="5" name="Object 4">
                        <a:extLst>
                          <a:ext uri="{FF2B5EF4-FFF2-40B4-BE49-F238E27FC236}">
                            <a16:creationId xmlns:a16="http://schemas.microsoft.com/office/drawing/2014/main" id="{7F10F288-6EA8-1CC2-3870-37B5F48EEE44}"/>
                          </a:ext>
                        </a:extLst>
                      </p:cNvPr>
                      <p:cNvPicPr/>
                      <p:nvPr/>
                    </p:nvPicPr>
                    <p:blipFill>
                      <a:blip r:embed="rId4"/>
                      <a:stretch>
                        <a:fillRect/>
                      </a:stretch>
                    </p:blipFill>
                    <p:spPr>
                      <a:xfrm>
                        <a:off x="2112195" y="1989139"/>
                        <a:ext cx="2935916" cy="4158032"/>
                      </a:xfrm>
                      <a:prstGeom prst="rect">
                        <a:avLst/>
                      </a:prstGeom>
                    </p:spPr>
                  </p:pic>
                </p:oleObj>
              </mc:Fallback>
            </mc:AlternateContent>
          </a:graphicData>
        </a:graphic>
      </p:graphicFrame>
    </p:spTree>
    <p:extLst>
      <p:ext uri="{BB962C8B-B14F-4D97-AF65-F5344CB8AC3E}">
        <p14:creationId xmlns:p14="http://schemas.microsoft.com/office/powerpoint/2010/main" val="19570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0CAA-C4EF-476F-A12C-89C4BD6C0041}"/>
              </a:ext>
            </a:extLst>
          </p:cNvPr>
          <p:cNvSpPr>
            <a:spLocks noGrp="1"/>
          </p:cNvSpPr>
          <p:nvPr>
            <p:ph type="title"/>
          </p:nvPr>
        </p:nvSpPr>
        <p:spPr/>
        <p:txBody>
          <a:bodyPr/>
          <a:lstStyle/>
          <a:p>
            <a:r>
              <a:rPr lang="en-US" dirty="0"/>
              <a:t>Basket interference</a:t>
            </a:r>
            <a:br>
              <a:rPr lang="en-US" dirty="0"/>
            </a:br>
            <a:r>
              <a:rPr lang="en-US" dirty="0"/>
              <a:t>4-6-1 Exception (NEW)</a:t>
            </a:r>
          </a:p>
        </p:txBody>
      </p:sp>
      <p:sp>
        <p:nvSpPr>
          <p:cNvPr id="4" name="Footer Placeholder 3">
            <a:extLst>
              <a:ext uri="{FF2B5EF4-FFF2-40B4-BE49-F238E27FC236}">
                <a16:creationId xmlns:a16="http://schemas.microsoft.com/office/drawing/2014/main" id="{C3B46FBD-7335-4981-9B5A-5DAC3B512CD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Content Placeholder 6">
            <a:extLst>
              <a:ext uri="{FF2B5EF4-FFF2-40B4-BE49-F238E27FC236}">
                <a16:creationId xmlns:a16="http://schemas.microsoft.com/office/drawing/2014/main" id="{5B55128C-2AD7-4273-B812-1C21E4B71D2E}"/>
              </a:ext>
            </a:extLst>
          </p:cNvPr>
          <p:cNvSpPr>
            <a:spLocks noGrp="1"/>
          </p:cNvSpPr>
          <p:nvPr>
            <p:ph idx="1"/>
          </p:nvPr>
        </p:nvSpPr>
        <p:spPr>
          <a:xfrm>
            <a:off x="7304314" y="1989139"/>
            <a:ext cx="4663320" cy="4338637"/>
          </a:xfrm>
        </p:spPr>
        <p:txBody>
          <a:bodyPr/>
          <a:lstStyle/>
          <a:p>
            <a:pPr marR="0" lvl="0" algn="l" defTabSz="914400" rtl="0" eaLnBrk="1" fontAlgn="base" latinLnBrk="0" hangingPunct="1">
              <a:lnSpc>
                <a:spcPct val="100000"/>
              </a:lnSpc>
              <a:spcBef>
                <a:spcPct val="0"/>
              </a:spcBef>
              <a:spcAft>
                <a:spcPct val="0"/>
              </a:spcAft>
              <a:buClrTx/>
              <a:buSzTx/>
              <a:tabLst/>
              <a:defRPr/>
            </a:pPr>
            <a:r>
              <a:rPr lang="en-US" sz="2400" dirty="0">
                <a:solidFill>
                  <a:srgbClr val="414B56"/>
                </a:solidFill>
                <a:latin typeface="Calibri"/>
                <a:cs typeface="Arial" pitchFamily="34" charset="0"/>
              </a:rPr>
              <a:t>A player is allowed to touch only the net while the ball is on or within the basket provided that, in the official’s judgment, the net contact does not affect the ball, allowing play to continue.</a:t>
            </a:r>
          </a:p>
          <a:p>
            <a:pPr marR="0" lvl="0" algn="l"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If </a:t>
            </a:r>
            <a:r>
              <a:rPr lang="en-US" sz="2400" dirty="0">
                <a:solidFill>
                  <a:srgbClr val="414B56"/>
                </a:solidFill>
                <a:latin typeface="Calibri"/>
                <a:cs typeface="Arial" pitchFamily="34" charset="0"/>
              </a:rPr>
              <a:t>a</a:t>
            </a: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 player(s) contact with the net impacts the path of the ball, basket</a:t>
            </a:r>
            <a:r>
              <a:rPr lang="en-US" sz="2400" dirty="0">
                <a:solidFill>
                  <a:srgbClr val="414B56"/>
                </a:solidFill>
                <a:latin typeface="Calibri"/>
                <a:cs typeface="Arial" pitchFamily="34" charset="0"/>
              </a:rPr>
              <a:t> interference shall be called. </a:t>
            </a: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endParaRPr lang="en-US" dirty="0"/>
          </a:p>
        </p:txBody>
      </p:sp>
      <p:graphicFrame>
        <p:nvGraphicFramePr>
          <p:cNvPr id="3" name="Object 2">
            <a:extLst>
              <a:ext uri="{FF2B5EF4-FFF2-40B4-BE49-F238E27FC236}">
                <a16:creationId xmlns:a16="http://schemas.microsoft.com/office/drawing/2014/main" id="{221C82C3-4DFA-294E-69A2-F4EBF094EC56}"/>
              </a:ext>
            </a:extLst>
          </p:cNvPr>
          <p:cNvGraphicFramePr>
            <a:graphicFrameLocks noChangeAspect="1"/>
          </p:cNvGraphicFramePr>
          <p:nvPr>
            <p:extLst>
              <p:ext uri="{D42A27DB-BD31-4B8C-83A1-F6EECF244321}">
                <p14:modId xmlns:p14="http://schemas.microsoft.com/office/powerpoint/2010/main" val="2018888805"/>
              </p:ext>
            </p:extLst>
          </p:nvPr>
        </p:nvGraphicFramePr>
        <p:xfrm>
          <a:off x="2300000" y="1989139"/>
          <a:ext cx="4227800" cy="4246776"/>
        </p:xfrm>
        <a:graphic>
          <a:graphicData uri="http://schemas.openxmlformats.org/presentationml/2006/ole">
            <mc:AlternateContent xmlns:mc="http://schemas.openxmlformats.org/markup-compatibility/2006">
              <mc:Choice xmlns:v="urn:schemas-microsoft-com:vml" Requires="v">
                <p:oleObj r:id="rId3" imgW="3536625" imgH="3552692" progId="">
                  <p:embed/>
                </p:oleObj>
              </mc:Choice>
              <mc:Fallback>
                <p:oleObj r:id="rId3" imgW="3536625" imgH="3552692" progId="">
                  <p:embed/>
                  <p:pic>
                    <p:nvPicPr>
                      <p:cNvPr id="3" name="Object 2">
                        <a:extLst>
                          <a:ext uri="{FF2B5EF4-FFF2-40B4-BE49-F238E27FC236}">
                            <a16:creationId xmlns:a16="http://schemas.microsoft.com/office/drawing/2014/main" id="{221C82C3-4DFA-294E-69A2-F4EBF094EC56}"/>
                          </a:ext>
                        </a:extLst>
                      </p:cNvPr>
                      <p:cNvPicPr/>
                      <p:nvPr/>
                    </p:nvPicPr>
                    <p:blipFill>
                      <a:blip r:embed="rId4"/>
                      <a:stretch>
                        <a:fillRect/>
                      </a:stretch>
                    </p:blipFill>
                    <p:spPr>
                      <a:xfrm>
                        <a:off x="2300000" y="1989139"/>
                        <a:ext cx="4227800" cy="4246776"/>
                      </a:xfrm>
                      <a:prstGeom prst="rect">
                        <a:avLst/>
                      </a:prstGeom>
                    </p:spPr>
                  </p:pic>
                </p:oleObj>
              </mc:Fallback>
            </mc:AlternateContent>
          </a:graphicData>
        </a:graphic>
      </p:graphicFrame>
    </p:spTree>
    <p:extLst>
      <p:ext uri="{BB962C8B-B14F-4D97-AF65-F5344CB8AC3E}">
        <p14:creationId xmlns:p14="http://schemas.microsoft.com/office/powerpoint/2010/main" val="3294691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2CA939F1-8287-A71B-AD07-6B5D927E0585}"/>
              </a:ext>
            </a:extLst>
          </p:cNvPr>
          <p:cNvGraphicFramePr>
            <a:graphicFrameLocks noChangeAspect="1"/>
          </p:cNvGraphicFramePr>
          <p:nvPr>
            <p:extLst>
              <p:ext uri="{D42A27DB-BD31-4B8C-83A1-F6EECF244321}">
                <p14:modId xmlns:p14="http://schemas.microsoft.com/office/powerpoint/2010/main" val="3067559765"/>
              </p:ext>
            </p:extLst>
          </p:nvPr>
        </p:nvGraphicFramePr>
        <p:xfrm>
          <a:off x="2030881" y="2158285"/>
          <a:ext cx="3718866" cy="3997513"/>
        </p:xfrm>
        <a:graphic>
          <a:graphicData uri="http://schemas.openxmlformats.org/presentationml/2006/ole">
            <mc:AlternateContent xmlns:mc="http://schemas.openxmlformats.org/markup-compatibility/2006">
              <mc:Choice xmlns:v="urn:schemas-microsoft-com:vml" Requires="v">
                <p:oleObj r:id="rId3" imgW="3304599" imgH="3552692" progId="">
                  <p:embed/>
                </p:oleObj>
              </mc:Choice>
              <mc:Fallback>
                <p:oleObj r:id="rId3" imgW="3304599" imgH="3552692" progId="">
                  <p:embed/>
                  <p:pic>
                    <p:nvPicPr>
                      <p:cNvPr id="7" name="Object 6">
                        <a:extLst>
                          <a:ext uri="{FF2B5EF4-FFF2-40B4-BE49-F238E27FC236}">
                            <a16:creationId xmlns:a16="http://schemas.microsoft.com/office/drawing/2014/main" id="{2CA939F1-8287-A71B-AD07-6B5D927E0585}"/>
                          </a:ext>
                        </a:extLst>
                      </p:cNvPr>
                      <p:cNvPicPr/>
                      <p:nvPr/>
                    </p:nvPicPr>
                    <p:blipFill>
                      <a:blip r:embed="rId4"/>
                      <a:stretch>
                        <a:fillRect/>
                      </a:stretch>
                    </p:blipFill>
                    <p:spPr>
                      <a:xfrm>
                        <a:off x="2030881" y="2158285"/>
                        <a:ext cx="3718866" cy="399751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a:xfrm>
            <a:off x="1962150" y="574449"/>
            <a:ext cx="10026650" cy="1204912"/>
          </a:xfrm>
        </p:spPr>
        <p:txBody>
          <a:bodyPr/>
          <a:lstStyle/>
          <a:p>
            <a:r>
              <a:rPr lang="en-US" dirty="0"/>
              <a:t>Closely guarded</a:t>
            </a:r>
            <a:br>
              <a:rPr lang="en-US" dirty="0"/>
            </a:br>
            <a:r>
              <a:rPr lang="en-US" dirty="0"/>
              <a:t>4-10 EXCEPTION (NEW), 9-10-1</a:t>
            </a:r>
            <a:r>
              <a:rPr lang="en-US" cap="none" dirty="0"/>
              <a:t>a</a:t>
            </a:r>
            <a:r>
              <a:rPr lang="en-US" dirty="0"/>
              <a:t> note (new), STATE ASSOCIATION ADOPTIONS</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5954572" y="2039055"/>
            <a:ext cx="5648995" cy="538609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In states where the 35-second shot clock is being utilized, state associations may adopt a modification to the closely guarded rule that allows players to dribble the ball for more than five seconds while closely guarded.</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lang="en-US" sz="2400" dirty="0">
              <a:solidFill>
                <a:srgbClr val="414B56"/>
              </a:solidFill>
              <a:latin typeface="Calibri"/>
            </a:endParaRP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As such, a closely guarded violation would only occur if a player holds the ball while closely guarded for five or more seconds.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spTree>
    <p:extLst>
      <p:ext uri="{BB962C8B-B14F-4D97-AF65-F5344CB8AC3E}">
        <p14:creationId xmlns:p14="http://schemas.microsoft.com/office/powerpoint/2010/main" val="403646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483F3315-DCB2-EF27-209B-FE79FC5529EA}"/>
              </a:ext>
            </a:extLst>
          </p:cNvPr>
          <p:cNvGraphicFramePr>
            <a:graphicFrameLocks noChangeAspect="1"/>
          </p:cNvGraphicFramePr>
          <p:nvPr>
            <p:extLst>
              <p:ext uri="{D42A27DB-BD31-4B8C-83A1-F6EECF244321}">
                <p14:modId xmlns:p14="http://schemas.microsoft.com/office/powerpoint/2010/main" val="1139979369"/>
              </p:ext>
            </p:extLst>
          </p:nvPr>
        </p:nvGraphicFramePr>
        <p:xfrm>
          <a:off x="1171289" y="2043985"/>
          <a:ext cx="5485543" cy="3504528"/>
        </p:xfrm>
        <a:graphic>
          <a:graphicData uri="http://schemas.openxmlformats.org/presentationml/2006/ole">
            <mc:AlternateContent xmlns:mc="http://schemas.openxmlformats.org/markup-compatibility/2006">
              <mc:Choice xmlns:v="urn:schemas-microsoft-com:vml" Requires="v">
                <p:oleObj r:id="rId3" imgW="3864580" imgH="2468171" progId="">
                  <p:embed/>
                </p:oleObj>
              </mc:Choice>
              <mc:Fallback>
                <p:oleObj r:id="rId3" imgW="3864580" imgH="2468171" progId="">
                  <p:embed/>
                  <p:pic>
                    <p:nvPicPr>
                      <p:cNvPr id="7" name="Object 6">
                        <a:extLst>
                          <a:ext uri="{FF2B5EF4-FFF2-40B4-BE49-F238E27FC236}">
                            <a16:creationId xmlns:a16="http://schemas.microsoft.com/office/drawing/2014/main" id="{483F3315-DCB2-EF27-209B-FE79FC5529EA}"/>
                          </a:ext>
                        </a:extLst>
                      </p:cNvPr>
                      <p:cNvPicPr/>
                      <p:nvPr/>
                    </p:nvPicPr>
                    <p:blipFill>
                      <a:blip r:embed="rId4"/>
                      <a:stretch>
                        <a:fillRect/>
                      </a:stretch>
                    </p:blipFill>
                    <p:spPr>
                      <a:xfrm>
                        <a:off x="1171289" y="2043985"/>
                        <a:ext cx="5485543" cy="350452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Warning for delay</a:t>
            </a:r>
            <a:br>
              <a:rPr lang="en-US" dirty="0"/>
            </a:br>
            <a:r>
              <a:rPr lang="en-US" dirty="0"/>
              <a:t>4-47-5 (NEW), 10-2-1</a:t>
            </a:r>
            <a:r>
              <a:rPr lang="en-US" cap="none" dirty="0"/>
              <a:t>g</a:t>
            </a:r>
            <a:r>
              <a:rPr lang="en-US" dirty="0"/>
              <a:t> (NEW), 10-4-5</a:t>
            </a:r>
            <a:r>
              <a:rPr lang="en-US" cap="none" dirty="0"/>
              <a:t>b</a:t>
            </a:r>
            <a:endParaRPr lang="en-US" dirty="0"/>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6825081" y="2105842"/>
            <a:ext cx="5244997" cy="3631763"/>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lang="en-US" sz="2400" dirty="0">
                <a:solidFill>
                  <a:srgbClr val="414B56"/>
                </a:solidFill>
                <a:latin typeface="Calibri"/>
              </a:rPr>
              <a:t>A new fifth delay warning has been added to address when a player fails to immediately pass the ball to the nearer official when a whistle sounds.</a:t>
            </a:r>
          </a:p>
          <a:p>
            <a:pPr marL="742950" lvl="1" indent="-285750" eaLnBrk="1" hangingPunct="1">
              <a:buFont typeface="Arial" panose="020B0604020202020204" pitchFamily="34" charset="0"/>
              <a:buChar char="•"/>
              <a:defRPr/>
            </a:pPr>
            <a:r>
              <a:rPr lang="en-US" sz="2200" dirty="0">
                <a:solidFill>
                  <a:srgbClr val="414B56"/>
                </a:solidFill>
                <a:latin typeface="Calibri"/>
              </a:rPr>
              <a:t>A </a:t>
            </a: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warning for delay is issued on the first occurrence, and; </a:t>
            </a:r>
            <a:endParaRPr lang="en-US" sz="2200" dirty="0">
              <a:solidFill>
                <a:srgbClr val="414B56"/>
              </a:solidFill>
              <a:latin typeface="Calibri"/>
            </a:endParaRPr>
          </a:p>
          <a:p>
            <a:pPr marL="742950" lvl="1" indent="-285750" eaLnBrk="1" hangingPunct="1">
              <a:buFont typeface="Arial" panose="020B0604020202020204" pitchFamily="34" charset="0"/>
              <a:buChar char="•"/>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A team technical foul is issued for any subsequent violation of Rule 4-47 Warning for Delay.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spTree>
    <p:extLst>
      <p:ext uri="{BB962C8B-B14F-4D97-AF65-F5344CB8AC3E}">
        <p14:creationId xmlns:p14="http://schemas.microsoft.com/office/powerpoint/2010/main" val="3086274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Warning for faking being fouled</a:t>
            </a:r>
            <a:br>
              <a:rPr lang="en-US" dirty="0"/>
            </a:br>
            <a:r>
              <a:rPr lang="en-US" dirty="0"/>
              <a:t>4-49 (NEW), 6-4-4</a:t>
            </a:r>
            <a:r>
              <a:rPr lang="en-US" cap="none" dirty="0"/>
              <a:t>g, </a:t>
            </a:r>
            <a:r>
              <a:rPr lang="en-US" dirty="0"/>
              <a:t>10-2-1</a:t>
            </a:r>
            <a:r>
              <a:rPr lang="en-US" cap="none" dirty="0"/>
              <a:t>h </a:t>
            </a:r>
            <a:r>
              <a:rPr lang="en-US" dirty="0"/>
              <a:t>(NEW), 10-4-6</a:t>
            </a:r>
            <a:r>
              <a:rPr lang="en-US" cap="none" dirty="0"/>
              <a:t>f</a:t>
            </a:r>
            <a:endParaRPr lang="en-US" dirty="0"/>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6695243" y="1901496"/>
            <a:ext cx="5272920" cy="4708981"/>
          </a:xfrm>
          <a:prstGeom prst="rect">
            <a:avLst/>
          </a:prstGeom>
          <a:noFill/>
        </p:spPr>
        <p:txBody>
          <a:bodyPr wrap="square" rtlCol="0">
            <a:spAutoFit/>
          </a:bodyPr>
          <a:lstStyle/>
          <a:p>
            <a:pPr marL="342900" indent="-342900">
              <a:buFont typeface="Wingdings" panose="05000000000000000000" pitchFamily="2" charset="2"/>
              <a:buChar char="§"/>
              <a:defRPr/>
            </a:pP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A new definition for faking being fouled (flopping) has been created that includes a warning for a first team offense and a team technical foul for all subsequent infractions.</a:t>
            </a:r>
          </a:p>
          <a:p>
            <a:pPr marL="342900" indent="-342900">
              <a:buFont typeface="Wingdings" panose="05000000000000000000" pitchFamily="2" charset="2"/>
              <a:buChar char="§"/>
              <a:defRPr/>
            </a:pP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The warning for the first offense is recorded in the scorebook </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a:t>
            </a:r>
            <a:r>
              <a:rPr kumimoji="0" lang="en-US" sz="2000" b="0" i="0" u="none" strike="noStrike" kern="1200" cap="none" spc="0" normalizeH="0" baseline="0" noProof="0" dirty="0" err="1">
                <a:ln>
                  <a:noFill/>
                </a:ln>
                <a:solidFill>
                  <a:srgbClr val="FF0000"/>
                </a:solidFill>
                <a:effectLst/>
                <a:uLnTx/>
                <a:uFillTx/>
                <a:latin typeface="Calibri"/>
                <a:ea typeface="+mn-ea"/>
                <a:cs typeface="Arial" pitchFamily="34" charset="0"/>
              </a:rPr>
              <a:t>PlayPic</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 2) </a:t>
            </a: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and reported to the head coach </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a:t>
            </a:r>
            <a:r>
              <a:rPr kumimoji="0" lang="en-US" sz="2000" b="0" i="0" u="none" strike="noStrike" kern="1200" cap="none" spc="0" normalizeH="0" baseline="0" noProof="0" dirty="0" err="1">
                <a:ln>
                  <a:noFill/>
                </a:ln>
                <a:solidFill>
                  <a:srgbClr val="FF0000"/>
                </a:solidFill>
                <a:effectLst/>
                <a:uLnTx/>
                <a:uFillTx/>
                <a:latin typeface="Calibri"/>
                <a:ea typeface="+mn-ea"/>
                <a:cs typeface="Arial" pitchFamily="34" charset="0"/>
              </a:rPr>
              <a:t>PlayPic</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 1) </a:t>
            </a: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following the ruling so as not to disrupt play and take away the advantage that may exist for the team that is not being warned.</a:t>
            </a:r>
            <a:endParaRPr lang="en-US" sz="2000" dirty="0">
              <a:solidFill>
                <a:srgbClr val="414B56"/>
              </a:solidFill>
              <a:latin typeface="Calibri"/>
            </a:endParaRPr>
          </a:p>
          <a:p>
            <a:pPr marL="342900" indent="-342900">
              <a:buFont typeface="Wingdings" panose="05000000000000000000" pitchFamily="2" charset="2"/>
              <a:buChar char="§"/>
              <a:defRPr/>
            </a:pP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The ruling official will use the new signal No. 15 to indicate a flopping ruling when it occurs </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a:t>
            </a:r>
            <a:r>
              <a:rPr kumimoji="0" lang="en-US" sz="2000" b="0" i="0" u="none" strike="noStrike" kern="1200" cap="none" spc="0" normalizeH="0" baseline="0" noProof="0" dirty="0" err="1">
                <a:ln>
                  <a:noFill/>
                </a:ln>
                <a:solidFill>
                  <a:srgbClr val="FF0000"/>
                </a:solidFill>
                <a:effectLst/>
                <a:uLnTx/>
                <a:uFillTx/>
                <a:latin typeface="Calibri"/>
                <a:ea typeface="+mn-ea"/>
                <a:cs typeface="Arial" pitchFamily="34" charset="0"/>
              </a:rPr>
              <a:t>PlayPic</a:t>
            </a:r>
            <a:r>
              <a:rPr kumimoji="0" lang="en-US" sz="2000" b="0" i="0" u="none" strike="noStrike" kern="1200" cap="none" spc="0" normalizeH="0" baseline="0" noProof="0" dirty="0">
                <a:ln>
                  <a:noFill/>
                </a:ln>
                <a:solidFill>
                  <a:srgbClr val="FF0000"/>
                </a:solidFill>
                <a:effectLst/>
                <a:uLnTx/>
                <a:uFillTx/>
                <a:latin typeface="Calibri"/>
                <a:ea typeface="+mn-ea"/>
                <a:cs typeface="Arial" pitchFamily="34" charset="0"/>
              </a:rPr>
              <a:t>).</a:t>
            </a:r>
            <a:endParaRPr lang="en-US" sz="2000" dirty="0">
              <a:solidFill>
                <a:srgbClr val="FF0000"/>
              </a:solidFill>
              <a:latin typeface="Calibri"/>
            </a:endParaRPr>
          </a:p>
          <a:p>
            <a:pPr>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p:txBody>
      </p:sp>
      <p:graphicFrame>
        <p:nvGraphicFramePr>
          <p:cNvPr id="5" name="Object 4">
            <a:extLst>
              <a:ext uri="{FF2B5EF4-FFF2-40B4-BE49-F238E27FC236}">
                <a16:creationId xmlns:a16="http://schemas.microsoft.com/office/drawing/2014/main" id="{3AFBE056-80AB-A1C3-76DF-43EC745FB88B}"/>
              </a:ext>
            </a:extLst>
          </p:cNvPr>
          <p:cNvGraphicFramePr>
            <a:graphicFrameLocks noChangeAspect="1"/>
          </p:cNvGraphicFramePr>
          <p:nvPr>
            <p:extLst>
              <p:ext uri="{D42A27DB-BD31-4B8C-83A1-F6EECF244321}">
                <p14:modId xmlns:p14="http://schemas.microsoft.com/office/powerpoint/2010/main" val="786616435"/>
              </p:ext>
            </p:extLst>
          </p:nvPr>
        </p:nvGraphicFramePr>
        <p:xfrm>
          <a:off x="1247016" y="2678469"/>
          <a:ext cx="5427590" cy="2290948"/>
        </p:xfrm>
        <a:graphic>
          <a:graphicData uri="http://schemas.openxmlformats.org/presentationml/2006/ole">
            <mc:AlternateContent xmlns:mc="http://schemas.openxmlformats.org/markup-compatibility/2006">
              <mc:Choice xmlns:v="urn:schemas-microsoft-com:vml" Requires="v">
                <p:oleObj r:id="rId3" imgW="6825630" imgH="2880714" progId="">
                  <p:embed/>
                </p:oleObj>
              </mc:Choice>
              <mc:Fallback>
                <p:oleObj r:id="rId3" imgW="6825630" imgH="2880714" progId="">
                  <p:embed/>
                  <p:pic>
                    <p:nvPicPr>
                      <p:cNvPr id="5" name="Object 4">
                        <a:extLst>
                          <a:ext uri="{FF2B5EF4-FFF2-40B4-BE49-F238E27FC236}">
                            <a16:creationId xmlns:a16="http://schemas.microsoft.com/office/drawing/2014/main" id="{3AFBE056-80AB-A1C3-76DF-43EC745FB88B}"/>
                          </a:ext>
                        </a:extLst>
                      </p:cNvPr>
                      <p:cNvPicPr/>
                      <p:nvPr/>
                    </p:nvPicPr>
                    <p:blipFill>
                      <a:blip r:embed="rId4"/>
                      <a:stretch>
                        <a:fillRect/>
                      </a:stretch>
                    </p:blipFill>
                    <p:spPr>
                      <a:xfrm>
                        <a:off x="1247016" y="2678469"/>
                        <a:ext cx="5427590" cy="2290948"/>
                      </a:xfrm>
                      <a:prstGeom prst="rect">
                        <a:avLst/>
                      </a:prstGeom>
                    </p:spPr>
                  </p:pic>
                </p:oleObj>
              </mc:Fallback>
            </mc:AlternateContent>
          </a:graphicData>
        </a:graphic>
      </p:graphicFrame>
    </p:spTree>
    <p:extLst>
      <p:ext uri="{BB962C8B-B14F-4D97-AF65-F5344CB8AC3E}">
        <p14:creationId xmlns:p14="http://schemas.microsoft.com/office/powerpoint/2010/main" val="177408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8E7451C0-A7AA-19E1-AF4B-E9B58DBC07F3}"/>
              </a:ext>
            </a:extLst>
          </p:cNvPr>
          <p:cNvGraphicFramePr>
            <a:graphicFrameLocks noChangeAspect="1"/>
          </p:cNvGraphicFramePr>
          <p:nvPr>
            <p:extLst>
              <p:ext uri="{D42A27DB-BD31-4B8C-83A1-F6EECF244321}">
                <p14:modId xmlns:p14="http://schemas.microsoft.com/office/powerpoint/2010/main" val="4294612115"/>
              </p:ext>
            </p:extLst>
          </p:nvPr>
        </p:nvGraphicFramePr>
        <p:xfrm>
          <a:off x="1171289" y="2043983"/>
          <a:ext cx="5108483" cy="3500801"/>
        </p:xfrm>
        <a:graphic>
          <a:graphicData uri="http://schemas.openxmlformats.org/presentationml/2006/ole">
            <mc:AlternateContent xmlns:mc="http://schemas.openxmlformats.org/markup-compatibility/2006">
              <mc:Choice xmlns:v="urn:schemas-microsoft-com:vml" Requires="v">
                <p:oleObj r:id="rId3" imgW="3864580" imgH="2648216" progId="">
                  <p:embed/>
                </p:oleObj>
              </mc:Choice>
              <mc:Fallback>
                <p:oleObj r:id="rId3" imgW="3864580" imgH="2648216" progId="">
                  <p:embed/>
                  <p:pic>
                    <p:nvPicPr>
                      <p:cNvPr id="6" name="Object 5">
                        <a:extLst>
                          <a:ext uri="{FF2B5EF4-FFF2-40B4-BE49-F238E27FC236}">
                            <a16:creationId xmlns:a16="http://schemas.microsoft.com/office/drawing/2014/main" id="{8E7451C0-A7AA-19E1-AF4B-E9B58DBC07F3}"/>
                          </a:ext>
                        </a:extLst>
                      </p:cNvPr>
                      <p:cNvPicPr/>
                      <p:nvPr/>
                    </p:nvPicPr>
                    <p:blipFill>
                      <a:blip r:embed="rId4"/>
                      <a:stretch>
                        <a:fillRect/>
                      </a:stretch>
                    </p:blipFill>
                    <p:spPr>
                      <a:xfrm>
                        <a:off x="1171289" y="2043983"/>
                        <a:ext cx="5108483" cy="350080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Out-of-bounds — Player, ball</a:t>
            </a:r>
            <a:br>
              <a:rPr lang="en-US" dirty="0"/>
            </a:br>
            <a:r>
              <a:rPr lang="en-US" dirty="0"/>
              <a:t>7-1-1</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6408114" y="2012332"/>
            <a:ext cx="5559519" cy="2246769"/>
          </a:xfrm>
          <a:prstGeom prst="rect">
            <a:avLst/>
          </a:prstGeom>
          <a:noFill/>
        </p:spPr>
        <p:txBody>
          <a:bodyPr wrap="square" rtlCol="0">
            <a:spAutoFit/>
          </a:bodyPr>
          <a:lstStyle/>
          <a:p>
            <a:pPr marL="342900" indent="-342900">
              <a:buFont typeface="Wingdings" panose="05000000000000000000" pitchFamily="2" charset="2"/>
              <a:buChar char="§"/>
              <a:defRPr/>
            </a:pPr>
            <a:r>
              <a:rPr lang="en-US" sz="2400" dirty="0">
                <a:solidFill>
                  <a:srgbClr val="414B56"/>
                </a:solidFill>
                <a:latin typeface="Calibri"/>
              </a:rPr>
              <a:t>A player is out of bounds if contact by a teammate or other bench personnel outside the boundary line of the playing court provides an advantage that allows the player to remain in bounds.</a:t>
            </a:r>
          </a:p>
          <a:p>
            <a:pPr marL="285750" indent="-285750">
              <a:buFont typeface="Arial" panose="020B0604020202020204" pitchFamily="34" charset="0"/>
              <a:buChar char="•"/>
              <a:defRPr/>
            </a:pPr>
            <a:endParaRPr lang="en-US" sz="2000" dirty="0">
              <a:solidFill>
                <a:srgbClr val="414B56"/>
              </a:solidFill>
              <a:latin typeface="Calibri"/>
            </a:endParaRPr>
          </a:p>
        </p:txBody>
      </p:sp>
    </p:spTree>
    <p:extLst>
      <p:ext uri="{BB962C8B-B14F-4D97-AF65-F5344CB8AC3E}">
        <p14:creationId xmlns:p14="http://schemas.microsoft.com/office/powerpoint/2010/main" val="2125698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sz="3200" dirty="0"/>
              <a:t>Administrative/bench/team </a:t>
            </a:r>
            <a:r>
              <a:rPr lang="en-US" sz="3200" dirty="0" err="1"/>
              <a:t>technicals</a:t>
            </a:r>
            <a:br>
              <a:rPr lang="en-US" sz="3200" dirty="0"/>
            </a:br>
            <a:r>
              <a:rPr lang="en-US" sz="3200" dirty="0"/>
              <a:t>10-1-1 penalty, 10-1-2 penalty, 10-2-7 penalty (NEW), 10-5-1 Penalty (NEW)</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6694714" y="2012332"/>
            <a:ext cx="5272920" cy="3724096"/>
          </a:xfrm>
          <a:prstGeom prst="rect">
            <a:avLst/>
          </a:prstGeom>
          <a:noFill/>
        </p:spPr>
        <p:txBody>
          <a:bodyPr wrap="square" rtlCol="0">
            <a:spAutoFit/>
          </a:bodyPr>
          <a:lstStyle/>
          <a:p>
            <a:pPr marL="342900" indent="-342900">
              <a:buFont typeface="Wingdings" panose="05000000000000000000" pitchFamily="2" charset="2"/>
              <a:buChar char="§"/>
              <a:defRPr/>
            </a:pPr>
            <a:r>
              <a:rPr lang="en-US" sz="2400" dirty="0">
                <a:solidFill>
                  <a:srgbClr val="414B56"/>
                </a:solidFill>
                <a:latin typeface="Calibri"/>
              </a:rPr>
              <a:t>Administrative, team and bench technical fouls that occur during pregame offset if they occur in equal numbers between the two teams.</a:t>
            </a:r>
          </a:p>
          <a:p>
            <a:pPr marL="742950" lvl="1" indent="-285750">
              <a:buFont typeface="Arial" panose="020B0604020202020204" pitchFamily="34" charset="0"/>
              <a:buChar char="•"/>
              <a:defRPr/>
            </a:pPr>
            <a:r>
              <a:rPr lang="en-US" sz="2400" dirty="0">
                <a:solidFill>
                  <a:srgbClr val="414B56"/>
                </a:solidFill>
                <a:latin typeface="Calibri"/>
              </a:rPr>
              <a:t>No free throws are awarded. </a:t>
            </a:r>
          </a:p>
          <a:p>
            <a:pPr marL="742950" lvl="1" indent="-285750">
              <a:buFont typeface="Arial" panose="020B0604020202020204" pitchFamily="34" charset="0"/>
              <a:buChar char="•"/>
              <a:defRPr/>
            </a:pPr>
            <a:r>
              <a:rPr lang="en-US" sz="2400" dirty="0">
                <a:solidFill>
                  <a:srgbClr val="414B56"/>
                </a:solidFill>
                <a:latin typeface="Calibri"/>
              </a:rPr>
              <a:t>The game begins with a jump ball.</a:t>
            </a:r>
          </a:p>
          <a:p>
            <a:pPr marL="285750" indent="-285750">
              <a:buFont typeface="Arial" panose="020B0604020202020204" pitchFamily="34" charset="0"/>
              <a:buChar char="•"/>
              <a:defRPr/>
            </a:pPr>
            <a:endParaRPr lang="en-US" sz="2400" dirty="0">
              <a:solidFill>
                <a:srgbClr val="414B56"/>
              </a:solidFill>
              <a:latin typeface="Calibri"/>
            </a:endParaRPr>
          </a:p>
          <a:p>
            <a:pPr marL="342900" indent="-342900">
              <a:buFont typeface="Wingdings" panose="05000000000000000000" pitchFamily="2" charset="2"/>
              <a:buChar char="§"/>
              <a:defRPr/>
            </a:pPr>
            <a:r>
              <a:rPr lang="en-US" sz="2400" dirty="0">
                <a:solidFill>
                  <a:srgbClr val="414B56"/>
                </a:solidFill>
                <a:latin typeface="Calibri"/>
              </a:rPr>
              <a:t>Also, the head coaches do not lose the privileges of the coaching box.</a:t>
            </a:r>
          </a:p>
          <a:p>
            <a:pPr marL="285750" indent="-285750">
              <a:buFont typeface="Arial" panose="020B0604020202020204" pitchFamily="34" charset="0"/>
              <a:buChar char="•"/>
              <a:defRPr/>
            </a:pPr>
            <a:endParaRPr lang="en-US" sz="2000" dirty="0">
              <a:solidFill>
                <a:srgbClr val="414B56"/>
              </a:solidFill>
              <a:latin typeface="Calibri"/>
            </a:endParaRPr>
          </a:p>
        </p:txBody>
      </p:sp>
      <p:graphicFrame>
        <p:nvGraphicFramePr>
          <p:cNvPr id="6" name="Object 5">
            <a:extLst>
              <a:ext uri="{FF2B5EF4-FFF2-40B4-BE49-F238E27FC236}">
                <a16:creationId xmlns:a16="http://schemas.microsoft.com/office/drawing/2014/main" id="{FF1B8BF9-20B0-311C-DFAF-EC2E825EC2F1}"/>
              </a:ext>
            </a:extLst>
          </p:cNvPr>
          <p:cNvGraphicFramePr>
            <a:graphicFrameLocks noChangeAspect="1"/>
          </p:cNvGraphicFramePr>
          <p:nvPr>
            <p:extLst>
              <p:ext uri="{D42A27DB-BD31-4B8C-83A1-F6EECF244321}">
                <p14:modId xmlns:p14="http://schemas.microsoft.com/office/powerpoint/2010/main" val="2716812655"/>
              </p:ext>
            </p:extLst>
          </p:nvPr>
        </p:nvGraphicFramePr>
        <p:xfrm>
          <a:off x="1132377" y="2143493"/>
          <a:ext cx="5434299" cy="2655901"/>
        </p:xfrm>
        <a:graphic>
          <a:graphicData uri="http://schemas.openxmlformats.org/presentationml/2006/ole">
            <mc:AlternateContent xmlns:mc="http://schemas.openxmlformats.org/markup-compatibility/2006">
              <mc:Choice xmlns:v="urn:schemas-microsoft-com:vml" Requires="v">
                <p:oleObj r:id="rId3" imgW="6409306" imgH="3132588" progId="">
                  <p:embed/>
                </p:oleObj>
              </mc:Choice>
              <mc:Fallback>
                <p:oleObj r:id="rId3" imgW="6409306" imgH="3132588" progId="">
                  <p:embed/>
                  <p:pic>
                    <p:nvPicPr>
                      <p:cNvPr id="6" name="Object 5">
                        <a:extLst>
                          <a:ext uri="{FF2B5EF4-FFF2-40B4-BE49-F238E27FC236}">
                            <a16:creationId xmlns:a16="http://schemas.microsoft.com/office/drawing/2014/main" id="{FF1B8BF9-20B0-311C-DFAF-EC2E825EC2F1}"/>
                          </a:ext>
                        </a:extLst>
                      </p:cNvPr>
                      <p:cNvPicPr/>
                      <p:nvPr/>
                    </p:nvPicPr>
                    <p:blipFill>
                      <a:blip r:embed="rId4"/>
                      <a:stretch>
                        <a:fillRect/>
                      </a:stretch>
                    </p:blipFill>
                    <p:spPr>
                      <a:xfrm>
                        <a:off x="1132377" y="2143493"/>
                        <a:ext cx="5434299" cy="2655901"/>
                      </a:xfrm>
                      <a:prstGeom prst="rect">
                        <a:avLst/>
                      </a:prstGeom>
                    </p:spPr>
                  </p:pic>
                </p:oleObj>
              </mc:Fallback>
            </mc:AlternateContent>
          </a:graphicData>
        </a:graphic>
      </p:graphicFrame>
    </p:spTree>
    <p:extLst>
      <p:ext uri="{BB962C8B-B14F-4D97-AF65-F5344CB8AC3E}">
        <p14:creationId xmlns:p14="http://schemas.microsoft.com/office/powerpoint/2010/main" val="3965448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sz="3600" dirty="0"/>
              <a:t>Team technical</a:t>
            </a:r>
            <a:br>
              <a:rPr lang="en-US" sz="3600" dirty="0"/>
            </a:br>
            <a:r>
              <a:rPr lang="en-US" sz="3600" dirty="0"/>
              <a:t>10-2-7 penalty (NEW), 10-5-1</a:t>
            </a:r>
            <a:r>
              <a:rPr lang="en-US" sz="3600" cap="none" dirty="0"/>
              <a:t>i</a:t>
            </a:r>
            <a:endParaRPr lang="en-US" sz="3600" dirty="0"/>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C411457-173B-1382-A725-DD5CBF18633D}"/>
              </a:ext>
            </a:extLst>
          </p:cNvPr>
          <p:cNvSpPr txBox="1"/>
          <p:nvPr/>
        </p:nvSpPr>
        <p:spPr>
          <a:xfrm>
            <a:off x="6096001" y="2012332"/>
            <a:ext cx="5871634" cy="4832092"/>
          </a:xfrm>
          <a:prstGeom prst="rect">
            <a:avLst/>
          </a:prstGeom>
          <a:noFill/>
        </p:spPr>
        <p:txBody>
          <a:bodyPr wrap="square" rtlCol="0">
            <a:spAutoFit/>
          </a:bodyPr>
          <a:lstStyle/>
          <a:p>
            <a:pPr marL="342900" indent="-342900">
              <a:buFont typeface="Wingdings" panose="05000000000000000000" pitchFamily="2" charset="2"/>
              <a:buChar char="§"/>
              <a:defRPr/>
            </a:pPr>
            <a:r>
              <a:rPr lang="en-US" sz="2400" dirty="0">
                <a:solidFill>
                  <a:srgbClr val="414B56"/>
                </a:solidFill>
                <a:latin typeface="Calibri"/>
              </a:rPr>
              <a:t>The penalty for dunking or attempting to dunk or stuff a dead ball during pregame or intermission is now a team technical foul.</a:t>
            </a:r>
          </a:p>
          <a:p>
            <a:pPr marL="342900" indent="-342900">
              <a:buFont typeface="Wingdings" panose="05000000000000000000" pitchFamily="2" charset="2"/>
              <a:buChar char="§"/>
              <a:defRPr/>
            </a:pPr>
            <a:r>
              <a:rPr lang="en-US" sz="2400" dirty="0">
                <a:solidFill>
                  <a:srgbClr val="414B56"/>
                </a:solidFill>
                <a:latin typeface="Calibri"/>
              </a:rPr>
              <a:t>The offending player will no longer have a personal foul charged against them that counts toward disqualification.</a:t>
            </a:r>
          </a:p>
          <a:p>
            <a:pPr marL="342900" indent="-342900">
              <a:buFont typeface="Wingdings" panose="05000000000000000000" pitchFamily="2" charset="2"/>
              <a:buChar char="§"/>
              <a:defRPr/>
            </a:pPr>
            <a:r>
              <a:rPr lang="en-US" sz="2400" dirty="0">
                <a:solidFill>
                  <a:srgbClr val="414B56"/>
                </a:solidFill>
                <a:latin typeface="Calibri"/>
              </a:rPr>
              <a:t>The offending team’s head coach will not lose the privilege of using the coaching box.</a:t>
            </a:r>
          </a:p>
          <a:p>
            <a:pPr marL="285750" indent="-285750">
              <a:buFont typeface="Arial" panose="020B0604020202020204" pitchFamily="34" charset="0"/>
              <a:buChar char="•"/>
              <a:defRPr/>
            </a:pPr>
            <a:endParaRPr lang="en-US" sz="2400" dirty="0">
              <a:solidFill>
                <a:srgbClr val="414B56"/>
              </a:solidFill>
              <a:latin typeface="Calibri"/>
            </a:endParaRPr>
          </a:p>
          <a:p>
            <a:pPr marL="285750" indent="-285750">
              <a:buFont typeface="Arial" panose="020B0604020202020204" pitchFamily="34" charset="0"/>
              <a:buChar char="•"/>
              <a:defRPr/>
            </a:pPr>
            <a:endParaRPr lang="en-US" sz="24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p:txBody>
      </p:sp>
      <p:graphicFrame>
        <p:nvGraphicFramePr>
          <p:cNvPr id="5" name="Object 4">
            <a:extLst>
              <a:ext uri="{FF2B5EF4-FFF2-40B4-BE49-F238E27FC236}">
                <a16:creationId xmlns:a16="http://schemas.microsoft.com/office/drawing/2014/main" id="{F1F2F9AC-ADCA-B1AE-8E07-6FAF6D8D7916}"/>
              </a:ext>
            </a:extLst>
          </p:cNvPr>
          <p:cNvGraphicFramePr>
            <a:graphicFrameLocks noChangeAspect="1"/>
          </p:cNvGraphicFramePr>
          <p:nvPr>
            <p:extLst>
              <p:ext uri="{D42A27DB-BD31-4B8C-83A1-F6EECF244321}">
                <p14:modId xmlns:p14="http://schemas.microsoft.com/office/powerpoint/2010/main" val="3185478639"/>
              </p:ext>
            </p:extLst>
          </p:nvPr>
        </p:nvGraphicFramePr>
        <p:xfrm>
          <a:off x="1626900" y="2310687"/>
          <a:ext cx="4092866" cy="3442414"/>
        </p:xfrm>
        <a:graphic>
          <a:graphicData uri="http://schemas.openxmlformats.org/presentationml/2006/ole">
            <mc:AlternateContent xmlns:mc="http://schemas.openxmlformats.org/markup-compatibility/2006">
              <mc:Choice xmlns:v="urn:schemas-microsoft-com:vml" Requires="v">
                <p:oleObj r:id="rId3" imgW="4305005" imgH="3620740" progId="">
                  <p:embed/>
                </p:oleObj>
              </mc:Choice>
              <mc:Fallback>
                <p:oleObj r:id="rId3" imgW="4305005" imgH="3620740" progId="">
                  <p:embed/>
                  <p:pic>
                    <p:nvPicPr>
                      <p:cNvPr id="5" name="Object 4">
                        <a:extLst>
                          <a:ext uri="{FF2B5EF4-FFF2-40B4-BE49-F238E27FC236}">
                            <a16:creationId xmlns:a16="http://schemas.microsoft.com/office/drawing/2014/main" id="{F1F2F9AC-ADCA-B1AE-8E07-6FAF6D8D7916}"/>
                          </a:ext>
                        </a:extLst>
                      </p:cNvPr>
                      <p:cNvPicPr/>
                      <p:nvPr/>
                    </p:nvPicPr>
                    <p:blipFill>
                      <a:blip r:embed="rId4"/>
                      <a:stretch>
                        <a:fillRect/>
                      </a:stretch>
                    </p:blipFill>
                    <p:spPr>
                      <a:xfrm>
                        <a:off x="1626900" y="2310687"/>
                        <a:ext cx="4092866" cy="3442414"/>
                      </a:xfrm>
                      <a:prstGeom prst="rect">
                        <a:avLst/>
                      </a:prstGeom>
                    </p:spPr>
                  </p:pic>
                </p:oleObj>
              </mc:Fallback>
            </mc:AlternateContent>
          </a:graphicData>
        </a:graphic>
      </p:graphicFrame>
    </p:spTree>
    <p:extLst>
      <p:ext uri="{BB962C8B-B14F-4D97-AF65-F5344CB8AC3E}">
        <p14:creationId xmlns:p14="http://schemas.microsoft.com/office/powerpoint/2010/main" val="54681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a:xfrm>
            <a:off x="963613" y="4406900"/>
            <a:ext cx="8867775" cy="1362075"/>
          </a:xfrm>
        </p:spPr>
        <p:txBody>
          <a:bodyPr/>
          <a:lstStyle/>
          <a:p>
            <a:pPr>
              <a:defRPr/>
            </a:pPr>
            <a:r>
              <a:rPr lang="en-US" dirty="0"/>
              <a:t>NFHS</a:t>
            </a:r>
          </a:p>
        </p:txBody>
      </p:sp>
      <p:sp>
        <p:nvSpPr>
          <p:cNvPr id="20483" name="Text Placeholder 2">
            <a:extLst>
              <a:ext uri="{FF2B5EF4-FFF2-40B4-BE49-F238E27FC236}">
                <a16:creationId xmlns:a16="http://schemas.microsoft.com/office/drawing/2014/main" id="{07130364-3963-48D5-9399-FA9713CE0809}"/>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88FC-55B6-697A-EEA6-628D54E3B4E5}"/>
              </a:ext>
            </a:extLst>
          </p:cNvPr>
          <p:cNvSpPr>
            <a:spLocks noGrp="1"/>
          </p:cNvSpPr>
          <p:nvPr>
            <p:ph type="title"/>
          </p:nvPr>
        </p:nvSpPr>
        <p:spPr/>
        <p:txBody>
          <a:bodyPr/>
          <a:lstStyle/>
          <a:p>
            <a:r>
              <a:rPr lang="en-US" dirty="0"/>
              <a:t>Rule Change Reminder</a:t>
            </a:r>
          </a:p>
        </p:txBody>
      </p:sp>
      <p:sp>
        <p:nvSpPr>
          <p:cNvPr id="3" name="Text Placeholder 2">
            <a:extLst>
              <a:ext uri="{FF2B5EF4-FFF2-40B4-BE49-F238E27FC236}">
                <a16:creationId xmlns:a16="http://schemas.microsoft.com/office/drawing/2014/main" id="{9612B72B-BF04-402E-F6D8-31F95D1A62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20622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a:t>Uniforms</a:t>
            </a:r>
            <a:br>
              <a:rPr lang="en-US"/>
            </a:br>
            <a:r>
              <a:rPr lang="en-US"/>
              <a:t>3-4-3</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TextBox 5">
            <a:extLst>
              <a:ext uri="{FF2B5EF4-FFF2-40B4-BE49-F238E27FC236}">
                <a16:creationId xmlns:a16="http://schemas.microsoft.com/office/drawing/2014/main" id="{032391F4-56CA-4FF1-86B9-401A0FC255F3}"/>
              </a:ext>
            </a:extLst>
          </p:cNvPr>
          <p:cNvSpPr txBox="1"/>
          <p:nvPr/>
        </p:nvSpPr>
        <p:spPr>
          <a:xfrm>
            <a:off x="1506682" y="4260412"/>
            <a:ext cx="10515243" cy="289310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A rule passed prior to the 2019-20 season takes effect this year as the option to have jersey numbers that are the same color as the predominant color of the jersey has now been eliminated.</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lang="en-US" sz="1000" dirty="0">
              <a:solidFill>
                <a:srgbClr val="414B56"/>
              </a:solidFill>
              <a:latin typeface="Calibri"/>
            </a:endParaRPr>
          </a:p>
          <a:p>
            <a:pPr marL="342900" indent="-342900">
              <a:buFont typeface="Wingdings" panose="05000000000000000000" pitchFamily="2" charset="2"/>
              <a:buChar char="§"/>
              <a:defRPr/>
            </a:pP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The two legal options are a solid contrasting number with no more than two solid-colored, ¼-inch borders around the entire number, or a solid contrasting number with a “shadow” trim of a contrasting color not to exceed ½-inch in width that may be used with one ¼-inch border.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graphicFrame>
        <p:nvGraphicFramePr>
          <p:cNvPr id="7" name="Object 6">
            <a:extLst>
              <a:ext uri="{FF2B5EF4-FFF2-40B4-BE49-F238E27FC236}">
                <a16:creationId xmlns:a16="http://schemas.microsoft.com/office/drawing/2014/main" id="{39185ECB-0996-A359-97B8-3FF34003D09A}"/>
              </a:ext>
            </a:extLst>
          </p:cNvPr>
          <p:cNvGraphicFramePr>
            <a:graphicFrameLocks noChangeAspect="1"/>
          </p:cNvGraphicFramePr>
          <p:nvPr/>
        </p:nvGraphicFramePr>
        <p:xfrm>
          <a:off x="3191813" y="2043986"/>
          <a:ext cx="5808373" cy="1992679"/>
        </p:xfrm>
        <a:graphic>
          <a:graphicData uri="http://schemas.openxmlformats.org/presentationml/2006/ole">
            <mc:AlternateContent xmlns:mc="http://schemas.openxmlformats.org/markup-compatibility/2006">
              <mc:Choice xmlns:v="urn:schemas-microsoft-com:vml" Requires="v">
                <p:oleObj r:id="rId3" imgW="10434556" imgH="3580573" progId="">
                  <p:embed/>
                </p:oleObj>
              </mc:Choice>
              <mc:Fallback>
                <p:oleObj r:id="rId3" imgW="10434556" imgH="3580573" progId="">
                  <p:embed/>
                  <p:pic>
                    <p:nvPicPr>
                      <p:cNvPr id="7" name="Object 6">
                        <a:extLst>
                          <a:ext uri="{FF2B5EF4-FFF2-40B4-BE49-F238E27FC236}">
                            <a16:creationId xmlns:a16="http://schemas.microsoft.com/office/drawing/2014/main" id="{39185ECB-0996-A359-97B8-3FF34003D09A}"/>
                          </a:ext>
                        </a:extLst>
                      </p:cNvPr>
                      <p:cNvPicPr/>
                      <p:nvPr/>
                    </p:nvPicPr>
                    <p:blipFill>
                      <a:blip r:embed="rId4"/>
                      <a:stretch>
                        <a:fillRect/>
                      </a:stretch>
                    </p:blipFill>
                    <p:spPr>
                      <a:xfrm>
                        <a:off x="3191813" y="2043986"/>
                        <a:ext cx="5808373" cy="1992679"/>
                      </a:xfrm>
                      <a:prstGeom prst="rect">
                        <a:avLst/>
                      </a:prstGeom>
                    </p:spPr>
                  </p:pic>
                </p:oleObj>
              </mc:Fallback>
            </mc:AlternateContent>
          </a:graphicData>
        </a:graphic>
      </p:graphicFrame>
    </p:spTree>
    <p:extLst>
      <p:ext uri="{BB962C8B-B14F-4D97-AF65-F5344CB8AC3E}">
        <p14:creationId xmlns:p14="http://schemas.microsoft.com/office/powerpoint/2010/main" val="1516973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r>
              <a:rPr lang="en-US" dirty="0"/>
              <a:t>2024-25 </a:t>
            </a:r>
            <a:r>
              <a:rPr lang="en-US" dirty="0" err="1"/>
              <a:t>nfhs</a:t>
            </a:r>
            <a:r>
              <a:rPr lang="en-US" dirty="0"/>
              <a:t> Basketball</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r>
              <a:rPr lang="en-US" altLang="en-US" dirty="0"/>
              <a:t>Editorial Changes</a:t>
            </a:r>
          </a:p>
        </p:txBody>
      </p:sp>
    </p:spTree>
    <p:extLst>
      <p:ext uri="{BB962C8B-B14F-4D97-AF65-F5344CB8AC3E}">
        <p14:creationId xmlns:p14="http://schemas.microsoft.com/office/powerpoint/2010/main" val="1512456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643142-7800-4C0C-B867-1ACC7756D7C6}"/>
              </a:ext>
            </a:extLst>
          </p:cNvPr>
          <p:cNvSpPr>
            <a:spLocks noGrp="1"/>
          </p:cNvSpPr>
          <p:nvPr>
            <p:ph type="title"/>
          </p:nvPr>
        </p:nvSpPr>
        <p:spPr/>
        <p:txBody>
          <a:bodyPr/>
          <a:lstStyle/>
          <a:p>
            <a:r>
              <a:rPr lang="en-US" dirty="0"/>
              <a:t>Officials’ jurisdiction</a:t>
            </a:r>
            <a:br>
              <a:rPr lang="en-US" dirty="0"/>
            </a:br>
            <a:r>
              <a:rPr lang="en-US" dirty="0"/>
              <a:t>2-2-4 note</a:t>
            </a:r>
          </a:p>
        </p:txBody>
      </p:sp>
      <p:sp>
        <p:nvSpPr>
          <p:cNvPr id="5" name="Content Placeholder 4">
            <a:extLst>
              <a:ext uri="{FF2B5EF4-FFF2-40B4-BE49-F238E27FC236}">
                <a16:creationId xmlns:a16="http://schemas.microsoft.com/office/drawing/2014/main" id="{C1631BF8-DC4E-44B6-9427-B42750424E61}"/>
              </a:ext>
            </a:extLst>
          </p:cNvPr>
          <p:cNvSpPr>
            <a:spLocks noGrp="1"/>
          </p:cNvSpPr>
          <p:nvPr>
            <p:ph idx="1"/>
          </p:nvPr>
        </p:nvSpPr>
        <p:spPr>
          <a:xfrm>
            <a:off x="1284514" y="1989139"/>
            <a:ext cx="10683120" cy="4338637"/>
          </a:xfrm>
        </p:spPr>
        <p:txBody>
          <a:bodyPr/>
          <a:lstStyle/>
          <a:p>
            <a:pPr>
              <a:defRPr/>
            </a:pPr>
            <a:r>
              <a:rPr lang="en-US" sz="2800" dirty="0">
                <a:solidFill>
                  <a:srgbClr val="414B56"/>
                </a:solidFill>
                <a:latin typeface="Calibri"/>
              </a:rPr>
              <a:t>This note clarifies that scoring, timing and bookkeeping errors are not reviewable after the officials’ jurisdiction has ended, while state associations may intercede on a case-by-case basis for unusual incidents outside these areas.</a:t>
            </a:r>
          </a:p>
          <a:p>
            <a:endParaRPr lang="en-US" dirty="0"/>
          </a:p>
        </p:txBody>
      </p:sp>
    </p:spTree>
    <p:extLst>
      <p:ext uri="{BB962C8B-B14F-4D97-AF65-F5344CB8AC3E}">
        <p14:creationId xmlns:p14="http://schemas.microsoft.com/office/powerpoint/2010/main" val="2628210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FEAE-3A3A-4062-9B3A-57446B3E55BF}"/>
              </a:ext>
            </a:extLst>
          </p:cNvPr>
          <p:cNvSpPr>
            <a:spLocks noGrp="1"/>
          </p:cNvSpPr>
          <p:nvPr>
            <p:ph type="title"/>
          </p:nvPr>
        </p:nvSpPr>
        <p:spPr/>
        <p:txBody>
          <a:bodyPr/>
          <a:lstStyle/>
          <a:p>
            <a:r>
              <a:rPr lang="en-US" dirty="0"/>
              <a:t>uniforms</a:t>
            </a:r>
            <a:br>
              <a:rPr lang="en-US" dirty="0"/>
            </a:br>
            <a:r>
              <a:rPr lang="en-US" dirty="0"/>
              <a:t>3-4-2</a:t>
            </a:r>
            <a:r>
              <a:rPr lang="en-US" cap="none" dirty="0"/>
              <a:t>a</a:t>
            </a:r>
            <a:endParaRPr lang="en-US" dirty="0"/>
          </a:p>
        </p:txBody>
      </p:sp>
      <p:sp>
        <p:nvSpPr>
          <p:cNvPr id="3" name="Content Placeholder 2">
            <a:extLst>
              <a:ext uri="{FF2B5EF4-FFF2-40B4-BE49-F238E27FC236}">
                <a16:creationId xmlns:a16="http://schemas.microsoft.com/office/drawing/2014/main" id="{897C6009-AF2B-43A3-8BE0-64F066994226}"/>
              </a:ext>
            </a:extLst>
          </p:cNvPr>
          <p:cNvSpPr>
            <a:spLocks noGrp="1"/>
          </p:cNvSpPr>
          <p:nvPr>
            <p:ph idx="1"/>
          </p:nvPr>
        </p:nvSpPr>
        <p:spPr>
          <a:xfrm>
            <a:off x="6986016" y="1989139"/>
            <a:ext cx="4981618" cy="4338637"/>
          </a:xfrm>
        </p:spPr>
        <p:txBody>
          <a:bodyPr/>
          <a:lstStyle/>
          <a:p>
            <a:pPr>
              <a:defRPr/>
            </a:pPr>
            <a:r>
              <a:rPr lang="en-US" sz="2800" dirty="0">
                <a:solidFill>
                  <a:srgbClr val="414B56"/>
                </a:solidFill>
                <a:latin typeface="Calibri"/>
              </a:rPr>
              <a:t>One visible manufacturer’s logo/trademark/reference may be placed anywhere on the team jersey provided it does not interfere with the visibility of the uniform and meets all size specifications.</a:t>
            </a:r>
          </a:p>
        </p:txBody>
      </p:sp>
      <p:sp>
        <p:nvSpPr>
          <p:cNvPr id="4" name="Footer Placeholder 3">
            <a:extLst>
              <a:ext uri="{FF2B5EF4-FFF2-40B4-BE49-F238E27FC236}">
                <a16:creationId xmlns:a16="http://schemas.microsoft.com/office/drawing/2014/main" id="{C204FC5B-8252-4FB3-A95F-70F268EE0A0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graphicFrame>
        <p:nvGraphicFramePr>
          <p:cNvPr id="6" name="Object 5">
            <a:extLst>
              <a:ext uri="{FF2B5EF4-FFF2-40B4-BE49-F238E27FC236}">
                <a16:creationId xmlns:a16="http://schemas.microsoft.com/office/drawing/2014/main" id="{FF789E38-0112-9F26-3323-7A9A2C3791D4}"/>
              </a:ext>
            </a:extLst>
          </p:cNvPr>
          <p:cNvGraphicFramePr>
            <a:graphicFrameLocks noChangeAspect="1"/>
          </p:cNvGraphicFramePr>
          <p:nvPr>
            <p:extLst>
              <p:ext uri="{D42A27DB-BD31-4B8C-83A1-F6EECF244321}">
                <p14:modId xmlns:p14="http://schemas.microsoft.com/office/powerpoint/2010/main" val="2532485914"/>
              </p:ext>
            </p:extLst>
          </p:nvPr>
        </p:nvGraphicFramePr>
        <p:xfrm>
          <a:off x="1182400" y="2133597"/>
          <a:ext cx="5691929" cy="3256328"/>
        </p:xfrm>
        <a:graphic>
          <a:graphicData uri="http://schemas.openxmlformats.org/presentationml/2006/ole">
            <mc:AlternateContent xmlns:mc="http://schemas.openxmlformats.org/markup-compatibility/2006">
              <mc:Choice xmlns:v="urn:schemas-microsoft-com:vml" Requires="v">
                <p:oleObj r:id="rId3" imgW="5097012" imgH="2916629" progId="">
                  <p:embed/>
                </p:oleObj>
              </mc:Choice>
              <mc:Fallback>
                <p:oleObj r:id="rId3" imgW="5097012" imgH="2916629" progId="">
                  <p:embed/>
                  <p:pic>
                    <p:nvPicPr>
                      <p:cNvPr id="6" name="Object 5">
                        <a:extLst>
                          <a:ext uri="{FF2B5EF4-FFF2-40B4-BE49-F238E27FC236}">
                            <a16:creationId xmlns:a16="http://schemas.microsoft.com/office/drawing/2014/main" id="{FF789E38-0112-9F26-3323-7A9A2C3791D4}"/>
                          </a:ext>
                        </a:extLst>
                      </p:cNvPr>
                      <p:cNvPicPr/>
                      <p:nvPr/>
                    </p:nvPicPr>
                    <p:blipFill>
                      <a:blip r:embed="rId4"/>
                      <a:stretch>
                        <a:fillRect/>
                      </a:stretch>
                    </p:blipFill>
                    <p:spPr>
                      <a:xfrm>
                        <a:off x="1182400" y="2133597"/>
                        <a:ext cx="5691929" cy="3256328"/>
                      </a:xfrm>
                      <a:prstGeom prst="rect">
                        <a:avLst/>
                      </a:prstGeom>
                    </p:spPr>
                  </p:pic>
                </p:oleObj>
              </mc:Fallback>
            </mc:AlternateContent>
          </a:graphicData>
        </a:graphic>
      </p:graphicFrame>
    </p:spTree>
    <p:extLst>
      <p:ext uri="{BB962C8B-B14F-4D97-AF65-F5344CB8AC3E}">
        <p14:creationId xmlns:p14="http://schemas.microsoft.com/office/powerpoint/2010/main" val="3280661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20179-A681-4461-B8E6-5BD3601FA6E0}"/>
              </a:ext>
            </a:extLst>
          </p:cNvPr>
          <p:cNvSpPr>
            <a:spLocks noGrp="1"/>
          </p:cNvSpPr>
          <p:nvPr>
            <p:ph type="title"/>
          </p:nvPr>
        </p:nvSpPr>
        <p:spPr/>
        <p:txBody>
          <a:bodyPr/>
          <a:lstStyle/>
          <a:p>
            <a:r>
              <a:rPr lang="en-US" sz="3200" dirty="0"/>
              <a:t>Team control</a:t>
            </a:r>
            <a:br>
              <a:rPr lang="en-US" sz="3200" dirty="0"/>
            </a:br>
            <a:r>
              <a:rPr lang="en-US" sz="3200" dirty="0"/>
              <a:t>4-12-2 note (NEW), 9-7-1 Note (new), 9-9-3 NOTE (new)</a:t>
            </a:r>
          </a:p>
        </p:txBody>
      </p:sp>
      <p:sp>
        <p:nvSpPr>
          <p:cNvPr id="3" name="Content Placeholder 2">
            <a:extLst>
              <a:ext uri="{FF2B5EF4-FFF2-40B4-BE49-F238E27FC236}">
                <a16:creationId xmlns:a16="http://schemas.microsoft.com/office/drawing/2014/main" id="{B23D07C9-9412-4A60-ADDC-0DECFEDC0252}"/>
              </a:ext>
            </a:extLst>
          </p:cNvPr>
          <p:cNvSpPr>
            <a:spLocks noGrp="1"/>
          </p:cNvSpPr>
          <p:nvPr>
            <p:ph idx="1"/>
          </p:nvPr>
        </p:nvSpPr>
        <p:spPr>
          <a:xfrm>
            <a:off x="1338943" y="1989139"/>
            <a:ext cx="10628691" cy="4338637"/>
          </a:xfrm>
        </p:spPr>
        <p:txBody>
          <a:bodyPr/>
          <a:lstStyle/>
          <a:p>
            <a:pPr>
              <a:defRPr/>
            </a:pPr>
            <a:r>
              <a:rPr lang="en-US" sz="2800" dirty="0">
                <a:solidFill>
                  <a:srgbClr val="414B56"/>
                </a:solidFill>
                <a:latin typeface="Calibri"/>
              </a:rPr>
              <a:t>Clarification that team control during a throw-in only applies to fouls committed by the offense, therefore, three-second and backcourt violations are not in effect.</a:t>
            </a:r>
          </a:p>
          <a:p>
            <a:pPr>
              <a:defRPr/>
            </a:pPr>
            <a:endParaRPr lang="en-US" sz="2800" dirty="0">
              <a:solidFill>
                <a:srgbClr val="414B56"/>
              </a:solidFill>
              <a:latin typeface="Calibri"/>
            </a:endParaRPr>
          </a:p>
          <a:p>
            <a:pPr>
              <a:defRPr/>
            </a:pPr>
            <a:r>
              <a:rPr lang="en-US" sz="2800" dirty="0">
                <a:solidFill>
                  <a:srgbClr val="414B56"/>
                </a:solidFill>
                <a:latin typeface="Calibri"/>
              </a:rPr>
              <a:t>Also, team control, as the result of a throw-in, remains in that team’s control until player control is established by either team on the court.</a:t>
            </a:r>
          </a:p>
          <a:p>
            <a:pPr marL="285750" indent="-285750">
              <a:buFont typeface="Arial" panose="020B0604020202020204" pitchFamily="34" charset="0"/>
              <a:buChar char="•"/>
              <a:defRPr/>
            </a:pPr>
            <a:endParaRPr lang="en-US" sz="2800" dirty="0">
              <a:solidFill>
                <a:srgbClr val="414B56"/>
              </a:solidFill>
              <a:latin typeface="Calibri"/>
            </a:endParaRPr>
          </a:p>
        </p:txBody>
      </p:sp>
      <p:sp>
        <p:nvSpPr>
          <p:cNvPr id="4" name="Footer Placeholder 3">
            <a:extLst>
              <a:ext uri="{FF2B5EF4-FFF2-40B4-BE49-F238E27FC236}">
                <a16:creationId xmlns:a16="http://schemas.microsoft.com/office/drawing/2014/main" id="{9CC4FA16-DF90-4C39-BF09-DA2C4F4CFFE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2506744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D864-F5BF-4A4D-88FC-D4AD2D9DD06F}"/>
              </a:ext>
            </a:extLst>
          </p:cNvPr>
          <p:cNvSpPr>
            <a:spLocks noGrp="1"/>
          </p:cNvSpPr>
          <p:nvPr>
            <p:ph type="title"/>
          </p:nvPr>
        </p:nvSpPr>
        <p:spPr/>
        <p:txBody>
          <a:bodyPr/>
          <a:lstStyle/>
          <a:p>
            <a:r>
              <a:rPr lang="en-US" dirty="0"/>
              <a:t>Throw-in provisions</a:t>
            </a:r>
            <a:br>
              <a:rPr lang="en-US" dirty="0"/>
            </a:br>
            <a:r>
              <a:rPr lang="en-US" dirty="0"/>
              <a:t>9-2-10 note 2 (NEW)</a:t>
            </a:r>
          </a:p>
        </p:txBody>
      </p:sp>
      <p:sp>
        <p:nvSpPr>
          <p:cNvPr id="3" name="Content Placeholder 2">
            <a:extLst>
              <a:ext uri="{FF2B5EF4-FFF2-40B4-BE49-F238E27FC236}">
                <a16:creationId xmlns:a16="http://schemas.microsoft.com/office/drawing/2014/main" id="{AF41D467-08A5-4D92-96AC-63999FFB5FCE}"/>
              </a:ext>
            </a:extLst>
          </p:cNvPr>
          <p:cNvSpPr>
            <a:spLocks noGrp="1"/>
          </p:cNvSpPr>
          <p:nvPr>
            <p:ph idx="1"/>
          </p:nvPr>
        </p:nvSpPr>
        <p:spPr>
          <a:xfrm>
            <a:off x="6195839" y="1989139"/>
            <a:ext cx="5771795" cy="4338637"/>
          </a:xfrm>
        </p:spPr>
        <p:txBody>
          <a:bodyPr/>
          <a:lstStyle/>
          <a:p>
            <a:pPr>
              <a:defRPr/>
            </a:pPr>
            <a:r>
              <a:rPr lang="en-US" sz="2800" dirty="0">
                <a:solidFill>
                  <a:srgbClr val="414B56"/>
                </a:solidFill>
                <a:latin typeface="Calibri"/>
              </a:rPr>
              <a:t>Officials should ignore an intentional throw-in plane violation or a player interfering with the ball following a goal when the clock is running and there are five seconds or less on the game clock.</a:t>
            </a:r>
          </a:p>
        </p:txBody>
      </p:sp>
      <p:sp>
        <p:nvSpPr>
          <p:cNvPr id="4" name="Footer Placeholder 3">
            <a:extLst>
              <a:ext uri="{FF2B5EF4-FFF2-40B4-BE49-F238E27FC236}">
                <a16:creationId xmlns:a16="http://schemas.microsoft.com/office/drawing/2014/main" id="{FC783F13-DD3E-40E3-8E27-CD5A661EAD4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graphicFrame>
        <p:nvGraphicFramePr>
          <p:cNvPr id="5" name="Object 4">
            <a:extLst>
              <a:ext uri="{FF2B5EF4-FFF2-40B4-BE49-F238E27FC236}">
                <a16:creationId xmlns:a16="http://schemas.microsoft.com/office/drawing/2014/main" id="{5C4F27EC-2105-DBF8-10BF-DED9CB7A6753}"/>
              </a:ext>
            </a:extLst>
          </p:cNvPr>
          <p:cNvGraphicFramePr>
            <a:graphicFrameLocks noChangeAspect="1"/>
          </p:cNvGraphicFramePr>
          <p:nvPr>
            <p:extLst>
              <p:ext uri="{D42A27DB-BD31-4B8C-83A1-F6EECF244321}">
                <p14:modId xmlns:p14="http://schemas.microsoft.com/office/powerpoint/2010/main" val="2056368608"/>
              </p:ext>
            </p:extLst>
          </p:nvPr>
        </p:nvGraphicFramePr>
        <p:xfrm>
          <a:off x="1162804" y="2094786"/>
          <a:ext cx="4933196" cy="3586663"/>
        </p:xfrm>
        <a:graphic>
          <a:graphicData uri="http://schemas.openxmlformats.org/presentationml/2006/ole">
            <mc:AlternateContent xmlns:mc="http://schemas.openxmlformats.org/markup-compatibility/2006">
              <mc:Choice xmlns:v="urn:schemas-microsoft-com:vml" Requires="v">
                <p:oleObj r:id="rId3" imgW="5101265" imgH="3708636" progId="">
                  <p:embed/>
                </p:oleObj>
              </mc:Choice>
              <mc:Fallback>
                <p:oleObj r:id="rId3" imgW="5101265" imgH="3708636" progId="">
                  <p:embed/>
                  <p:pic>
                    <p:nvPicPr>
                      <p:cNvPr id="5" name="Object 4">
                        <a:extLst>
                          <a:ext uri="{FF2B5EF4-FFF2-40B4-BE49-F238E27FC236}">
                            <a16:creationId xmlns:a16="http://schemas.microsoft.com/office/drawing/2014/main" id="{5C4F27EC-2105-DBF8-10BF-DED9CB7A6753}"/>
                          </a:ext>
                        </a:extLst>
                      </p:cNvPr>
                      <p:cNvPicPr/>
                      <p:nvPr/>
                    </p:nvPicPr>
                    <p:blipFill>
                      <a:blip r:embed="rId4"/>
                      <a:stretch>
                        <a:fillRect/>
                      </a:stretch>
                    </p:blipFill>
                    <p:spPr>
                      <a:xfrm>
                        <a:off x="1162804" y="2094786"/>
                        <a:ext cx="4933196" cy="3586663"/>
                      </a:xfrm>
                      <a:prstGeom prst="rect">
                        <a:avLst/>
                      </a:prstGeom>
                    </p:spPr>
                  </p:pic>
                </p:oleObj>
              </mc:Fallback>
            </mc:AlternateContent>
          </a:graphicData>
        </a:graphic>
      </p:graphicFrame>
    </p:spTree>
    <p:extLst>
      <p:ext uri="{BB962C8B-B14F-4D97-AF65-F5344CB8AC3E}">
        <p14:creationId xmlns:p14="http://schemas.microsoft.com/office/powerpoint/2010/main" val="1424957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D864-F5BF-4A4D-88FC-D4AD2D9DD06F}"/>
              </a:ext>
            </a:extLst>
          </p:cNvPr>
          <p:cNvSpPr>
            <a:spLocks noGrp="1"/>
          </p:cNvSpPr>
          <p:nvPr>
            <p:ph type="title"/>
          </p:nvPr>
        </p:nvSpPr>
        <p:spPr/>
        <p:txBody>
          <a:bodyPr/>
          <a:lstStyle/>
          <a:p>
            <a:r>
              <a:rPr lang="en-US" dirty="0"/>
              <a:t>Throw-in provisions</a:t>
            </a:r>
            <a:br>
              <a:rPr lang="en-US" dirty="0"/>
            </a:br>
            <a:r>
              <a:rPr lang="en-US" dirty="0"/>
              <a:t>9-2 penalties 1</a:t>
            </a:r>
          </a:p>
        </p:txBody>
      </p:sp>
      <p:sp>
        <p:nvSpPr>
          <p:cNvPr id="3" name="Content Placeholder 2">
            <a:extLst>
              <a:ext uri="{FF2B5EF4-FFF2-40B4-BE49-F238E27FC236}">
                <a16:creationId xmlns:a16="http://schemas.microsoft.com/office/drawing/2014/main" id="{AF41D467-08A5-4D92-96AC-63999FFB5FCE}"/>
              </a:ext>
            </a:extLst>
          </p:cNvPr>
          <p:cNvSpPr>
            <a:spLocks noGrp="1"/>
          </p:cNvSpPr>
          <p:nvPr>
            <p:ph idx="1"/>
          </p:nvPr>
        </p:nvSpPr>
        <p:spPr>
          <a:xfrm>
            <a:off x="1382487" y="1989139"/>
            <a:ext cx="10585148" cy="4338637"/>
          </a:xfrm>
        </p:spPr>
        <p:txBody>
          <a:bodyPr/>
          <a:lstStyle/>
          <a:p>
            <a:pPr>
              <a:defRPr/>
            </a:pPr>
            <a:r>
              <a:rPr lang="en-US" sz="2800" dirty="0">
                <a:solidFill>
                  <a:srgbClr val="414B56"/>
                </a:solidFill>
                <a:latin typeface="Calibri"/>
              </a:rPr>
              <a:t>Clarifies that after a warning is issued during an alternating-possession throw-in, the throw-in remains an alternating-possession throw-in.</a:t>
            </a:r>
          </a:p>
        </p:txBody>
      </p:sp>
      <p:sp>
        <p:nvSpPr>
          <p:cNvPr id="4" name="Footer Placeholder 3">
            <a:extLst>
              <a:ext uri="{FF2B5EF4-FFF2-40B4-BE49-F238E27FC236}">
                <a16:creationId xmlns:a16="http://schemas.microsoft.com/office/drawing/2014/main" id="{FC783F13-DD3E-40E3-8E27-CD5A661EAD4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641437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24AD-2BB0-4D71-B149-BEE7FF1DC1B5}"/>
              </a:ext>
            </a:extLst>
          </p:cNvPr>
          <p:cNvSpPr>
            <a:spLocks noGrp="1"/>
          </p:cNvSpPr>
          <p:nvPr>
            <p:ph type="title"/>
          </p:nvPr>
        </p:nvSpPr>
        <p:spPr/>
        <p:txBody>
          <a:bodyPr/>
          <a:lstStyle/>
          <a:p>
            <a:r>
              <a:rPr lang="en-US" dirty="0"/>
              <a:t>Official NFHS Basketball Signals</a:t>
            </a:r>
          </a:p>
        </p:txBody>
      </p:sp>
      <p:sp>
        <p:nvSpPr>
          <p:cNvPr id="4" name="Footer Placeholder 3">
            <a:extLst>
              <a:ext uri="{FF2B5EF4-FFF2-40B4-BE49-F238E27FC236}">
                <a16:creationId xmlns:a16="http://schemas.microsoft.com/office/drawing/2014/main" id="{9B453A37-AAE1-4B0C-8675-1C0DF48B573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9" name="Content Placeholder 8">
            <a:extLst>
              <a:ext uri="{FF2B5EF4-FFF2-40B4-BE49-F238E27FC236}">
                <a16:creationId xmlns:a16="http://schemas.microsoft.com/office/drawing/2014/main" id="{118F8162-A4AD-92D8-BF4C-E1EC7A9BC063}"/>
              </a:ext>
            </a:extLst>
          </p:cNvPr>
          <p:cNvSpPr>
            <a:spLocks noGrp="1"/>
          </p:cNvSpPr>
          <p:nvPr>
            <p:ph idx="1"/>
          </p:nvPr>
        </p:nvSpPr>
        <p:spPr>
          <a:xfrm>
            <a:off x="1589315" y="4539343"/>
            <a:ext cx="10378320" cy="1788433"/>
          </a:xfrm>
        </p:spPr>
        <p:txBody>
          <a:bodyPr/>
          <a:lstStyle/>
          <a:p>
            <a:pPr>
              <a:defRPr/>
            </a:pPr>
            <a:r>
              <a:rPr lang="en-US" sz="1600" dirty="0">
                <a:solidFill>
                  <a:srgbClr val="414B56"/>
                </a:solidFill>
                <a:latin typeface="Calibri"/>
              </a:rPr>
              <a:t>New signal No. 15 for flopping/faking being fouled.</a:t>
            </a:r>
          </a:p>
          <a:p>
            <a:pPr>
              <a:defRPr/>
            </a:pPr>
            <a:endParaRPr lang="en-US" sz="1600" dirty="0">
              <a:solidFill>
                <a:srgbClr val="414B56"/>
              </a:solidFill>
              <a:latin typeface="Calibri"/>
            </a:endParaRPr>
          </a:p>
          <a:p>
            <a:pPr>
              <a:defRPr/>
            </a:pPr>
            <a:r>
              <a:rPr lang="en-US" sz="1600" dirty="0">
                <a:solidFill>
                  <a:srgbClr val="414B56"/>
                </a:solidFill>
                <a:latin typeface="Calibri"/>
              </a:rPr>
              <a:t>Signal No. 21 renamed “Delayed Violation: Withheld Whistle” and shall be used to signal when a player steps out of bounds on their own volition in addition to a free throw lane violation by the defense.</a:t>
            </a:r>
          </a:p>
          <a:p>
            <a:pPr>
              <a:defRPr/>
            </a:pPr>
            <a:endParaRPr lang="en-US" sz="1600" dirty="0">
              <a:solidFill>
                <a:srgbClr val="414B56"/>
              </a:solidFill>
              <a:latin typeface="Calibri"/>
            </a:endParaRPr>
          </a:p>
          <a:p>
            <a:pPr>
              <a:defRPr/>
            </a:pPr>
            <a:r>
              <a:rPr lang="en-US" sz="1600" dirty="0">
                <a:solidFill>
                  <a:srgbClr val="414B56"/>
                </a:solidFill>
                <a:latin typeface="Calibri"/>
              </a:rPr>
              <a:t>Signal No. 25 renamed “Backcourt and First to Touch from Out of Bounds Violation’ and shall be used to signal the violation once the player is first to touch the ball after returning to the playing court in addition to a backcourt violation.</a:t>
            </a:r>
          </a:p>
          <a:p>
            <a:pPr marL="285750" indent="-285750">
              <a:buFont typeface="Arial" panose="020B0604020202020204" pitchFamily="34" charset="0"/>
              <a:buChar char="•"/>
              <a:defRPr/>
            </a:pPr>
            <a:endParaRPr lang="en-US" sz="1600" dirty="0">
              <a:solidFill>
                <a:srgbClr val="414B56"/>
              </a:solidFill>
              <a:latin typeface="Calibri"/>
            </a:endParaRPr>
          </a:p>
          <a:p>
            <a:pPr marL="285750" indent="-285750">
              <a:buFont typeface="Arial" panose="020B0604020202020204" pitchFamily="34" charset="0"/>
              <a:buChar char="•"/>
              <a:defRPr/>
            </a:pPr>
            <a:endParaRPr lang="en-US" sz="1600" dirty="0">
              <a:solidFill>
                <a:srgbClr val="414B56"/>
              </a:solidFill>
              <a:latin typeface="Calibri"/>
            </a:endParaRPr>
          </a:p>
        </p:txBody>
      </p:sp>
      <p:graphicFrame>
        <p:nvGraphicFramePr>
          <p:cNvPr id="3" name="Object 2">
            <a:extLst>
              <a:ext uri="{FF2B5EF4-FFF2-40B4-BE49-F238E27FC236}">
                <a16:creationId xmlns:a16="http://schemas.microsoft.com/office/drawing/2014/main" id="{AA74471E-D708-B9BD-09D3-DF7A7F42EBF2}"/>
              </a:ext>
            </a:extLst>
          </p:cNvPr>
          <p:cNvGraphicFramePr>
            <a:graphicFrameLocks noChangeAspect="1"/>
          </p:cNvGraphicFramePr>
          <p:nvPr>
            <p:extLst>
              <p:ext uri="{D42A27DB-BD31-4B8C-83A1-F6EECF244321}">
                <p14:modId xmlns:p14="http://schemas.microsoft.com/office/powerpoint/2010/main" val="1836896219"/>
              </p:ext>
            </p:extLst>
          </p:nvPr>
        </p:nvGraphicFramePr>
        <p:xfrm>
          <a:off x="4387412" y="1893447"/>
          <a:ext cx="4782126" cy="2645896"/>
        </p:xfrm>
        <a:graphic>
          <a:graphicData uri="http://schemas.openxmlformats.org/presentationml/2006/ole">
            <mc:AlternateContent xmlns:mc="http://schemas.openxmlformats.org/markup-compatibility/2006">
              <mc:Choice xmlns:v="urn:schemas-microsoft-com:vml" Requires="v">
                <p:oleObj r:id="rId3" imgW="5213261" imgH="2884495" progId="">
                  <p:embed/>
                </p:oleObj>
              </mc:Choice>
              <mc:Fallback>
                <p:oleObj r:id="rId3" imgW="5213261" imgH="2884495" progId="">
                  <p:embed/>
                  <p:pic>
                    <p:nvPicPr>
                      <p:cNvPr id="3" name="Object 2">
                        <a:extLst>
                          <a:ext uri="{FF2B5EF4-FFF2-40B4-BE49-F238E27FC236}">
                            <a16:creationId xmlns:a16="http://schemas.microsoft.com/office/drawing/2014/main" id="{AA74471E-D708-B9BD-09D3-DF7A7F42EBF2}"/>
                          </a:ext>
                        </a:extLst>
                      </p:cNvPr>
                      <p:cNvPicPr/>
                      <p:nvPr/>
                    </p:nvPicPr>
                    <p:blipFill>
                      <a:blip r:embed="rId4"/>
                      <a:stretch>
                        <a:fillRect/>
                      </a:stretch>
                    </p:blipFill>
                    <p:spPr>
                      <a:xfrm>
                        <a:off x="4387412" y="1893447"/>
                        <a:ext cx="4782126" cy="2645896"/>
                      </a:xfrm>
                      <a:prstGeom prst="rect">
                        <a:avLst/>
                      </a:prstGeom>
                    </p:spPr>
                  </p:pic>
                </p:oleObj>
              </mc:Fallback>
            </mc:AlternateContent>
          </a:graphicData>
        </a:graphic>
      </p:graphicFrame>
    </p:spTree>
    <p:extLst>
      <p:ext uri="{BB962C8B-B14F-4D97-AF65-F5344CB8AC3E}">
        <p14:creationId xmlns:p14="http://schemas.microsoft.com/office/powerpoint/2010/main" val="1846834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r>
              <a:rPr lang="en-US" dirty="0"/>
              <a:t>2024-25 </a:t>
            </a:r>
            <a:r>
              <a:rPr lang="en-US" dirty="0" err="1"/>
              <a:t>nfhs</a:t>
            </a:r>
            <a:r>
              <a:rPr lang="en-US" dirty="0"/>
              <a:t> Basketball</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r>
              <a:rPr lang="en-US" altLang="en-US" dirty="0"/>
              <a:t>Points of Emphasis</a:t>
            </a:r>
          </a:p>
        </p:txBody>
      </p:sp>
    </p:spTree>
    <p:extLst>
      <p:ext uri="{BB962C8B-B14F-4D97-AF65-F5344CB8AC3E}">
        <p14:creationId xmlns:p14="http://schemas.microsoft.com/office/powerpoint/2010/main" val="329738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4D4E-5515-ACE8-7675-DDF7063EB0BB}"/>
              </a:ext>
            </a:extLst>
          </p:cNvPr>
          <p:cNvSpPr>
            <a:spLocks noGrp="1"/>
          </p:cNvSpPr>
          <p:nvPr>
            <p:ph type="title"/>
          </p:nvPr>
        </p:nvSpPr>
        <p:spPr/>
        <p:txBody>
          <a:bodyPr/>
          <a:lstStyle/>
          <a:p>
            <a:r>
              <a:rPr lang="en-US" dirty="0"/>
              <a:t>NFHS </a:t>
            </a:r>
            <a:r>
              <a:rPr lang="en-US" dirty="0" err="1"/>
              <a:t>bASKETBALL</a:t>
            </a:r>
            <a:r>
              <a:rPr lang="en-US" dirty="0"/>
              <a:t> RULES COMMITTEE</a:t>
            </a:r>
          </a:p>
        </p:txBody>
      </p:sp>
      <p:sp>
        <p:nvSpPr>
          <p:cNvPr id="3" name="Footer Placeholder 2">
            <a:extLst>
              <a:ext uri="{FF2B5EF4-FFF2-40B4-BE49-F238E27FC236}">
                <a16:creationId xmlns:a16="http://schemas.microsoft.com/office/drawing/2014/main" id="{B9A692F0-10E5-FF33-901E-CB7E6908FF23}"/>
              </a:ext>
            </a:extLst>
          </p:cNvPr>
          <p:cNvSpPr>
            <a:spLocks noGrp="1"/>
          </p:cNvSpPr>
          <p:nvPr>
            <p:ph type="ftr" sz="quarter" idx="11"/>
          </p:nvPr>
        </p:nvSpPr>
        <p:spPr/>
        <p:txBody>
          <a:bodyPr/>
          <a:lstStyle/>
          <a:p>
            <a:pPr>
              <a:defRPr/>
            </a:pPr>
            <a:r>
              <a:rPr lang="en-US"/>
              <a:t>www.nfhs.org</a:t>
            </a:r>
          </a:p>
        </p:txBody>
      </p:sp>
      <p:pic>
        <p:nvPicPr>
          <p:cNvPr id="39" name="Picture Placeholder 38">
            <a:extLst>
              <a:ext uri="{FF2B5EF4-FFF2-40B4-BE49-F238E27FC236}">
                <a16:creationId xmlns:a16="http://schemas.microsoft.com/office/drawing/2014/main" id="{83FA8C01-91E8-CD04-300A-4DADDAB375C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6696" b="6696"/>
          <a:stretch/>
        </p:blipFill>
        <p:spPr/>
      </p:pic>
      <p:pic>
        <p:nvPicPr>
          <p:cNvPr id="43" name="Picture Placeholder 42">
            <a:extLst>
              <a:ext uri="{FF2B5EF4-FFF2-40B4-BE49-F238E27FC236}">
                <a16:creationId xmlns:a16="http://schemas.microsoft.com/office/drawing/2014/main" id="{753B7C60-9F9A-4CE8-9FFD-6ABC4EDB2C1E}"/>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8665" b="8665"/>
          <a:stretch/>
        </p:blipFill>
        <p:spPr/>
      </p:pic>
      <p:pic>
        <p:nvPicPr>
          <p:cNvPr id="45" name="Picture Placeholder 44">
            <a:extLst>
              <a:ext uri="{FF2B5EF4-FFF2-40B4-BE49-F238E27FC236}">
                <a16:creationId xmlns:a16="http://schemas.microsoft.com/office/drawing/2014/main" id="{1DE65DF6-58C6-7461-6084-AA9B769BF4D6}"/>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5978" b="5978"/>
          <a:stretch/>
        </p:blipFill>
        <p:spPr/>
      </p:pic>
      <p:sp>
        <p:nvSpPr>
          <p:cNvPr id="14" name="Text Placeholder 13">
            <a:extLst>
              <a:ext uri="{FF2B5EF4-FFF2-40B4-BE49-F238E27FC236}">
                <a16:creationId xmlns:a16="http://schemas.microsoft.com/office/drawing/2014/main" id="{C4CB6987-FFC8-A2F2-1B4D-1F745621D573}"/>
              </a:ext>
            </a:extLst>
          </p:cNvPr>
          <p:cNvSpPr>
            <a:spLocks noGrp="1"/>
          </p:cNvSpPr>
          <p:nvPr>
            <p:ph type="body" sz="quarter" idx="23"/>
          </p:nvPr>
        </p:nvSpPr>
        <p:spPr/>
        <p:txBody>
          <a:bodyPr/>
          <a:lstStyle/>
          <a:p>
            <a:r>
              <a:rPr lang="en-US" dirty="0"/>
              <a:t>Billy Strickland</a:t>
            </a:r>
          </a:p>
          <a:p>
            <a:r>
              <a:rPr lang="en-US" dirty="0"/>
              <a:t>Anchorage, AK</a:t>
            </a:r>
          </a:p>
          <a:p>
            <a:r>
              <a:rPr lang="en-US" dirty="0"/>
              <a:t>Chair - 2025</a:t>
            </a:r>
          </a:p>
        </p:txBody>
      </p:sp>
      <p:sp>
        <p:nvSpPr>
          <p:cNvPr id="15" name="Text Placeholder 14">
            <a:extLst>
              <a:ext uri="{FF2B5EF4-FFF2-40B4-BE49-F238E27FC236}">
                <a16:creationId xmlns:a16="http://schemas.microsoft.com/office/drawing/2014/main" id="{233A5287-2E95-7E25-7A2B-2C6C67F85335}"/>
              </a:ext>
            </a:extLst>
          </p:cNvPr>
          <p:cNvSpPr>
            <a:spLocks noGrp="1"/>
          </p:cNvSpPr>
          <p:nvPr>
            <p:ph type="body" sz="quarter" idx="24"/>
          </p:nvPr>
        </p:nvSpPr>
        <p:spPr/>
        <p:txBody>
          <a:bodyPr/>
          <a:lstStyle/>
          <a:p>
            <a:r>
              <a:rPr lang="en-US" dirty="0"/>
              <a:t>Mary Klinger</a:t>
            </a:r>
          </a:p>
          <a:p>
            <a:r>
              <a:rPr lang="en-US" dirty="0"/>
              <a:t>Somerset, NJ</a:t>
            </a:r>
          </a:p>
          <a:p>
            <a:r>
              <a:rPr lang="en-US" dirty="0"/>
              <a:t>Coaches - 2026 	</a:t>
            </a:r>
          </a:p>
        </p:txBody>
      </p:sp>
      <p:sp>
        <p:nvSpPr>
          <p:cNvPr id="16" name="Text Placeholder 15">
            <a:extLst>
              <a:ext uri="{FF2B5EF4-FFF2-40B4-BE49-F238E27FC236}">
                <a16:creationId xmlns:a16="http://schemas.microsoft.com/office/drawing/2014/main" id="{3E022D66-9580-26E7-C599-8D5868D34DE8}"/>
              </a:ext>
            </a:extLst>
          </p:cNvPr>
          <p:cNvSpPr>
            <a:spLocks noGrp="1"/>
          </p:cNvSpPr>
          <p:nvPr>
            <p:ph type="body" sz="quarter" idx="25"/>
          </p:nvPr>
        </p:nvSpPr>
        <p:spPr/>
        <p:txBody>
          <a:bodyPr/>
          <a:lstStyle/>
          <a:p>
            <a:r>
              <a:rPr lang="en-US" dirty="0"/>
              <a:t>Arthur Hardin</a:t>
            </a:r>
          </a:p>
          <a:p>
            <a:r>
              <a:rPr lang="en-US" dirty="0"/>
              <a:t>Winston-Salem, NC</a:t>
            </a:r>
          </a:p>
          <a:p>
            <a:r>
              <a:rPr lang="en-US" dirty="0"/>
              <a:t>Officials - 2025</a:t>
            </a:r>
          </a:p>
        </p:txBody>
      </p:sp>
      <p:sp>
        <p:nvSpPr>
          <p:cNvPr id="17" name="Text Placeholder 16">
            <a:extLst>
              <a:ext uri="{FF2B5EF4-FFF2-40B4-BE49-F238E27FC236}">
                <a16:creationId xmlns:a16="http://schemas.microsoft.com/office/drawing/2014/main" id="{D651A0A3-6B35-085E-AA3F-80CE7D389E7D}"/>
              </a:ext>
            </a:extLst>
          </p:cNvPr>
          <p:cNvSpPr>
            <a:spLocks noGrp="1"/>
          </p:cNvSpPr>
          <p:nvPr>
            <p:ph type="body" sz="quarter" idx="26"/>
          </p:nvPr>
        </p:nvSpPr>
        <p:spPr/>
        <p:txBody>
          <a:bodyPr/>
          <a:lstStyle/>
          <a:p>
            <a:r>
              <a:rPr lang="en-US" dirty="0"/>
              <a:t>Dan Shepardson</a:t>
            </a:r>
          </a:p>
          <a:p>
            <a:r>
              <a:rPr lang="en-US" dirty="0"/>
              <a:t>Hinesburg, VT</a:t>
            </a:r>
          </a:p>
          <a:p>
            <a:r>
              <a:rPr lang="en-US" dirty="0"/>
              <a:t>Section 1 - 2024</a:t>
            </a:r>
          </a:p>
        </p:txBody>
      </p:sp>
      <p:pic>
        <p:nvPicPr>
          <p:cNvPr id="49" name="Picture Placeholder 48">
            <a:extLst>
              <a:ext uri="{FF2B5EF4-FFF2-40B4-BE49-F238E27FC236}">
                <a16:creationId xmlns:a16="http://schemas.microsoft.com/office/drawing/2014/main" id="{BF403A51-5EE3-DCF7-033C-0F6B3046B380}"/>
              </a:ext>
            </a:extLst>
          </p:cNvPr>
          <p:cNvPicPr>
            <a:picLocks noGrp="1" noChangeAspect="1"/>
          </p:cNvPicPr>
          <p:nvPr>
            <p:ph type="pic" sz="quarter" idx="30"/>
          </p:nvPr>
        </p:nvPicPr>
        <p:blipFill>
          <a:blip r:embed="rId6">
            <a:extLst>
              <a:ext uri="{28A0092B-C50C-407E-A947-70E740481C1C}">
                <a14:useLocalDpi xmlns:a14="http://schemas.microsoft.com/office/drawing/2010/main" val="0"/>
              </a:ext>
            </a:extLst>
          </a:blip>
          <a:srcRect t="5978" b="5978"/>
          <a:stretch/>
        </p:blipFill>
        <p:spPr/>
      </p:pic>
      <p:pic>
        <p:nvPicPr>
          <p:cNvPr id="51" name="Picture Placeholder 50">
            <a:extLst>
              <a:ext uri="{FF2B5EF4-FFF2-40B4-BE49-F238E27FC236}">
                <a16:creationId xmlns:a16="http://schemas.microsoft.com/office/drawing/2014/main" id="{D823A7B8-9B4B-1B57-5EB7-888F2A656B1D}"/>
              </a:ext>
            </a:extLst>
          </p:cNvPr>
          <p:cNvPicPr>
            <a:picLocks noGrp="1" noChangeAspect="1"/>
          </p:cNvPicPr>
          <p:nvPr>
            <p:ph type="pic" sz="quarter" idx="31"/>
          </p:nvPr>
        </p:nvPicPr>
        <p:blipFill rotWithShape="1">
          <a:blip r:embed="rId7">
            <a:extLst>
              <a:ext uri="{28A0092B-C50C-407E-A947-70E740481C1C}">
                <a14:useLocalDpi xmlns:a14="http://schemas.microsoft.com/office/drawing/2010/main" val="0"/>
              </a:ext>
            </a:extLst>
          </a:blip>
          <a:srcRect t="5058" b="16898"/>
          <a:stretch/>
        </p:blipFill>
        <p:spPr/>
      </p:pic>
      <p:pic>
        <p:nvPicPr>
          <p:cNvPr id="53" name="Picture Placeholder 52">
            <a:extLst>
              <a:ext uri="{FF2B5EF4-FFF2-40B4-BE49-F238E27FC236}">
                <a16:creationId xmlns:a16="http://schemas.microsoft.com/office/drawing/2014/main" id="{F317CD43-F942-6378-BDF5-8499E3E919E5}"/>
              </a:ext>
            </a:extLst>
          </p:cNvPr>
          <p:cNvPicPr>
            <a:picLocks noGrp="1" noChangeAspect="1"/>
          </p:cNvPicPr>
          <p:nvPr>
            <p:ph type="pic" sz="quarter" idx="32"/>
          </p:nvPr>
        </p:nvPicPr>
        <p:blipFill rotWithShape="1">
          <a:blip r:embed="rId8">
            <a:extLst>
              <a:ext uri="{28A0092B-C50C-407E-A947-70E740481C1C}">
                <a14:useLocalDpi xmlns:a14="http://schemas.microsoft.com/office/drawing/2010/main" val="0"/>
              </a:ext>
            </a:extLst>
          </a:blip>
          <a:srcRect l="5343" t="6788" r="6569" b="24273"/>
          <a:stretch/>
        </p:blipFill>
        <p:spPr/>
      </p:pic>
      <p:pic>
        <p:nvPicPr>
          <p:cNvPr id="57" name="Picture Placeholder 56">
            <a:extLst>
              <a:ext uri="{FF2B5EF4-FFF2-40B4-BE49-F238E27FC236}">
                <a16:creationId xmlns:a16="http://schemas.microsoft.com/office/drawing/2014/main" id="{E079B5D9-404C-66BE-AF64-02525C2FD27A}"/>
              </a:ext>
            </a:extLst>
          </p:cNvPr>
          <p:cNvPicPr>
            <a:picLocks noGrp="1" noChangeAspect="1"/>
          </p:cNvPicPr>
          <p:nvPr>
            <p:ph type="pic" sz="quarter" idx="34"/>
          </p:nvPr>
        </p:nvPicPr>
        <p:blipFill>
          <a:blip r:embed="rId9">
            <a:extLst>
              <a:ext uri="{28A0092B-C50C-407E-A947-70E740481C1C}">
                <a14:useLocalDpi xmlns:a14="http://schemas.microsoft.com/office/drawing/2010/main" val="0"/>
              </a:ext>
            </a:extLst>
          </a:blip>
          <a:srcRect t="8130" b="8130"/>
          <a:stretch/>
        </p:blipFill>
        <p:spPr/>
      </p:pic>
      <p:pic>
        <p:nvPicPr>
          <p:cNvPr id="59" name="Picture Placeholder 58">
            <a:extLst>
              <a:ext uri="{FF2B5EF4-FFF2-40B4-BE49-F238E27FC236}">
                <a16:creationId xmlns:a16="http://schemas.microsoft.com/office/drawing/2014/main" id="{46B702A6-561C-4886-711A-876DFCD691EA}"/>
              </a:ext>
            </a:extLst>
          </p:cNvPr>
          <p:cNvPicPr>
            <a:picLocks noGrp="1" noChangeAspect="1"/>
          </p:cNvPicPr>
          <p:nvPr>
            <p:ph type="pic" sz="quarter" idx="35"/>
          </p:nvPr>
        </p:nvPicPr>
        <p:blipFill>
          <a:blip r:embed="rId10">
            <a:extLst>
              <a:ext uri="{28A0092B-C50C-407E-A947-70E740481C1C}">
                <a14:useLocalDpi xmlns:a14="http://schemas.microsoft.com/office/drawing/2010/main" val="0"/>
              </a:ext>
            </a:extLst>
          </a:blip>
          <a:srcRect t="3043" b="3043"/>
          <a:stretch/>
        </p:blipFill>
        <p:spPr/>
      </p:pic>
      <p:pic>
        <p:nvPicPr>
          <p:cNvPr id="61" name="Picture Placeholder 60">
            <a:extLst>
              <a:ext uri="{FF2B5EF4-FFF2-40B4-BE49-F238E27FC236}">
                <a16:creationId xmlns:a16="http://schemas.microsoft.com/office/drawing/2014/main" id="{E02B06E5-1145-BE79-A686-AA6F0339F86D}"/>
              </a:ext>
            </a:extLst>
          </p:cNvPr>
          <p:cNvPicPr>
            <a:picLocks noGrp="1" noChangeAspect="1"/>
          </p:cNvPicPr>
          <p:nvPr>
            <p:ph type="pic" sz="quarter" idx="36"/>
          </p:nvPr>
        </p:nvPicPr>
        <p:blipFill rotWithShape="1">
          <a:blip r:embed="rId11">
            <a:extLst>
              <a:ext uri="{28A0092B-C50C-407E-A947-70E740481C1C}">
                <a14:useLocalDpi xmlns:a14="http://schemas.microsoft.com/office/drawing/2010/main" val="0"/>
              </a:ext>
            </a:extLst>
          </a:blip>
          <a:srcRect t="7346" b="7346"/>
          <a:stretch/>
        </p:blipFill>
        <p:spPr/>
      </p:pic>
      <p:sp>
        <p:nvSpPr>
          <p:cNvPr id="28" name="Text Placeholder 27">
            <a:extLst>
              <a:ext uri="{FF2B5EF4-FFF2-40B4-BE49-F238E27FC236}">
                <a16:creationId xmlns:a16="http://schemas.microsoft.com/office/drawing/2014/main" id="{4A0D1046-7087-A80D-BDF2-5BB181B698EE}"/>
              </a:ext>
            </a:extLst>
          </p:cNvPr>
          <p:cNvSpPr>
            <a:spLocks noGrp="1"/>
          </p:cNvSpPr>
          <p:nvPr>
            <p:ph type="body" sz="quarter" idx="37"/>
          </p:nvPr>
        </p:nvSpPr>
        <p:spPr/>
        <p:txBody>
          <a:bodyPr/>
          <a:lstStyle/>
          <a:p>
            <a:r>
              <a:rPr lang="en-US" dirty="0"/>
              <a:t>Ty Gafford</a:t>
            </a:r>
          </a:p>
          <a:p>
            <a:r>
              <a:rPr lang="en-US" dirty="0"/>
              <a:t>Charlottesville, VA</a:t>
            </a:r>
          </a:p>
          <a:p>
            <a:r>
              <a:rPr lang="en-US" dirty="0"/>
              <a:t>Section 2 - 2025</a:t>
            </a:r>
          </a:p>
        </p:txBody>
      </p:sp>
      <p:sp>
        <p:nvSpPr>
          <p:cNvPr id="29" name="Text Placeholder 28">
            <a:extLst>
              <a:ext uri="{FF2B5EF4-FFF2-40B4-BE49-F238E27FC236}">
                <a16:creationId xmlns:a16="http://schemas.microsoft.com/office/drawing/2014/main" id="{E3D327E7-4A34-0598-00A1-28201993C4B9}"/>
              </a:ext>
            </a:extLst>
          </p:cNvPr>
          <p:cNvSpPr>
            <a:spLocks noGrp="1"/>
          </p:cNvSpPr>
          <p:nvPr>
            <p:ph type="body" sz="quarter" idx="38"/>
          </p:nvPr>
        </p:nvSpPr>
        <p:spPr/>
        <p:txBody>
          <a:bodyPr/>
          <a:lstStyle/>
          <a:p>
            <a:r>
              <a:rPr lang="en-US" dirty="0"/>
              <a:t>Stacey Franklin</a:t>
            </a:r>
          </a:p>
          <a:p>
            <a:r>
              <a:rPr lang="en-US" dirty="0"/>
              <a:t>Orangeburg, SC</a:t>
            </a:r>
          </a:p>
          <a:p>
            <a:r>
              <a:rPr lang="en-US" dirty="0"/>
              <a:t>Section  3 - 2024</a:t>
            </a:r>
          </a:p>
        </p:txBody>
      </p:sp>
      <p:sp>
        <p:nvSpPr>
          <p:cNvPr id="30" name="Text Placeholder 29">
            <a:extLst>
              <a:ext uri="{FF2B5EF4-FFF2-40B4-BE49-F238E27FC236}">
                <a16:creationId xmlns:a16="http://schemas.microsoft.com/office/drawing/2014/main" id="{EA87A274-8FC9-AD9D-B5A9-CD069FCDE4EC}"/>
              </a:ext>
            </a:extLst>
          </p:cNvPr>
          <p:cNvSpPr>
            <a:spLocks noGrp="1"/>
          </p:cNvSpPr>
          <p:nvPr>
            <p:ph type="body" sz="quarter" idx="39"/>
          </p:nvPr>
        </p:nvSpPr>
        <p:spPr/>
        <p:txBody>
          <a:bodyPr/>
          <a:lstStyle/>
          <a:p>
            <a:r>
              <a:rPr lang="en-US" dirty="0"/>
              <a:t>Brian Lewis</a:t>
            </a:r>
          </a:p>
          <a:p>
            <a:r>
              <a:rPr lang="en-US" dirty="0"/>
              <a:t>Indianapolis, IN</a:t>
            </a:r>
          </a:p>
          <a:p>
            <a:r>
              <a:rPr lang="en-US" dirty="0"/>
              <a:t>Section  4 - 2026</a:t>
            </a:r>
          </a:p>
          <a:p>
            <a:endParaRPr lang="en-US" dirty="0"/>
          </a:p>
        </p:txBody>
      </p:sp>
      <p:sp>
        <p:nvSpPr>
          <p:cNvPr id="31" name="Text Placeholder 30">
            <a:extLst>
              <a:ext uri="{FF2B5EF4-FFF2-40B4-BE49-F238E27FC236}">
                <a16:creationId xmlns:a16="http://schemas.microsoft.com/office/drawing/2014/main" id="{2B318236-7E01-6A6E-C500-293C975C1242}"/>
              </a:ext>
            </a:extLst>
          </p:cNvPr>
          <p:cNvSpPr>
            <a:spLocks noGrp="1"/>
          </p:cNvSpPr>
          <p:nvPr>
            <p:ph type="body" sz="quarter" idx="40"/>
          </p:nvPr>
        </p:nvSpPr>
        <p:spPr/>
        <p:txBody>
          <a:bodyPr/>
          <a:lstStyle/>
          <a:p>
            <a:r>
              <a:rPr lang="en-US" dirty="0"/>
              <a:t>Ben Boothe, Ed. D.</a:t>
            </a:r>
          </a:p>
          <a:p>
            <a:r>
              <a:rPr lang="en-US" dirty="0"/>
              <a:t>Lenexa, KS</a:t>
            </a:r>
          </a:p>
          <a:p>
            <a:r>
              <a:rPr lang="en-US" dirty="0"/>
              <a:t>Section 5 - 2025</a:t>
            </a:r>
          </a:p>
        </p:txBody>
      </p:sp>
      <p:sp>
        <p:nvSpPr>
          <p:cNvPr id="32" name="Text Placeholder 31">
            <a:extLst>
              <a:ext uri="{FF2B5EF4-FFF2-40B4-BE49-F238E27FC236}">
                <a16:creationId xmlns:a16="http://schemas.microsoft.com/office/drawing/2014/main" id="{6F9A4DA3-988B-52AA-E343-8B32D0215893}"/>
              </a:ext>
            </a:extLst>
          </p:cNvPr>
          <p:cNvSpPr>
            <a:spLocks noGrp="1"/>
          </p:cNvSpPr>
          <p:nvPr>
            <p:ph type="body" sz="quarter" idx="41"/>
          </p:nvPr>
        </p:nvSpPr>
        <p:spPr/>
        <p:txBody>
          <a:bodyPr/>
          <a:lstStyle/>
          <a:p>
            <a:r>
              <a:rPr lang="en-US" dirty="0"/>
              <a:t>Joseph Garmon</a:t>
            </a:r>
          </a:p>
          <a:p>
            <a:r>
              <a:rPr lang="en-US" dirty="0"/>
              <a:t>Austin, TX</a:t>
            </a:r>
          </a:p>
          <a:p>
            <a:r>
              <a:rPr lang="en-US" dirty="0"/>
              <a:t>Section 5 - 2027</a:t>
            </a:r>
          </a:p>
        </p:txBody>
      </p:sp>
      <p:sp>
        <p:nvSpPr>
          <p:cNvPr id="33" name="Text Placeholder 32">
            <a:extLst>
              <a:ext uri="{FF2B5EF4-FFF2-40B4-BE49-F238E27FC236}">
                <a16:creationId xmlns:a16="http://schemas.microsoft.com/office/drawing/2014/main" id="{97D1D95E-1720-AD6D-9B27-5C5CAC81C2A7}"/>
              </a:ext>
            </a:extLst>
          </p:cNvPr>
          <p:cNvSpPr>
            <a:spLocks noGrp="1"/>
          </p:cNvSpPr>
          <p:nvPr>
            <p:ph type="body" sz="quarter" idx="42"/>
          </p:nvPr>
        </p:nvSpPr>
        <p:spPr/>
        <p:txBody>
          <a:bodyPr/>
          <a:lstStyle/>
          <a:p>
            <a:r>
              <a:rPr lang="en-US" dirty="0"/>
              <a:t>Amy Cassell</a:t>
            </a:r>
          </a:p>
          <a:p>
            <a:r>
              <a:rPr lang="en-US" dirty="0"/>
              <a:t>Oklahoma City, OK</a:t>
            </a:r>
          </a:p>
          <a:p>
            <a:r>
              <a:rPr lang="en-US" dirty="0"/>
              <a:t>Section 6 - 2027</a:t>
            </a:r>
          </a:p>
        </p:txBody>
      </p:sp>
      <p:sp>
        <p:nvSpPr>
          <p:cNvPr id="34" name="Text Placeholder 33">
            <a:extLst>
              <a:ext uri="{FF2B5EF4-FFF2-40B4-BE49-F238E27FC236}">
                <a16:creationId xmlns:a16="http://schemas.microsoft.com/office/drawing/2014/main" id="{581F85C5-CF31-E1A3-B115-B3514A39CA45}"/>
              </a:ext>
            </a:extLst>
          </p:cNvPr>
          <p:cNvSpPr>
            <a:spLocks noGrp="1"/>
          </p:cNvSpPr>
          <p:nvPr>
            <p:ph type="body" sz="quarter" idx="43"/>
          </p:nvPr>
        </p:nvSpPr>
        <p:spPr/>
        <p:txBody>
          <a:bodyPr/>
          <a:lstStyle/>
          <a:p>
            <a:r>
              <a:rPr lang="en-US" dirty="0"/>
              <a:t>Lisa Bishop</a:t>
            </a:r>
          </a:p>
          <a:p>
            <a:r>
              <a:rPr lang="en-US" dirty="0"/>
              <a:t>Las Vegas, NV</a:t>
            </a:r>
          </a:p>
          <a:p>
            <a:r>
              <a:rPr lang="en-US" dirty="0"/>
              <a:t>Section 7 - 2026</a:t>
            </a:r>
          </a:p>
        </p:txBody>
      </p:sp>
      <p:sp>
        <p:nvSpPr>
          <p:cNvPr id="35" name="Text Placeholder 34">
            <a:extLst>
              <a:ext uri="{FF2B5EF4-FFF2-40B4-BE49-F238E27FC236}">
                <a16:creationId xmlns:a16="http://schemas.microsoft.com/office/drawing/2014/main" id="{0A20772B-FD44-AC4D-F278-02B326FCCAC0}"/>
              </a:ext>
            </a:extLst>
          </p:cNvPr>
          <p:cNvSpPr>
            <a:spLocks noGrp="1"/>
          </p:cNvSpPr>
          <p:nvPr>
            <p:ph type="body" sz="quarter" idx="44"/>
          </p:nvPr>
        </p:nvSpPr>
        <p:spPr/>
        <p:txBody>
          <a:bodyPr/>
          <a:lstStyle/>
          <a:p>
            <a:r>
              <a:rPr lang="en-US" dirty="0"/>
              <a:t>Monica Maxwell</a:t>
            </a:r>
          </a:p>
          <a:p>
            <a:r>
              <a:rPr lang="en-US" dirty="0"/>
              <a:t>Wilsonville, OR</a:t>
            </a:r>
          </a:p>
          <a:p>
            <a:r>
              <a:rPr lang="en-US" dirty="0"/>
              <a:t>Section 8 - 2027</a:t>
            </a:r>
          </a:p>
        </p:txBody>
      </p:sp>
      <p:pic>
        <p:nvPicPr>
          <p:cNvPr id="5" name="Picture Placeholder 46">
            <a:extLst>
              <a:ext uri="{FF2B5EF4-FFF2-40B4-BE49-F238E27FC236}">
                <a16:creationId xmlns:a16="http://schemas.microsoft.com/office/drawing/2014/main" id="{B39292CC-45E9-3DE1-48D6-C77D79C98E85}"/>
              </a:ext>
            </a:extLst>
          </p:cNvPr>
          <p:cNvPicPr>
            <a:picLocks noChangeAspect="1"/>
          </p:cNvPicPr>
          <p:nvPr/>
        </p:nvPicPr>
        <p:blipFill rotWithShape="1">
          <a:blip r:embed="rId12">
            <a:extLst>
              <a:ext uri="{28A0092B-C50C-407E-A947-70E740481C1C}">
                <a14:useLocalDpi xmlns:a14="http://schemas.microsoft.com/office/drawing/2010/main" val="0"/>
              </a:ext>
            </a:extLst>
          </a:blip>
          <a:srcRect l="6724" t="-374" r="15307" b="11844"/>
          <a:stretch/>
        </p:blipFill>
        <p:spPr>
          <a:xfrm rot="5400000">
            <a:off x="1862506" y="4354839"/>
            <a:ext cx="1234440" cy="1051560"/>
          </a:xfrm>
          <a:prstGeom prst="rect">
            <a:avLst/>
          </a:prstGeom>
        </p:spPr>
      </p:pic>
      <p:pic>
        <p:nvPicPr>
          <p:cNvPr id="6" name="Picture Placeholder 54">
            <a:extLst>
              <a:ext uri="{FF2B5EF4-FFF2-40B4-BE49-F238E27FC236}">
                <a16:creationId xmlns:a16="http://schemas.microsoft.com/office/drawing/2014/main" id="{91BBAE6A-DAB0-BC8B-237C-95413FE66EC6}"/>
              </a:ext>
            </a:extLst>
          </p:cNvPr>
          <p:cNvPicPr>
            <a:picLocks noChangeAspect="1"/>
          </p:cNvPicPr>
          <p:nvPr/>
        </p:nvPicPr>
        <p:blipFill rotWithShape="1">
          <a:blip r:embed="rId13">
            <a:extLst>
              <a:ext uri="{28A0092B-C50C-407E-A947-70E740481C1C}">
                <a14:useLocalDpi xmlns:a14="http://schemas.microsoft.com/office/drawing/2010/main" val="0"/>
              </a:ext>
            </a:extLst>
          </a:blip>
          <a:srcRect t="11082" b="11082"/>
          <a:stretch/>
        </p:blipFill>
        <p:spPr>
          <a:xfrm>
            <a:off x="6609654" y="4263399"/>
            <a:ext cx="1051560" cy="1234440"/>
          </a:xfrm>
          <a:prstGeom prst="rect">
            <a:avLst/>
          </a:prstGeom>
        </p:spPr>
      </p:pic>
      <p:pic>
        <p:nvPicPr>
          <p:cNvPr id="8" name="Picture Placeholder 40">
            <a:extLst>
              <a:ext uri="{FF2B5EF4-FFF2-40B4-BE49-F238E27FC236}">
                <a16:creationId xmlns:a16="http://schemas.microsoft.com/office/drawing/2014/main" id="{E5ECF62C-208F-E47F-7FB6-7F045F5BFC1B}"/>
              </a:ext>
            </a:extLst>
          </p:cNvPr>
          <p:cNvPicPr>
            <a:picLocks noGrp="1" noChangeAspect="1"/>
          </p:cNvPicPr>
          <p:nvPr>
            <p:ph type="pic" sz="quarter" idx="16"/>
          </p:nvPr>
        </p:nvPicPr>
        <p:blipFill rotWithShape="1">
          <a:blip r:embed="rId14">
            <a:extLst>
              <a:ext uri="{28A0092B-C50C-407E-A947-70E740481C1C}">
                <a14:useLocalDpi xmlns:a14="http://schemas.microsoft.com/office/drawing/2010/main" val="0"/>
              </a:ext>
            </a:extLst>
          </a:blip>
          <a:srcRect l="26089" t="9603" r="9072" b="7415"/>
          <a:stretch/>
        </p:blipFill>
        <p:spPr>
          <a:xfrm rot="16200000">
            <a:off x="5357813" y="2398713"/>
            <a:ext cx="1235075" cy="1052512"/>
          </a:xfrm>
          <a:prstGeom prst="rect">
            <a:avLst/>
          </a:prstGeom>
        </p:spPr>
      </p:pic>
    </p:spTree>
    <p:extLst>
      <p:ext uri="{BB962C8B-B14F-4D97-AF65-F5344CB8AC3E}">
        <p14:creationId xmlns:p14="http://schemas.microsoft.com/office/powerpoint/2010/main" val="253698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Warning for delay</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1371600" y="2064295"/>
            <a:ext cx="10596035" cy="4338637"/>
          </a:xfrm>
        </p:spPr>
        <p:txBody>
          <a:bodyPr/>
          <a:lstStyle/>
          <a:p>
            <a:pPr>
              <a:defRPr/>
            </a:pPr>
            <a:r>
              <a:rPr lang="en-US" sz="2200" dirty="0">
                <a:effectLst/>
                <a:latin typeface="Calibri" panose="020F0502020204030204" pitchFamily="34" charset="0"/>
                <a:ea typeface="Aptos" panose="020B0004020202020204" pitchFamily="34" charset="0"/>
              </a:rPr>
              <a:t>Officials </a:t>
            </a:r>
            <a:r>
              <a:rPr lang="en-US" sz="2200" dirty="0">
                <a:latin typeface="Calibri" panose="020F0502020204030204" pitchFamily="34" charset="0"/>
                <a:ea typeface="Aptos" panose="020B0004020202020204" pitchFamily="34" charset="0"/>
              </a:rPr>
              <a:t>should use a warning for delay to </a:t>
            </a:r>
            <a:r>
              <a:rPr lang="en-US" sz="2200" dirty="0">
                <a:effectLst/>
                <a:latin typeface="Calibri" panose="020F0502020204030204" pitchFamily="34" charset="0"/>
                <a:ea typeface="Aptos" panose="020B0004020202020204" pitchFamily="34" charset="0"/>
              </a:rPr>
              <a:t>ensure the game maintains an appropriate pace of play, including throughout the administration of penalties, throw-ins, free throws, etc. </a:t>
            </a:r>
            <a:endParaRPr lang="en-US" sz="2200" dirty="0">
              <a:solidFill>
                <a:srgbClr val="414B56"/>
              </a:solidFill>
              <a:latin typeface="Calibri"/>
            </a:endParaRPr>
          </a:p>
          <a:p>
            <a:pPr>
              <a:defRPr/>
            </a:pPr>
            <a:r>
              <a:rPr lang="en-US" sz="2200" dirty="0">
                <a:solidFill>
                  <a:srgbClr val="414B56"/>
                </a:solidFill>
                <a:latin typeface="Calibri"/>
              </a:rPr>
              <a:t>Rule 4-47 defines a warning for delay as an administrative procedure by an official that is recorded in the scorebook by the scorer and reported to the head coach.</a:t>
            </a:r>
          </a:p>
          <a:p>
            <a:pPr>
              <a:defRPr/>
            </a:pPr>
            <a:r>
              <a:rPr lang="en-US" sz="2200" dirty="0">
                <a:solidFill>
                  <a:srgbClr val="414B56"/>
                </a:solidFill>
                <a:latin typeface="Calibri"/>
              </a:rPr>
              <a:t>The five warnings for delay are: </a:t>
            </a:r>
          </a:p>
          <a:p>
            <a:pPr marL="858838" indent="-396875">
              <a:buFont typeface="+mj-lt"/>
              <a:buAutoNum type="arabicPeriod"/>
              <a:defRPr/>
            </a:pPr>
            <a:r>
              <a:rPr lang="en-US" sz="2200" dirty="0">
                <a:solidFill>
                  <a:srgbClr val="414B56"/>
                </a:solidFill>
                <a:latin typeface="Calibri"/>
              </a:rPr>
              <a:t>Throw-in plane violations; </a:t>
            </a:r>
          </a:p>
          <a:p>
            <a:pPr marL="858838" indent="-396875">
              <a:buFont typeface="+mj-lt"/>
              <a:buAutoNum type="arabicPeriod"/>
              <a:tabLst>
                <a:tab pos="684213" algn="l"/>
              </a:tabLst>
              <a:defRPr/>
            </a:pPr>
            <a:r>
              <a:rPr lang="en-US" sz="2200" dirty="0">
                <a:solidFill>
                  <a:srgbClr val="414B56"/>
                </a:solidFill>
                <a:latin typeface="Calibri"/>
              </a:rPr>
              <a:t>Huddle by either team or contact with the free thrower that delays the administration of the free throw; </a:t>
            </a:r>
          </a:p>
          <a:p>
            <a:pPr marL="858838" indent="-396875">
              <a:buFont typeface="+mj-lt"/>
              <a:buAutoNum type="arabicPeriod"/>
              <a:defRPr/>
            </a:pPr>
            <a:r>
              <a:rPr lang="en-US" sz="2200" dirty="0">
                <a:solidFill>
                  <a:srgbClr val="414B56"/>
                </a:solidFill>
                <a:latin typeface="Calibri"/>
              </a:rPr>
              <a:t>Interfering with the ball following a goal; </a:t>
            </a:r>
          </a:p>
          <a:p>
            <a:pPr marL="858838" indent="-396875">
              <a:buFont typeface="+mj-lt"/>
              <a:buAutoNum type="arabicPeriod"/>
              <a:defRPr/>
            </a:pPr>
            <a:r>
              <a:rPr lang="en-US" sz="2200" dirty="0">
                <a:solidFill>
                  <a:srgbClr val="414B56"/>
                </a:solidFill>
                <a:latin typeface="Calibri"/>
              </a:rPr>
              <a:t>Failure to have the court ready following a time-out; and </a:t>
            </a:r>
          </a:p>
          <a:p>
            <a:pPr marL="858838" indent="-396875">
              <a:buFont typeface="+mj-lt"/>
              <a:buAutoNum type="arabicPeriod"/>
              <a:defRPr/>
            </a:pPr>
            <a:r>
              <a:rPr lang="en-US" sz="2200" b="1" dirty="0">
                <a:solidFill>
                  <a:srgbClr val="414B56"/>
                </a:solidFill>
                <a:latin typeface="Calibri"/>
              </a:rPr>
              <a:t>New</a:t>
            </a:r>
            <a:r>
              <a:rPr lang="en-US" sz="2200" dirty="0">
                <a:solidFill>
                  <a:srgbClr val="414B56"/>
                </a:solidFill>
                <a:latin typeface="Calibri"/>
              </a:rPr>
              <a:t> </a:t>
            </a:r>
            <a:r>
              <a:rPr lang="en-US" sz="2200" b="1" dirty="0">
                <a:solidFill>
                  <a:srgbClr val="414B56"/>
                </a:solidFill>
                <a:latin typeface="Calibri"/>
              </a:rPr>
              <a:t>to 2024-25,</a:t>
            </a:r>
            <a:r>
              <a:rPr lang="en-US" sz="2200" dirty="0">
                <a:solidFill>
                  <a:srgbClr val="414B56"/>
                </a:solidFill>
                <a:latin typeface="Calibri"/>
              </a:rPr>
              <a:t> failure to immediately pass the ball to the nearer official.</a:t>
            </a:r>
          </a:p>
          <a:p>
            <a:pPr marL="285750" indent="-285750">
              <a:buFont typeface="Arial" panose="020B0604020202020204" pitchFamily="34" charset="0"/>
              <a:buChar char="•"/>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p:txBody>
      </p:sp>
    </p:spTree>
    <p:extLst>
      <p:ext uri="{BB962C8B-B14F-4D97-AF65-F5344CB8AC3E}">
        <p14:creationId xmlns:p14="http://schemas.microsoft.com/office/powerpoint/2010/main" val="2391527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Warning for delay</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1230086" y="2064295"/>
            <a:ext cx="10737549" cy="4338637"/>
          </a:xfrm>
        </p:spPr>
        <p:txBody>
          <a:bodyPr/>
          <a:lstStyle/>
          <a:p>
            <a:pPr>
              <a:defRPr/>
            </a:pPr>
            <a:r>
              <a:rPr lang="en-US" sz="2800" dirty="0">
                <a:solidFill>
                  <a:srgbClr val="414B56"/>
                </a:solidFill>
                <a:latin typeface="Calibri"/>
              </a:rPr>
              <a:t>Any two delay warnings will result in a team technical foul. The warnings do not have to be issued for the same reason or to the same person to escalate to a team technical foul.</a:t>
            </a:r>
          </a:p>
          <a:p>
            <a:pPr>
              <a:defRPr/>
            </a:pPr>
            <a:endParaRPr lang="en-US" sz="2800" dirty="0">
              <a:solidFill>
                <a:srgbClr val="414B56"/>
              </a:solidFill>
              <a:latin typeface="Calibri"/>
            </a:endParaRPr>
          </a:p>
          <a:p>
            <a:pPr>
              <a:defRPr/>
            </a:pPr>
            <a:r>
              <a:rPr lang="en-US" sz="2800" dirty="0">
                <a:solidFill>
                  <a:srgbClr val="414B56"/>
                </a:solidFill>
                <a:latin typeface="Calibri"/>
              </a:rPr>
              <a:t>Officials must utilize the warning for delay as soon as the behavior occurs.</a:t>
            </a:r>
          </a:p>
          <a:p>
            <a:pPr marL="0" indent="0">
              <a:buNone/>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a:p>
            <a:pPr marL="285750" indent="-285750">
              <a:buFont typeface="Arial" panose="020B0604020202020204" pitchFamily="34" charset="0"/>
              <a:buChar char="•"/>
              <a:defRPr/>
            </a:pPr>
            <a:endParaRPr lang="en-US" sz="2000" dirty="0">
              <a:solidFill>
                <a:srgbClr val="414B56"/>
              </a:solidFill>
              <a:latin typeface="Calibri"/>
            </a:endParaRPr>
          </a:p>
        </p:txBody>
      </p:sp>
    </p:spTree>
    <p:extLst>
      <p:ext uri="{BB962C8B-B14F-4D97-AF65-F5344CB8AC3E}">
        <p14:creationId xmlns:p14="http://schemas.microsoft.com/office/powerpoint/2010/main" val="1376237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Faking being fouled</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4220870" y="2076821"/>
            <a:ext cx="7746764" cy="4338637"/>
          </a:xfrm>
        </p:spPr>
        <p:txBody>
          <a:bodyPr/>
          <a:lstStyle/>
          <a:p>
            <a:pPr>
              <a:defRPr/>
            </a:pPr>
            <a:r>
              <a:rPr lang="en-US" sz="2400" dirty="0">
                <a:solidFill>
                  <a:srgbClr val="414B56"/>
                </a:solidFill>
                <a:latin typeface="Calibri"/>
              </a:rPr>
              <a:t>Faking being fouled continues to be a point of concern for the NFHS Basketball Rules Committee, 20 years after it was first added to the NFHS Basketball Rules Book.</a:t>
            </a:r>
          </a:p>
          <a:p>
            <a:pPr>
              <a:defRPr/>
            </a:pPr>
            <a:endParaRPr lang="en-US" sz="2400" dirty="0">
              <a:solidFill>
                <a:srgbClr val="414B56"/>
              </a:solidFill>
              <a:latin typeface="Calibri"/>
            </a:endParaRPr>
          </a:p>
          <a:p>
            <a:pPr>
              <a:defRPr/>
            </a:pPr>
            <a:r>
              <a:rPr lang="en-US" sz="2400" dirty="0">
                <a:solidFill>
                  <a:srgbClr val="414B56"/>
                </a:solidFill>
                <a:latin typeface="Calibri"/>
              </a:rPr>
              <a:t>A warning for acts such as overtly embellishing the impact of incidental contact, using a “head bob” to simulate illegal contact, or using any other tactics to create an opinion of being fouled and therefore gaining an advantage has been added to the Rules Book.</a:t>
            </a:r>
          </a:p>
          <a:p>
            <a:pPr marL="285750" indent="-285750">
              <a:buFont typeface="Arial" panose="020B0604020202020204" pitchFamily="34" charset="0"/>
              <a:buChar char="•"/>
              <a:defRPr/>
            </a:pPr>
            <a:endParaRPr lang="en-US" sz="2400" dirty="0">
              <a:solidFill>
                <a:srgbClr val="414B56"/>
              </a:solidFill>
              <a:latin typeface="Calibri"/>
            </a:endParaRPr>
          </a:p>
        </p:txBody>
      </p:sp>
      <p:graphicFrame>
        <p:nvGraphicFramePr>
          <p:cNvPr id="2" name="Object 1">
            <a:extLst>
              <a:ext uri="{FF2B5EF4-FFF2-40B4-BE49-F238E27FC236}">
                <a16:creationId xmlns:a16="http://schemas.microsoft.com/office/drawing/2014/main" id="{F5F27A19-4AB7-F9CB-25D1-52A0CDCCC133}"/>
              </a:ext>
            </a:extLst>
          </p:cNvPr>
          <p:cNvGraphicFramePr>
            <a:graphicFrameLocks noChangeAspect="1"/>
          </p:cNvGraphicFramePr>
          <p:nvPr>
            <p:extLst>
              <p:ext uri="{D42A27DB-BD31-4B8C-83A1-F6EECF244321}">
                <p14:modId xmlns:p14="http://schemas.microsoft.com/office/powerpoint/2010/main" val="2293743206"/>
              </p:ext>
            </p:extLst>
          </p:nvPr>
        </p:nvGraphicFramePr>
        <p:xfrm>
          <a:off x="1171290" y="2043985"/>
          <a:ext cx="2918389" cy="3572357"/>
        </p:xfrm>
        <a:graphic>
          <a:graphicData uri="http://schemas.openxmlformats.org/presentationml/2006/ole">
            <mc:AlternateContent xmlns:mc="http://schemas.openxmlformats.org/markup-compatibility/2006">
              <mc:Choice xmlns:v="urn:schemas-microsoft-com:vml" Requires="v">
                <p:oleObj r:id="rId3" imgW="3124554" imgH="3824886" progId="">
                  <p:embed/>
                </p:oleObj>
              </mc:Choice>
              <mc:Fallback>
                <p:oleObj r:id="rId3" imgW="3124554" imgH="3824886" progId="">
                  <p:embed/>
                  <p:pic>
                    <p:nvPicPr>
                      <p:cNvPr id="2" name="Object 1">
                        <a:extLst>
                          <a:ext uri="{FF2B5EF4-FFF2-40B4-BE49-F238E27FC236}">
                            <a16:creationId xmlns:a16="http://schemas.microsoft.com/office/drawing/2014/main" id="{F5F27A19-4AB7-F9CB-25D1-52A0CDCCC133}"/>
                          </a:ext>
                        </a:extLst>
                      </p:cNvPr>
                      <p:cNvPicPr/>
                      <p:nvPr/>
                    </p:nvPicPr>
                    <p:blipFill>
                      <a:blip r:embed="rId4"/>
                      <a:stretch>
                        <a:fillRect/>
                      </a:stretch>
                    </p:blipFill>
                    <p:spPr>
                      <a:xfrm>
                        <a:off x="1171290" y="2043985"/>
                        <a:ext cx="2918389" cy="3572357"/>
                      </a:xfrm>
                      <a:prstGeom prst="rect">
                        <a:avLst/>
                      </a:prstGeom>
                    </p:spPr>
                  </p:pic>
                </p:oleObj>
              </mc:Fallback>
            </mc:AlternateContent>
          </a:graphicData>
        </a:graphic>
      </p:graphicFrame>
    </p:spTree>
    <p:extLst>
      <p:ext uri="{BB962C8B-B14F-4D97-AF65-F5344CB8AC3E}">
        <p14:creationId xmlns:p14="http://schemas.microsoft.com/office/powerpoint/2010/main" val="1930449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Faking being fouled</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4584526" y="2076821"/>
            <a:ext cx="7383108" cy="4338637"/>
          </a:xfrm>
        </p:spPr>
        <p:txBody>
          <a:bodyPr/>
          <a:lstStyle/>
          <a:p>
            <a:pPr>
              <a:defRPr/>
            </a:pPr>
            <a:r>
              <a:rPr lang="en-US" sz="2400" dirty="0">
                <a:solidFill>
                  <a:srgbClr val="414B56"/>
                </a:solidFill>
                <a:latin typeface="Calibri"/>
              </a:rPr>
              <a:t>Officials will utilize the new signal No. 15 at the time the flop occurs.</a:t>
            </a:r>
          </a:p>
          <a:p>
            <a:pPr>
              <a:defRPr/>
            </a:pPr>
            <a:endParaRPr lang="en-US" sz="2400" dirty="0">
              <a:solidFill>
                <a:srgbClr val="414B56"/>
              </a:solidFill>
              <a:latin typeface="Calibri"/>
            </a:endParaRPr>
          </a:p>
          <a:p>
            <a:pPr>
              <a:defRPr/>
            </a:pPr>
            <a:r>
              <a:rPr lang="en-US" sz="2400" dirty="0">
                <a:solidFill>
                  <a:srgbClr val="414B56"/>
                </a:solidFill>
                <a:latin typeface="Calibri"/>
              </a:rPr>
              <a:t>The warning lessens the severity of the penalty while continuing to address the behavior. It also allows officials with an opportunity to warn a player before issuing a technical foul, allowing players to adjust their behaviors before receiving a harsher penalty.</a:t>
            </a:r>
          </a:p>
          <a:p>
            <a:pPr marL="285750" indent="-285750">
              <a:buFont typeface="Arial" panose="020B0604020202020204" pitchFamily="34" charset="0"/>
              <a:buChar char="•"/>
              <a:defRPr/>
            </a:pPr>
            <a:endParaRPr lang="en-US" sz="2400" dirty="0">
              <a:solidFill>
                <a:srgbClr val="414B56"/>
              </a:solidFill>
              <a:latin typeface="Calibri"/>
            </a:endParaRPr>
          </a:p>
        </p:txBody>
      </p:sp>
      <p:graphicFrame>
        <p:nvGraphicFramePr>
          <p:cNvPr id="2" name="Object 1">
            <a:extLst>
              <a:ext uri="{FF2B5EF4-FFF2-40B4-BE49-F238E27FC236}">
                <a16:creationId xmlns:a16="http://schemas.microsoft.com/office/drawing/2014/main" id="{D0D03C43-FB0B-4A43-56F2-77D135C521FE}"/>
              </a:ext>
            </a:extLst>
          </p:cNvPr>
          <p:cNvGraphicFramePr>
            <a:graphicFrameLocks noChangeAspect="1"/>
          </p:cNvGraphicFramePr>
          <p:nvPr>
            <p:extLst>
              <p:ext uri="{D42A27DB-BD31-4B8C-83A1-F6EECF244321}">
                <p14:modId xmlns:p14="http://schemas.microsoft.com/office/powerpoint/2010/main" val="3980628715"/>
              </p:ext>
            </p:extLst>
          </p:nvPr>
        </p:nvGraphicFramePr>
        <p:xfrm>
          <a:off x="1601499" y="2076821"/>
          <a:ext cx="2716501" cy="3903062"/>
        </p:xfrm>
        <a:graphic>
          <a:graphicData uri="http://schemas.openxmlformats.org/presentationml/2006/ole">
            <mc:AlternateContent xmlns:mc="http://schemas.openxmlformats.org/markup-compatibility/2006">
              <mc:Choice xmlns:v="urn:schemas-microsoft-com:vml" Requires="v">
                <p:oleObj r:id="rId3" imgW="2260246" imgH="3248365" progId="">
                  <p:embed/>
                </p:oleObj>
              </mc:Choice>
              <mc:Fallback>
                <p:oleObj r:id="rId3" imgW="2260246" imgH="3248365" progId="">
                  <p:embed/>
                  <p:pic>
                    <p:nvPicPr>
                      <p:cNvPr id="2" name="Object 1">
                        <a:extLst>
                          <a:ext uri="{FF2B5EF4-FFF2-40B4-BE49-F238E27FC236}">
                            <a16:creationId xmlns:a16="http://schemas.microsoft.com/office/drawing/2014/main" id="{D0D03C43-FB0B-4A43-56F2-77D135C521FE}"/>
                          </a:ext>
                        </a:extLst>
                      </p:cNvPr>
                      <p:cNvPicPr/>
                      <p:nvPr/>
                    </p:nvPicPr>
                    <p:blipFill>
                      <a:blip r:embed="rId4"/>
                      <a:stretch>
                        <a:fillRect/>
                      </a:stretch>
                    </p:blipFill>
                    <p:spPr>
                      <a:xfrm>
                        <a:off x="1601499" y="2076821"/>
                        <a:ext cx="2716501" cy="3903062"/>
                      </a:xfrm>
                      <a:prstGeom prst="rect">
                        <a:avLst/>
                      </a:prstGeom>
                    </p:spPr>
                  </p:pic>
                </p:oleObj>
              </mc:Fallback>
            </mc:AlternateContent>
          </a:graphicData>
        </a:graphic>
      </p:graphicFrame>
    </p:spTree>
    <p:extLst>
      <p:ext uri="{BB962C8B-B14F-4D97-AF65-F5344CB8AC3E}">
        <p14:creationId xmlns:p14="http://schemas.microsoft.com/office/powerpoint/2010/main" val="2170420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Proper procedures for handling blood</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5501031" y="1993900"/>
            <a:ext cx="6284570" cy="4338637"/>
          </a:xfrm>
        </p:spPr>
        <p:txBody>
          <a:bodyPr/>
          <a:lstStyle/>
          <a:p>
            <a:pPr>
              <a:defRPr/>
            </a:pPr>
            <a:r>
              <a:rPr lang="en-US" sz="2800" dirty="0">
                <a:solidFill>
                  <a:srgbClr val="414B56"/>
                </a:solidFill>
                <a:latin typeface="Calibri"/>
              </a:rPr>
              <a:t>Previously, when an injury occurred that involved blood on a player and/or uniform, play was stopped, and the player was directed to leave the game until the bleeding was stopped, the wound was covered, the uniform and/or body was appropriately cleaned, and/or the uniform is changed before returning.</a:t>
            </a:r>
          </a:p>
          <a:p>
            <a:pPr marL="0" indent="0">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graphicFrame>
        <p:nvGraphicFramePr>
          <p:cNvPr id="2" name="Object 1">
            <a:extLst>
              <a:ext uri="{FF2B5EF4-FFF2-40B4-BE49-F238E27FC236}">
                <a16:creationId xmlns:a16="http://schemas.microsoft.com/office/drawing/2014/main" id="{B3FEC700-C4FF-B2E9-98C7-4C4CFBB624CF}"/>
              </a:ext>
            </a:extLst>
          </p:cNvPr>
          <p:cNvGraphicFramePr>
            <a:graphicFrameLocks noChangeAspect="1"/>
          </p:cNvGraphicFramePr>
          <p:nvPr>
            <p:extLst>
              <p:ext uri="{D42A27DB-BD31-4B8C-83A1-F6EECF244321}">
                <p14:modId xmlns:p14="http://schemas.microsoft.com/office/powerpoint/2010/main" val="3488276150"/>
              </p:ext>
            </p:extLst>
          </p:nvPr>
        </p:nvGraphicFramePr>
        <p:xfrm>
          <a:off x="1171289" y="2043986"/>
          <a:ext cx="4118191" cy="2484123"/>
        </p:xfrm>
        <a:graphic>
          <a:graphicData uri="http://schemas.openxmlformats.org/presentationml/2006/ole">
            <mc:AlternateContent xmlns:mc="http://schemas.openxmlformats.org/markup-compatibility/2006">
              <mc:Choice xmlns:v="urn:schemas-microsoft-com:vml" Requires="v">
                <p:oleObj r:id="rId3" imgW="3860800" imgH="2328294" progId="">
                  <p:embed/>
                </p:oleObj>
              </mc:Choice>
              <mc:Fallback>
                <p:oleObj r:id="rId3" imgW="3860800" imgH="2328294" progId="">
                  <p:embed/>
                  <p:pic>
                    <p:nvPicPr>
                      <p:cNvPr id="2" name="Object 1">
                        <a:extLst>
                          <a:ext uri="{FF2B5EF4-FFF2-40B4-BE49-F238E27FC236}">
                            <a16:creationId xmlns:a16="http://schemas.microsoft.com/office/drawing/2014/main" id="{B3FEC700-C4FF-B2E9-98C7-4C4CFBB624CF}"/>
                          </a:ext>
                        </a:extLst>
                      </p:cNvPr>
                      <p:cNvPicPr/>
                      <p:nvPr/>
                    </p:nvPicPr>
                    <p:blipFill>
                      <a:blip r:embed="rId4"/>
                      <a:stretch>
                        <a:fillRect/>
                      </a:stretch>
                    </p:blipFill>
                    <p:spPr>
                      <a:xfrm>
                        <a:off x="1171289" y="2043986"/>
                        <a:ext cx="4118191" cy="2484123"/>
                      </a:xfrm>
                      <a:prstGeom prst="rect">
                        <a:avLst/>
                      </a:prstGeom>
                    </p:spPr>
                  </p:pic>
                </p:oleObj>
              </mc:Fallback>
            </mc:AlternateContent>
          </a:graphicData>
        </a:graphic>
      </p:graphicFrame>
    </p:spTree>
    <p:extLst>
      <p:ext uri="{BB962C8B-B14F-4D97-AF65-F5344CB8AC3E}">
        <p14:creationId xmlns:p14="http://schemas.microsoft.com/office/powerpoint/2010/main" val="2961731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Proper procedures for handling blood</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6901841" y="1989139"/>
            <a:ext cx="5065793" cy="4338637"/>
          </a:xfrm>
        </p:spPr>
        <p:txBody>
          <a:bodyPr/>
          <a:lstStyle/>
          <a:p>
            <a:pPr>
              <a:defRPr/>
            </a:pPr>
            <a:r>
              <a:rPr lang="en-US" sz="2800" dirty="0">
                <a:solidFill>
                  <a:srgbClr val="414B56"/>
                </a:solidFill>
                <a:latin typeface="Calibri"/>
              </a:rPr>
              <a:t>A new rule provides a team with 20 seconds to address blood situations without being charged a time-out.</a:t>
            </a:r>
          </a:p>
          <a:p>
            <a:pPr>
              <a:defRPr/>
            </a:pPr>
            <a:endParaRPr lang="en-US" sz="2800" dirty="0">
              <a:solidFill>
                <a:srgbClr val="414B56"/>
              </a:solidFill>
              <a:latin typeface="Calibri"/>
            </a:endParaRPr>
          </a:p>
          <a:p>
            <a:pPr>
              <a:defRPr/>
            </a:pPr>
            <a:r>
              <a:rPr lang="en-US" sz="2800" dirty="0">
                <a:solidFill>
                  <a:srgbClr val="414B56"/>
                </a:solidFill>
                <a:latin typeface="Calibri"/>
              </a:rPr>
              <a:t>Officials should allow the player(s) to report to the sideline near the team bench before signaling the timer to begin the 20-second timer.</a:t>
            </a:r>
          </a:p>
          <a:p>
            <a:pPr marL="285750" indent="-285750">
              <a:buFont typeface="Arial" panose="020B0604020202020204" pitchFamily="34" charset="0"/>
              <a:buChar char="•"/>
              <a:defRPr/>
            </a:pPr>
            <a:endParaRPr lang="en-US" sz="2800" dirty="0">
              <a:solidFill>
                <a:srgbClr val="414B56"/>
              </a:solidFill>
              <a:latin typeface="Calibri"/>
            </a:endParaRPr>
          </a:p>
          <a:p>
            <a:pPr marL="0" indent="0">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graphicFrame>
        <p:nvGraphicFramePr>
          <p:cNvPr id="2" name="Object 1">
            <a:extLst>
              <a:ext uri="{FF2B5EF4-FFF2-40B4-BE49-F238E27FC236}">
                <a16:creationId xmlns:a16="http://schemas.microsoft.com/office/drawing/2014/main" id="{52132BED-C754-95B2-14E5-6FA4AD9A0F14}"/>
              </a:ext>
            </a:extLst>
          </p:cNvPr>
          <p:cNvGraphicFramePr>
            <a:graphicFrameLocks noChangeAspect="1"/>
          </p:cNvGraphicFramePr>
          <p:nvPr>
            <p:extLst>
              <p:ext uri="{D42A27DB-BD31-4B8C-83A1-F6EECF244321}">
                <p14:modId xmlns:p14="http://schemas.microsoft.com/office/powerpoint/2010/main" val="2540951250"/>
              </p:ext>
            </p:extLst>
          </p:nvPr>
        </p:nvGraphicFramePr>
        <p:xfrm>
          <a:off x="2106613" y="2132888"/>
          <a:ext cx="4154487" cy="3983408"/>
        </p:xfrm>
        <a:graphic>
          <a:graphicData uri="http://schemas.openxmlformats.org/presentationml/2006/ole">
            <mc:AlternateContent xmlns:mc="http://schemas.openxmlformats.org/markup-compatibility/2006">
              <mc:Choice xmlns:v="urn:schemas-microsoft-com:vml" Requires="v">
                <p:oleObj r:id="rId3" imgW="3392495" imgH="3252618" progId="">
                  <p:embed/>
                </p:oleObj>
              </mc:Choice>
              <mc:Fallback>
                <p:oleObj r:id="rId3" imgW="3392495" imgH="3252618" progId="">
                  <p:embed/>
                  <p:pic>
                    <p:nvPicPr>
                      <p:cNvPr id="2" name="Object 1">
                        <a:extLst>
                          <a:ext uri="{FF2B5EF4-FFF2-40B4-BE49-F238E27FC236}">
                            <a16:creationId xmlns:a16="http://schemas.microsoft.com/office/drawing/2014/main" id="{52132BED-C754-95B2-14E5-6FA4AD9A0F14}"/>
                          </a:ext>
                        </a:extLst>
                      </p:cNvPr>
                      <p:cNvPicPr/>
                      <p:nvPr/>
                    </p:nvPicPr>
                    <p:blipFill>
                      <a:blip r:embed="rId4"/>
                      <a:stretch>
                        <a:fillRect/>
                      </a:stretch>
                    </p:blipFill>
                    <p:spPr>
                      <a:xfrm>
                        <a:off x="2106613" y="2132888"/>
                        <a:ext cx="4154487" cy="3983408"/>
                      </a:xfrm>
                      <a:prstGeom prst="rect">
                        <a:avLst/>
                      </a:prstGeom>
                    </p:spPr>
                  </p:pic>
                </p:oleObj>
              </mc:Fallback>
            </mc:AlternateContent>
          </a:graphicData>
        </a:graphic>
      </p:graphicFrame>
    </p:spTree>
    <p:extLst>
      <p:ext uri="{BB962C8B-B14F-4D97-AF65-F5344CB8AC3E}">
        <p14:creationId xmlns:p14="http://schemas.microsoft.com/office/powerpoint/2010/main" val="3629651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D9FD8-631F-4B2E-8465-0BA39B09A76C}"/>
              </a:ext>
            </a:extLst>
          </p:cNvPr>
          <p:cNvSpPr>
            <a:spLocks noGrp="1"/>
          </p:cNvSpPr>
          <p:nvPr>
            <p:ph type="title"/>
          </p:nvPr>
        </p:nvSpPr>
        <p:spPr/>
        <p:txBody>
          <a:bodyPr/>
          <a:lstStyle/>
          <a:p>
            <a:r>
              <a:rPr lang="en-US" dirty="0"/>
              <a:t>Proper procedures for handling blood</a:t>
            </a:r>
          </a:p>
        </p:txBody>
      </p:sp>
      <p:sp>
        <p:nvSpPr>
          <p:cNvPr id="5" name="Content Placeholder 4">
            <a:extLst>
              <a:ext uri="{FF2B5EF4-FFF2-40B4-BE49-F238E27FC236}">
                <a16:creationId xmlns:a16="http://schemas.microsoft.com/office/drawing/2014/main" id="{2F093DC4-4B19-4FC0-BF27-7056CFF0CDA6}"/>
              </a:ext>
            </a:extLst>
          </p:cNvPr>
          <p:cNvSpPr>
            <a:spLocks noGrp="1"/>
          </p:cNvSpPr>
          <p:nvPr>
            <p:ph idx="1"/>
          </p:nvPr>
        </p:nvSpPr>
        <p:spPr>
          <a:xfrm>
            <a:off x="5405934" y="1993900"/>
            <a:ext cx="6562230" cy="4338637"/>
          </a:xfrm>
        </p:spPr>
        <p:txBody>
          <a:bodyPr/>
          <a:lstStyle/>
          <a:p>
            <a:pPr>
              <a:defRPr/>
            </a:pPr>
            <a:r>
              <a:rPr lang="en-US" sz="2800" dirty="0">
                <a:solidFill>
                  <a:srgbClr val="414B56"/>
                </a:solidFill>
                <a:latin typeface="Calibri"/>
              </a:rPr>
              <a:t>If the issue is resolved within the 20 seconds, the player will be permitted to remain in the game.</a:t>
            </a:r>
          </a:p>
          <a:p>
            <a:pPr>
              <a:defRPr/>
            </a:pPr>
            <a:endParaRPr lang="en-US" sz="2800" dirty="0">
              <a:solidFill>
                <a:srgbClr val="414B56"/>
              </a:solidFill>
              <a:latin typeface="Calibri"/>
            </a:endParaRPr>
          </a:p>
          <a:p>
            <a:pPr>
              <a:defRPr/>
            </a:pPr>
            <a:r>
              <a:rPr lang="en-US" sz="2800" dirty="0">
                <a:solidFill>
                  <a:srgbClr val="414B56"/>
                </a:solidFill>
                <a:latin typeface="Calibri"/>
              </a:rPr>
              <a:t>If the issue is not resolved within the 20 seconds, a coach may request a time-out to allow the player to remain in the game.</a:t>
            </a:r>
          </a:p>
          <a:p>
            <a:pPr marL="285750" indent="-285750">
              <a:buFont typeface="Arial" panose="020B0604020202020204" pitchFamily="34" charset="0"/>
              <a:buChar char="•"/>
              <a:defRPr/>
            </a:pPr>
            <a:endParaRPr lang="en-US" sz="2800" dirty="0">
              <a:solidFill>
                <a:srgbClr val="414B56"/>
              </a:solidFill>
              <a:latin typeface="Calibri"/>
            </a:endParaRPr>
          </a:p>
          <a:p>
            <a:pPr marL="285750" indent="-285750">
              <a:buFont typeface="Arial" panose="020B0604020202020204" pitchFamily="34" charset="0"/>
              <a:buChar char="•"/>
              <a:defRPr/>
            </a:pPr>
            <a:endParaRPr lang="en-US" sz="2800" dirty="0">
              <a:solidFill>
                <a:srgbClr val="414B56"/>
              </a:solidFill>
              <a:latin typeface="Calibri"/>
            </a:endParaRPr>
          </a:p>
          <a:p>
            <a:pPr marL="0" indent="0">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graphicFrame>
        <p:nvGraphicFramePr>
          <p:cNvPr id="3" name="Object 2">
            <a:extLst>
              <a:ext uri="{FF2B5EF4-FFF2-40B4-BE49-F238E27FC236}">
                <a16:creationId xmlns:a16="http://schemas.microsoft.com/office/drawing/2014/main" id="{80521FEE-9E6E-8517-608D-F10D9262D43D}"/>
              </a:ext>
            </a:extLst>
          </p:cNvPr>
          <p:cNvGraphicFramePr>
            <a:graphicFrameLocks noChangeAspect="1"/>
          </p:cNvGraphicFramePr>
          <p:nvPr>
            <p:extLst>
              <p:ext uri="{D42A27DB-BD31-4B8C-83A1-F6EECF244321}">
                <p14:modId xmlns:p14="http://schemas.microsoft.com/office/powerpoint/2010/main" val="2899819208"/>
              </p:ext>
            </p:extLst>
          </p:nvPr>
        </p:nvGraphicFramePr>
        <p:xfrm>
          <a:off x="1148551" y="2107984"/>
          <a:ext cx="4074502" cy="3597831"/>
        </p:xfrm>
        <a:graphic>
          <a:graphicData uri="http://schemas.openxmlformats.org/presentationml/2006/ole">
            <mc:AlternateContent xmlns:mc="http://schemas.openxmlformats.org/markup-compatibility/2006">
              <mc:Choice xmlns:v="urn:schemas-microsoft-com:vml" Requires="v">
                <p:oleObj r:id="rId3" imgW="3120774" imgH="2756432" progId="">
                  <p:embed/>
                </p:oleObj>
              </mc:Choice>
              <mc:Fallback>
                <p:oleObj r:id="rId3" imgW="3120774" imgH="2756432" progId="">
                  <p:embed/>
                  <p:pic>
                    <p:nvPicPr>
                      <p:cNvPr id="3" name="Object 2">
                        <a:extLst>
                          <a:ext uri="{FF2B5EF4-FFF2-40B4-BE49-F238E27FC236}">
                            <a16:creationId xmlns:a16="http://schemas.microsoft.com/office/drawing/2014/main" id="{80521FEE-9E6E-8517-608D-F10D9262D43D}"/>
                          </a:ext>
                        </a:extLst>
                      </p:cNvPr>
                      <p:cNvPicPr/>
                      <p:nvPr/>
                    </p:nvPicPr>
                    <p:blipFill>
                      <a:blip r:embed="rId4"/>
                      <a:stretch>
                        <a:fillRect/>
                      </a:stretch>
                    </p:blipFill>
                    <p:spPr>
                      <a:xfrm>
                        <a:off x="1148551" y="2107984"/>
                        <a:ext cx="4074502" cy="3597831"/>
                      </a:xfrm>
                      <a:prstGeom prst="rect">
                        <a:avLst/>
                      </a:prstGeom>
                    </p:spPr>
                  </p:pic>
                </p:oleObj>
              </mc:Fallback>
            </mc:AlternateContent>
          </a:graphicData>
        </a:graphic>
      </p:graphicFrame>
    </p:spTree>
    <p:extLst>
      <p:ext uri="{BB962C8B-B14F-4D97-AF65-F5344CB8AC3E}">
        <p14:creationId xmlns:p14="http://schemas.microsoft.com/office/powerpoint/2010/main" val="839244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6A10-A93F-657D-447E-E0C8B679B978}"/>
              </a:ext>
            </a:extLst>
          </p:cNvPr>
          <p:cNvSpPr>
            <a:spLocks noGrp="1"/>
          </p:cNvSpPr>
          <p:nvPr>
            <p:ph type="title"/>
          </p:nvPr>
        </p:nvSpPr>
        <p:spPr>
          <a:xfrm>
            <a:off x="1941513" y="525463"/>
            <a:ext cx="6843672" cy="1204912"/>
          </a:xfrm>
        </p:spPr>
        <p:txBody>
          <a:bodyPr/>
          <a:lstStyle/>
          <a:p>
            <a:r>
              <a:rPr lang="en-US" sz="4000" dirty="0">
                <a:latin typeface="Inter SemiBold"/>
                <a:ea typeface="Inter SemiBold"/>
                <a:cs typeface="Inter SemiBold"/>
                <a:sym typeface="Inter SemiBold"/>
              </a:rPr>
              <a:t>All things officiating </a:t>
            </a:r>
            <a:br>
              <a:rPr lang="en-US" sz="4000" dirty="0">
                <a:latin typeface="Inter SemiBold"/>
                <a:ea typeface="Inter SemiBold"/>
                <a:cs typeface="Inter SemiBold"/>
                <a:sym typeface="Inter SemiBold"/>
              </a:rPr>
            </a:br>
            <a:r>
              <a:rPr lang="en-US" sz="4000" dirty="0">
                <a:latin typeface="Inter SemiBold"/>
                <a:ea typeface="Inter SemiBold"/>
                <a:cs typeface="Inter SemiBold"/>
                <a:sym typeface="Inter SemiBold"/>
              </a:rPr>
              <a:t>in one place!</a:t>
            </a:r>
            <a:endParaRPr lang="en-US" dirty="0"/>
          </a:p>
        </p:txBody>
      </p:sp>
      <p:sp>
        <p:nvSpPr>
          <p:cNvPr id="4" name="Content Placeholder 3">
            <a:extLst>
              <a:ext uri="{FF2B5EF4-FFF2-40B4-BE49-F238E27FC236}">
                <a16:creationId xmlns:a16="http://schemas.microsoft.com/office/drawing/2014/main" id="{4644809B-FCB1-F6F8-C398-D9C38190FC54}"/>
              </a:ext>
            </a:extLst>
          </p:cNvPr>
          <p:cNvSpPr>
            <a:spLocks noGrp="1"/>
          </p:cNvSpPr>
          <p:nvPr>
            <p:ph idx="1"/>
          </p:nvPr>
        </p:nvSpPr>
        <p:spPr/>
        <p:txBody>
          <a:bodyPr/>
          <a:lstStyle/>
          <a:p>
            <a:r>
              <a:rPr lang="en-US" sz="2400" dirty="0">
                <a:solidFill>
                  <a:schemeClr val="dk1"/>
                </a:solidFill>
                <a:highlight>
                  <a:srgbClr val="FFFFFF"/>
                </a:highlight>
                <a:latin typeface="Inter"/>
                <a:ea typeface="Inter"/>
                <a:cs typeface="Inter"/>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endParaRPr lang="en-US" sz="2800" dirty="0">
              <a:solidFill>
                <a:schemeClr val="dk1"/>
              </a:solidFill>
              <a:latin typeface="Inter"/>
              <a:ea typeface="Inter"/>
              <a:cs typeface="Inter"/>
              <a:sym typeface="Inter"/>
            </a:endParaRPr>
          </a:p>
          <a:p>
            <a:endParaRPr lang="en-US" dirty="0"/>
          </a:p>
        </p:txBody>
      </p:sp>
      <p:sp>
        <p:nvSpPr>
          <p:cNvPr id="8" name="Google Shape;163;p28">
            <a:extLst>
              <a:ext uri="{FF2B5EF4-FFF2-40B4-BE49-F238E27FC236}">
                <a16:creationId xmlns:a16="http://schemas.microsoft.com/office/drawing/2014/main" id="{64DB8A4D-D932-E495-985B-35D04CC0E9CC}"/>
              </a:ext>
            </a:extLst>
          </p:cNvPr>
          <p:cNvSpPr txBox="1"/>
          <p:nvPr/>
        </p:nvSpPr>
        <p:spPr>
          <a:xfrm>
            <a:off x="2341361"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20+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Member States</a:t>
            </a:r>
            <a:endParaRPr sz="2400" b="1" dirty="0">
              <a:solidFill>
                <a:schemeClr val="bg1"/>
              </a:solidFill>
              <a:latin typeface="+mn-lt"/>
              <a:ea typeface="Inter Black"/>
              <a:cs typeface="Inter Black"/>
              <a:sym typeface="Inter Black"/>
            </a:endParaRPr>
          </a:p>
        </p:txBody>
      </p:sp>
      <p:sp>
        <p:nvSpPr>
          <p:cNvPr id="18" name="Google Shape;164;p28">
            <a:extLst>
              <a:ext uri="{FF2B5EF4-FFF2-40B4-BE49-F238E27FC236}">
                <a16:creationId xmlns:a16="http://schemas.microsoft.com/office/drawing/2014/main" id="{78B4D0ED-1B18-233A-7E29-75D69FA7F834}"/>
              </a:ext>
            </a:extLst>
          </p:cNvPr>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300,000+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Officials</a:t>
            </a:r>
            <a:endParaRPr sz="2400" b="1" dirty="0">
              <a:solidFill>
                <a:schemeClr val="bg1"/>
              </a:solidFill>
              <a:latin typeface="+mn-lt"/>
              <a:ea typeface="Inter Black"/>
              <a:cs typeface="Inter Black"/>
              <a:sym typeface="Inter Black"/>
            </a:endParaRPr>
          </a:p>
        </p:txBody>
      </p:sp>
      <p:sp>
        <p:nvSpPr>
          <p:cNvPr id="19" name="Google Shape;165;p28">
            <a:extLst>
              <a:ext uri="{FF2B5EF4-FFF2-40B4-BE49-F238E27FC236}">
                <a16:creationId xmlns:a16="http://schemas.microsoft.com/office/drawing/2014/main" id="{15F565F3-30B7-3C92-8F4F-854EDF9DC6A2}"/>
              </a:ext>
            </a:extLst>
          </p:cNvPr>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7,000+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Schools</a:t>
            </a:r>
            <a:endParaRPr sz="2400" b="1" dirty="0">
              <a:solidFill>
                <a:schemeClr val="bg1"/>
              </a:solidFill>
              <a:latin typeface="+mn-lt"/>
              <a:ea typeface="Inter Black"/>
              <a:cs typeface="Inter Black"/>
              <a:sym typeface="Inter Black"/>
            </a:endParaRPr>
          </a:p>
        </p:txBody>
      </p:sp>
      <p:pic>
        <p:nvPicPr>
          <p:cNvPr id="20" name="Google Shape;161;p28" descr="A close up of a sign&#10;&#10;Description automatically generated">
            <a:extLst>
              <a:ext uri="{FF2B5EF4-FFF2-40B4-BE49-F238E27FC236}">
                <a16:creationId xmlns:a16="http://schemas.microsoft.com/office/drawing/2014/main" id="{3BDF60A3-4D23-071C-49D6-F21A500D8602}"/>
              </a:ext>
            </a:extLst>
          </p:cNvPr>
          <p:cNvPicPr preferRelativeResize="0"/>
          <p:nvPr/>
        </p:nvPicPr>
        <p:blipFill rotWithShape="1">
          <a:blip r:embed="rId3">
            <a:alphaModFix/>
          </a:blip>
          <a:srcRect l="1066" t="4841" r="1047" b="5003"/>
          <a:stretch/>
        </p:blipFill>
        <p:spPr>
          <a:xfrm>
            <a:off x="9159356" y="693267"/>
            <a:ext cx="2763677" cy="986375"/>
          </a:xfrm>
          <a:prstGeom prst="rect">
            <a:avLst/>
          </a:prstGeom>
          <a:noFill/>
          <a:ln>
            <a:noFill/>
          </a:ln>
        </p:spPr>
      </p:pic>
    </p:spTree>
    <p:extLst>
      <p:ext uri="{BB962C8B-B14F-4D97-AF65-F5344CB8AC3E}">
        <p14:creationId xmlns:p14="http://schemas.microsoft.com/office/powerpoint/2010/main" val="2431920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B83E914-724E-2673-A1B2-D5BD999DFB4B}"/>
              </a:ext>
            </a:extLst>
          </p:cNvPr>
          <p:cNvSpPr>
            <a:spLocks noGrp="1"/>
          </p:cNvSpPr>
          <p:nvPr>
            <p:ph type="title"/>
          </p:nvPr>
        </p:nvSpPr>
        <p:spPr/>
        <p:txBody>
          <a:bodyPr/>
          <a:lstStyle/>
          <a:p>
            <a:r>
              <a:rPr lang="en-US" sz="3800" dirty="0">
                <a:latin typeface="Inter ExtraBold"/>
                <a:ea typeface="Inter ExtraBold"/>
                <a:cs typeface="Inter ExtraBold"/>
                <a:sym typeface="Inter ExtraBold"/>
              </a:rPr>
              <a:t>COS Continued Improvements</a:t>
            </a:r>
            <a:endParaRPr lang="en-US" dirty="0"/>
          </a:p>
        </p:txBody>
      </p:sp>
      <p:sp>
        <p:nvSpPr>
          <p:cNvPr id="7" name="Content Placeholder 6">
            <a:extLst>
              <a:ext uri="{FF2B5EF4-FFF2-40B4-BE49-F238E27FC236}">
                <a16:creationId xmlns:a16="http://schemas.microsoft.com/office/drawing/2014/main" id="{5D44E401-9381-0B18-B228-2254B0AEE0A9}"/>
              </a:ext>
            </a:extLst>
          </p:cNvPr>
          <p:cNvSpPr>
            <a:spLocks noGrp="1"/>
          </p:cNvSpPr>
          <p:nvPr>
            <p:ph idx="1"/>
          </p:nvPr>
        </p:nvSpPr>
        <p:spPr>
          <a:xfrm>
            <a:off x="1941513" y="1989138"/>
            <a:ext cx="10026650" cy="4338637"/>
          </a:xfrm>
        </p:spPr>
        <p:txBody>
          <a:bodyPr/>
          <a:lstStyle/>
          <a:p>
            <a:r>
              <a:rPr lang="en-US" dirty="0"/>
              <a:t>Over </a:t>
            </a:r>
            <a:r>
              <a:rPr lang="en-US" b="1" dirty="0"/>
              <a:t>200</a:t>
            </a:r>
            <a:r>
              <a:rPr lang="en-US" dirty="0"/>
              <a:t> Updates and New Features in the Past 12 Months!</a:t>
            </a:r>
          </a:p>
          <a:p>
            <a:endParaRPr lang="en-US" sz="1600" dirty="0"/>
          </a:p>
          <a:p>
            <a:pPr marL="457200" lvl="1" indent="0">
              <a:buNone/>
            </a:pPr>
            <a:r>
              <a:rPr lang="en-US" b="1" dirty="0">
                <a:sym typeface="Inter"/>
              </a:rPr>
              <a:t>COMING SOON</a:t>
            </a:r>
          </a:p>
          <a:p>
            <a:pPr lvl="2"/>
            <a:r>
              <a:rPr lang="en-US" dirty="0">
                <a:sym typeface="Inter"/>
              </a:rPr>
              <a:t>Exam Center Improvements</a:t>
            </a:r>
          </a:p>
          <a:p>
            <a:pPr lvl="2"/>
            <a:r>
              <a:rPr lang="en-US" dirty="0">
                <a:sym typeface="Inter"/>
              </a:rPr>
              <a:t>Streamlined Registrations and Onboarding</a:t>
            </a:r>
          </a:p>
          <a:p>
            <a:pPr lvl="2"/>
            <a:r>
              <a:rPr lang="en-US" dirty="0">
                <a:sym typeface="Inter"/>
              </a:rPr>
              <a:t>Expanded Reporting Capabilities for States</a:t>
            </a:r>
          </a:p>
          <a:p>
            <a:pPr lvl="2"/>
            <a:r>
              <a:rPr lang="en-US" dirty="0">
                <a:sym typeface="Inter"/>
              </a:rPr>
              <a:t>Event/Clinic Registration and Attendance Tracking</a:t>
            </a:r>
          </a:p>
          <a:p>
            <a:pPr marL="457200" lvl="1" indent="0">
              <a:buNone/>
            </a:pPr>
            <a:r>
              <a:rPr lang="en-US" b="1" dirty="0">
                <a:sym typeface="Inter"/>
              </a:rPr>
              <a:t>Reciprocity</a:t>
            </a:r>
          </a:p>
          <a:p>
            <a:pPr lvl="2"/>
            <a:r>
              <a:rPr lang="en-US" dirty="0">
                <a:sym typeface="Inter"/>
              </a:rPr>
              <a:t>In-State/Out-of-State</a:t>
            </a:r>
          </a:p>
          <a:p>
            <a:pPr marL="457200" lvl="1" indent="0">
              <a:buNone/>
            </a:pPr>
            <a:r>
              <a:rPr lang="en-US" b="1" dirty="0">
                <a:sym typeface="Inter"/>
              </a:rPr>
              <a:t>Watch for Many More Updates from NFHS!</a:t>
            </a:r>
            <a:endParaRPr lang="en-US" b="1" dirty="0">
              <a:sym typeface="Calibri"/>
            </a:endParaRPr>
          </a:p>
          <a:p>
            <a:endParaRPr lang="en-US" dirty="0"/>
          </a:p>
        </p:txBody>
      </p:sp>
      <p:pic>
        <p:nvPicPr>
          <p:cNvPr id="11" name="Google Shape;161;p28" descr="A close up of a sign&#10;&#10;Description automatically generated">
            <a:extLst>
              <a:ext uri="{FF2B5EF4-FFF2-40B4-BE49-F238E27FC236}">
                <a16:creationId xmlns:a16="http://schemas.microsoft.com/office/drawing/2014/main" id="{130FEB79-E493-4A60-E456-E4F1A147B364}"/>
              </a:ext>
            </a:extLst>
          </p:cNvPr>
          <p:cNvPicPr preferRelativeResize="0"/>
          <p:nvPr/>
        </p:nvPicPr>
        <p:blipFill rotWithShape="1">
          <a:blip r:embed="rId3">
            <a:alphaModFix/>
          </a:blip>
          <a:srcRect l="1066" t="4841" r="1047" b="5003"/>
          <a:stretch/>
        </p:blipFill>
        <p:spPr>
          <a:xfrm>
            <a:off x="8254700" y="2774373"/>
            <a:ext cx="3668334" cy="1309253"/>
          </a:xfrm>
          <a:prstGeom prst="rect">
            <a:avLst/>
          </a:prstGeom>
          <a:noFill/>
          <a:ln>
            <a:noFill/>
          </a:ln>
        </p:spPr>
      </p:pic>
    </p:spTree>
    <p:extLst>
      <p:ext uri="{BB962C8B-B14F-4D97-AF65-F5344CB8AC3E}">
        <p14:creationId xmlns:p14="http://schemas.microsoft.com/office/powerpoint/2010/main" val="2867506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a:defRPr/>
            </a:pPr>
            <a:r>
              <a:rPr lang="en-US"/>
              <a:t>www.nfhs.org</a:t>
            </a:r>
          </a:p>
        </p:txBody>
      </p:sp>
      <p:pic>
        <p:nvPicPr>
          <p:cNvPr id="6" name="Picture 5" descr="A cover of a book with women playing field hockey&#10;&#10;Description automatically generated">
            <a:extLst>
              <a:ext uri="{FF2B5EF4-FFF2-40B4-BE49-F238E27FC236}">
                <a16:creationId xmlns:a16="http://schemas.microsoft.com/office/drawing/2014/main" id="{EE5297F5-7551-F22D-FD5B-B194B9AC9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24" y="3394148"/>
            <a:ext cx="1058753" cy="1426464"/>
          </a:xfrm>
          <a:prstGeom prst="rect">
            <a:avLst/>
          </a:prstGeom>
        </p:spPr>
      </p:pic>
      <p:pic>
        <p:nvPicPr>
          <p:cNvPr id="23" name="Picture 22" descr="A football player in a helmet&#10;&#10;Description automatically generated">
            <a:extLst>
              <a:ext uri="{FF2B5EF4-FFF2-40B4-BE49-F238E27FC236}">
                <a16:creationId xmlns:a16="http://schemas.microsoft.com/office/drawing/2014/main" id="{E94901B6-F163-D80E-4400-642A96867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752" y="3391209"/>
            <a:ext cx="1050828" cy="1426464"/>
          </a:xfrm>
          <a:prstGeom prst="rect">
            <a:avLst/>
          </a:prstGeom>
        </p:spPr>
      </p:pic>
      <p:pic>
        <p:nvPicPr>
          <p:cNvPr id="24" name="Picture 23" descr="A basketball player in a white uniform&#10;&#10;Description automatically generated">
            <a:extLst>
              <a:ext uri="{FF2B5EF4-FFF2-40B4-BE49-F238E27FC236}">
                <a16:creationId xmlns:a16="http://schemas.microsoft.com/office/drawing/2014/main" id="{11452FBC-2988-FD7C-55F6-9488826D6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727" y="3382209"/>
            <a:ext cx="1053998" cy="1426464"/>
          </a:xfrm>
          <a:prstGeom prst="rect">
            <a:avLst/>
          </a:prstGeom>
        </p:spPr>
      </p:pic>
      <p:pic>
        <p:nvPicPr>
          <p:cNvPr id="25" name="Picture 24" descr="A hockey player on ice&#10;&#10;Description automatically generated">
            <a:extLst>
              <a:ext uri="{FF2B5EF4-FFF2-40B4-BE49-F238E27FC236}">
                <a16:creationId xmlns:a16="http://schemas.microsoft.com/office/drawing/2014/main" id="{D8863AF8-8463-8B55-CC9C-DFA6520DC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230" y="3391209"/>
            <a:ext cx="1058753" cy="1426464"/>
          </a:xfrm>
          <a:prstGeom prst="rect">
            <a:avLst/>
          </a:prstGeom>
        </p:spPr>
      </p:pic>
      <p:pic>
        <p:nvPicPr>
          <p:cNvPr id="26" name="Picture 25" descr="A cover of a book with a person in a white shirt&#10;&#10;Description automatically generated">
            <a:extLst>
              <a:ext uri="{FF2B5EF4-FFF2-40B4-BE49-F238E27FC236}">
                <a16:creationId xmlns:a16="http://schemas.microsoft.com/office/drawing/2014/main" id="{15CF499F-3B4C-D95F-2B73-4126DBD731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078" y="3382209"/>
            <a:ext cx="1052413" cy="1426464"/>
          </a:xfrm>
          <a:prstGeom prst="rect">
            <a:avLst/>
          </a:prstGeom>
        </p:spPr>
      </p:pic>
      <p:pic>
        <p:nvPicPr>
          <p:cNvPr id="27" name="Picture 26" descr="A cheerleaders on a blue cover&#10;&#10;Description automatically generated">
            <a:extLst>
              <a:ext uri="{FF2B5EF4-FFF2-40B4-BE49-F238E27FC236}">
                <a16:creationId xmlns:a16="http://schemas.microsoft.com/office/drawing/2014/main" id="{717263E0-2052-23C3-64D1-C8DC980F9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0893" y="3382209"/>
            <a:ext cx="1055583" cy="1426464"/>
          </a:xfrm>
          <a:prstGeom prst="rect">
            <a:avLst/>
          </a:prstGeom>
        </p:spPr>
      </p:pic>
      <p:pic>
        <p:nvPicPr>
          <p:cNvPr id="28" name="Picture 27" descr="A cover of a book with a couple of women in swim suits&#10;&#10;Description automatically generated">
            <a:extLst>
              <a:ext uri="{FF2B5EF4-FFF2-40B4-BE49-F238E27FC236}">
                <a16:creationId xmlns:a16="http://schemas.microsoft.com/office/drawing/2014/main" id="{13636018-33AD-3DBF-5A7F-FAEBC9250F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8401" y="3391209"/>
            <a:ext cx="1053998" cy="1426464"/>
          </a:xfrm>
          <a:prstGeom prst="rect">
            <a:avLst/>
          </a:prstGeom>
        </p:spPr>
      </p:pic>
      <p:pic>
        <p:nvPicPr>
          <p:cNvPr id="29" name="Picture 28">
            <a:extLst>
              <a:ext uri="{FF2B5EF4-FFF2-40B4-BE49-F238E27FC236}">
                <a16:creationId xmlns:a16="http://schemas.microsoft.com/office/drawing/2014/main" id="{736F5DAE-0417-49D9-BA69-9CD76FA9DA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2799" y="4901311"/>
            <a:ext cx="1055583" cy="1426464"/>
          </a:xfrm>
          <a:prstGeom prst="rect">
            <a:avLst/>
          </a:prstGeom>
        </p:spPr>
      </p:pic>
      <p:pic>
        <p:nvPicPr>
          <p:cNvPr id="30" name="Picture 29" descr="A cover of a book with a couple of men wrestling&#10;&#10;Description automatically generated">
            <a:extLst>
              <a:ext uri="{FF2B5EF4-FFF2-40B4-BE49-F238E27FC236}">
                <a16:creationId xmlns:a16="http://schemas.microsoft.com/office/drawing/2014/main" id="{4B42C5DC-7DA2-BE4F-D5CC-31DC608453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7752" y="4901311"/>
            <a:ext cx="1055583" cy="1426464"/>
          </a:xfrm>
          <a:prstGeom prst="rect">
            <a:avLst/>
          </a:prstGeom>
        </p:spPr>
      </p:pic>
      <p:pic>
        <p:nvPicPr>
          <p:cNvPr id="31" name="Picture 30">
            <a:extLst>
              <a:ext uri="{FF2B5EF4-FFF2-40B4-BE49-F238E27FC236}">
                <a16:creationId xmlns:a16="http://schemas.microsoft.com/office/drawing/2014/main" id="{A668DC63-EC58-CB20-4F88-447B7DF02A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2853" y="4901311"/>
            <a:ext cx="1003280" cy="1426464"/>
          </a:xfrm>
          <a:prstGeom prst="rect">
            <a:avLst/>
          </a:prstGeom>
        </p:spPr>
      </p:pic>
      <p:pic>
        <p:nvPicPr>
          <p:cNvPr id="32" name="Picture 31">
            <a:extLst>
              <a:ext uri="{FF2B5EF4-FFF2-40B4-BE49-F238E27FC236}">
                <a16:creationId xmlns:a16="http://schemas.microsoft.com/office/drawing/2014/main" id="{1DBF2B6C-7C97-4F2F-D179-0EBED89697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5909" y="3391209"/>
            <a:ext cx="1055583" cy="1426464"/>
          </a:xfrm>
          <a:prstGeom prst="rect">
            <a:avLst/>
          </a:prstGeom>
        </p:spPr>
      </p:pic>
      <p:pic>
        <p:nvPicPr>
          <p:cNvPr id="33" name="Picture 32">
            <a:extLst>
              <a:ext uri="{FF2B5EF4-FFF2-40B4-BE49-F238E27FC236}">
                <a16:creationId xmlns:a16="http://schemas.microsoft.com/office/drawing/2014/main" id="{EE9E9154-9017-86B4-E2B4-34F0461B12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78620" y="4901311"/>
            <a:ext cx="1057168" cy="1426464"/>
          </a:xfrm>
          <a:prstGeom prst="rect">
            <a:avLst/>
          </a:prstGeom>
        </p:spPr>
      </p:pic>
      <p:pic>
        <p:nvPicPr>
          <p:cNvPr id="34" name="Picture 33" descr="A cover of a book with a couple of women playing lacrosse&#10;&#10;Description automatically generated">
            <a:extLst>
              <a:ext uri="{FF2B5EF4-FFF2-40B4-BE49-F238E27FC236}">
                <a16:creationId xmlns:a16="http://schemas.microsoft.com/office/drawing/2014/main" id="{12A007C9-AA58-5D9D-11FE-28C501D241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83376" y="4901311"/>
            <a:ext cx="1055583" cy="1426464"/>
          </a:xfrm>
          <a:prstGeom prst="rect">
            <a:avLst/>
          </a:prstGeom>
        </p:spPr>
      </p:pic>
      <p:pic>
        <p:nvPicPr>
          <p:cNvPr id="35" name="Picture 34" descr="A cover of a book with a couple of women playing softball&#10;&#10;Description automatically generated">
            <a:extLst>
              <a:ext uri="{FF2B5EF4-FFF2-40B4-BE49-F238E27FC236}">
                <a16:creationId xmlns:a16="http://schemas.microsoft.com/office/drawing/2014/main" id="{E1929BB8-FADF-EAE0-42E8-9E26772C9C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7338" y="4901311"/>
            <a:ext cx="1058753" cy="1426464"/>
          </a:xfrm>
          <a:prstGeom prst="rect">
            <a:avLst/>
          </a:prstGeom>
        </p:spPr>
      </p:pic>
      <p:pic>
        <p:nvPicPr>
          <p:cNvPr id="36" name="Picture 35" descr="A person holding a pole&#10;&#10;Description automatically generated">
            <a:extLst>
              <a:ext uri="{FF2B5EF4-FFF2-40B4-BE49-F238E27FC236}">
                <a16:creationId xmlns:a16="http://schemas.microsoft.com/office/drawing/2014/main" id="{DB7DEC6F-4D62-5686-B508-9E52456589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67" y="4901311"/>
            <a:ext cx="1055583" cy="1426464"/>
          </a:xfrm>
          <a:prstGeom prst="rect">
            <a:avLst/>
          </a:prstGeom>
        </p:spPr>
      </p:pic>
      <p:pic>
        <p:nvPicPr>
          <p:cNvPr id="39" name="Picture 38" descr="A magazine cover with a person raising his hand&#10;&#10;Description automatically generated">
            <a:extLst>
              <a:ext uri="{FF2B5EF4-FFF2-40B4-BE49-F238E27FC236}">
                <a16:creationId xmlns:a16="http://schemas.microsoft.com/office/drawing/2014/main" id="{29DAEF66-0816-E4F8-CBA8-40EB7D327D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072515">
            <a:off x="9359075" y="1439185"/>
            <a:ext cx="1299180" cy="1645920"/>
          </a:xfrm>
          <a:prstGeom prst="rect">
            <a:avLst/>
          </a:prstGeom>
        </p:spPr>
      </p:pic>
      <p:pic>
        <p:nvPicPr>
          <p:cNvPr id="37" name="Picture 36" descr="A magazine cover with black squares&#10;&#10;Description automatically generated">
            <a:extLst>
              <a:ext uri="{FF2B5EF4-FFF2-40B4-BE49-F238E27FC236}">
                <a16:creationId xmlns:a16="http://schemas.microsoft.com/office/drawing/2014/main" id="{FD310C36-018D-66B7-5324-EBCA2F6075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68476" y="1004229"/>
            <a:ext cx="1299180" cy="1645920"/>
          </a:xfrm>
          <a:prstGeom prst="rect">
            <a:avLst/>
          </a:prstGeom>
        </p:spPr>
      </p:pic>
      <p:pic>
        <p:nvPicPr>
          <p:cNvPr id="7" name="Picture 6" descr="A cover of a book with a couple of men playing lacrosse&#10;&#10;Description automatically generated">
            <a:extLst>
              <a:ext uri="{FF2B5EF4-FFF2-40B4-BE49-F238E27FC236}">
                <a16:creationId xmlns:a16="http://schemas.microsoft.com/office/drawing/2014/main" id="{E437F67C-7670-8135-AA71-7379C2EC57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28391" y="4901311"/>
            <a:ext cx="1058753" cy="142646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a:defRPr/>
            </a:pPr>
            <a:r>
              <a:rPr lang="en-US"/>
              <a:t>www.nfhs.org</a:t>
            </a:r>
            <a:endParaRPr lang="en-US" dirty="0"/>
          </a:p>
        </p:txBody>
      </p:sp>
      <p:pic>
        <p:nvPicPr>
          <p:cNvPr id="2" name="Picture 1" descr="A blue and white sign with white text&#10;&#10;Description automatically generated">
            <a:extLst>
              <a:ext uri="{FF2B5EF4-FFF2-40B4-BE49-F238E27FC236}">
                <a16:creationId xmlns:a16="http://schemas.microsoft.com/office/drawing/2014/main" id="{4D1D011B-B2DF-6740-1040-AF20A4E71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7A8BEB-FFC9-CEBD-37AA-1AEFB8EDBF22}"/>
              </a:ext>
            </a:extLst>
          </p:cNvPr>
          <p:cNvSpPr>
            <a:spLocks noGrp="1"/>
          </p:cNvSpPr>
          <p:nvPr>
            <p:ph type="title"/>
          </p:nvPr>
        </p:nvSpPr>
        <p:spPr/>
        <p:txBody>
          <a:bodyPr/>
          <a:lstStyle/>
          <a:p>
            <a:r>
              <a:rPr lang="en-US" dirty="0">
                <a:solidFill>
                  <a:srgbClr val="0D2C6C"/>
                </a:solidFill>
              </a:rPr>
              <a:t>Over 21 million courses delivered</a:t>
            </a:r>
            <a:r>
              <a:rPr lang="en-US" dirty="0"/>
              <a:t>!</a:t>
            </a:r>
          </a:p>
        </p:txBody>
      </p:sp>
      <p:sp>
        <p:nvSpPr>
          <p:cNvPr id="3" name="Content Placeholder 2">
            <a:extLst>
              <a:ext uri="{FF2B5EF4-FFF2-40B4-BE49-F238E27FC236}">
                <a16:creationId xmlns:a16="http://schemas.microsoft.com/office/drawing/2014/main" id="{F461D26A-AC6C-3EC6-5E33-B79F730F7265}"/>
              </a:ext>
            </a:extLst>
          </p:cNvPr>
          <p:cNvSpPr>
            <a:spLocks noGrp="1"/>
          </p:cNvSpPr>
          <p:nvPr>
            <p:ph idx="1"/>
          </p:nvPr>
        </p:nvSpPr>
        <p:spPr>
          <a:xfrm>
            <a:off x="1941513" y="1989138"/>
            <a:ext cx="10026650" cy="4338637"/>
          </a:xfrm>
        </p:spPr>
        <p:txBody>
          <a:bodyPr/>
          <a:lstStyle/>
          <a:p>
            <a:r>
              <a:rPr lang="en-US" sz="2100" dirty="0"/>
              <a:t>Concussion in Sports – 7.2M+</a:t>
            </a:r>
          </a:p>
          <a:p>
            <a:r>
              <a:rPr lang="en-US" sz="2100" dirty="0"/>
              <a:t>Heat Illness Prevention – 2.2M+</a:t>
            </a:r>
          </a:p>
          <a:p>
            <a:r>
              <a:rPr lang="en-US" sz="2100" dirty="0"/>
              <a:t>Sudden Cardiac Arrest – 2.4M+</a:t>
            </a:r>
          </a:p>
          <a:p>
            <a:r>
              <a:rPr lang="en-US" sz="2100" dirty="0"/>
              <a:t>Concussion for Students – 1.2M+</a:t>
            </a:r>
          </a:p>
          <a:p>
            <a:r>
              <a:rPr lang="en-US" sz="2100" dirty="0"/>
              <a:t>The Collapsed Student (2020) – 67,550+</a:t>
            </a:r>
          </a:p>
          <a:p>
            <a:r>
              <a:rPr lang="en-US" sz="2100" dirty="0"/>
              <a:t>CPR &amp; AED Training (2023) – 9,300+</a:t>
            </a:r>
          </a:p>
          <a:p>
            <a:r>
              <a:rPr lang="en-US" sz="2100" dirty="0"/>
              <a:t>Sportsmanship – 1M+</a:t>
            </a:r>
          </a:p>
          <a:p>
            <a:r>
              <a:rPr lang="en-US" sz="2100" dirty="0"/>
              <a:t>Fundamentals of Coaching – 928,000+</a:t>
            </a:r>
          </a:p>
          <a:p>
            <a:r>
              <a:rPr lang="en-US" sz="2100" dirty="0"/>
              <a:t>First Aid, Health and Safety – 418,000+</a:t>
            </a:r>
          </a:p>
          <a:p>
            <a:r>
              <a:rPr lang="en-US" sz="2100" dirty="0"/>
              <a:t>Bullying, Hazing and Inappropriate Behaviors – 425,000+</a:t>
            </a:r>
          </a:p>
          <a:p>
            <a:r>
              <a:rPr lang="en-US" sz="2100" dirty="0"/>
              <a:t>Student Mental Health and Suicide Prevention – 250,000+</a:t>
            </a:r>
          </a:p>
          <a:p>
            <a:r>
              <a:rPr lang="en-US" sz="2100" dirty="0"/>
              <a:t>Protecting Students from Abuse – 250,000+</a:t>
            </a:r>
          </a:p>
          <a:p>
            <a:r>
              <a:rPr lang="en-US" sz="2100" dirty="0"/>
              <a:t>Implicit Bias (2021)  – 96,000+</a:t>
            </a:r>
          </a:p>
          <a:p>
            <a:endParaRPr lang="en-US" dirty="0"/>
          </a:p>
        </p:txBody>
      </p:sp>
      <p:sp>
        <p:nvSpPr>
          <p:cNvPr id="4" name="Footer Placeholder 3">
            <a:extLst>
              <a:ext uri="{FF2B5EF4-FFF2-40B4-BE49-F238E27FC236}">
                <a16:creationId xmlns:a16="http://schemas.microsoft.com/office/drawing/2014/main" id="{C32C79FB-59AC-08CB-94A0-E56FF5C9C183}"/>
              </a:ext>
            </a:extLst>
          </p:cNvPr>
          <p:cNvSpPr>
            <a:spLocks noGrp="1"/>
          </p:cNvSpPr>
          <p:nvPr>
            <p:ph type="ftr" sz="quarter" idx="11"/>
          </p:nvPr>
        </p:nvSpPr>
        <p:spPr>
          <a:xfrm>
            <a:off x="9996488" y="6524625"/>
            <a:ext cx="1992312" cy="295275"/>
          </a:xfrm>
        </p:spPr>
        <p:txBody>
          <a:bodyPr/>
          <a:lstStyle/>
          <a:p>
            <a:r>
              <a:rPr lang="en-US"/>
              <a:t>www.nfhs.org</a:t>
            </a:r>
          </a:p>
        </p:txBody>
      </p:sp>
      <p:pic>
        <p:nvPicPr>
          <p:cNvPr id="12" name="Picture 11" descr="A picture containing text, indoor, screenshot&#10;&#10;Description automatically generated">
            <a:extLst>
              <a:ext uri="{FF2B5EF4-FFF2-40B4-BE49-F238E27FC236}">
                <a16:creationId xmlns:a16="http://schemas.microsoft.com/office/drawing/2014/main" id="{D0D30CF8-1544-3AD7-1B18-0474CFA68511}"/>
              </a:ext>
            </a:extLst>
          </p:cNvPr>
          <p:cNvPicPr>
            <a:picLocks noChangeAspect="1"/>
          </p:cNvPicPr>
          <p:nvPr/>
        </p:nvPicPr>
        <p:blipFill rotWithShape="1">
          <a:blip r:embed="rId3">
            <a:extLst>
              <a:ext uri="{28A0092B-C50C-407E-A947-70E740481C1C}">
                <a14:useLocalDpi xmlns:a14="http://schemas.microsoft.com/office/drawing/2010/main" val="0"/>
              </a:ext>
            </a:extLst>
          </a:blip>
          <a:srcRect l="5227" t="8965" r="7681" b="8888"/>
          <a:stretch/>
        </p:blipFill>
        <p:spPr>
          <a:xfrm>
            <a:off x="6839174" y="2367020"/>
            <a:ext cx="5276760" cy="2488553"/>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684408C0-BF36-7EF3-E08F-8D80DBA23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9463" y="2123874"/>
            <a:ext cx="1654015" cy="688712"/>
          </a:xfrm>
          <a:prstGeom prst="rect">
            <a:avLst/>
          </a:prstGeom>
        </p:spPr>
      </p:pic>
    </p:spTree>
    <p:extLst>
      <p:ext uri="{BB962C8B-B14F-4D97-AF65-F5344CB8AC3E}">
        <p14:creationId xmlns:p14="http://schemas.microsoft.com/office/powerpoint/2010/main" val="276606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9811-AFED-29B0-9663-1AC0A394E4B5}"/>
              </a:ext>
            </a:extLst>
          </p:cNvPr>
          <p:cNvSpPr>
            <a:spLocks noGrp="1"/>
          </p:cNvSpPr>
          <p:nvPr>
            <p:ph type="title"/>
          </p:nvPr>
        </p:nvSpPr>
        <p:spPr/>
        <p:txBody>
          <a:bodyPr/>
          <a:lstStyle/>
          <a:p>
            <a:r>
              <a:rPr lang="en-US" dirty="0" err="1"/>
              <a:t>Nfhs</a:t>
            </a:r>
            <a:r>
              <a:rPr lang="en-US" dirty="0"/>
              <a:t> Authentication Mark Update</a:t>
            </a:r>
          </a:p>
        </p:txBody>
      </p:sp>
      <p:sp>
        <p:nvSpPr>
          <p:cNvPr id="3" name="Text Placeholder 2">
            <a:extLst>
              <a:ext uri="{FF2B5EF4-FFF2-40B4-BE49-F238E27FC236}">
                <a16:creationId xmlns:a16="http://schemas.microsoft.com/office/drawing/2014/main" id="{08CDF28A-7349-9CAC-C259-F707EECE95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01705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18C-E0E8-ABFD-8174-11F47D5C63F8}"/>
              </a:ext>
            </a:extLst>
          </p:cNvPr>
          <p:cNvSpPr>
            <a:spLocks noGrp="1"/>
          </p:cNvSpPr>
          <p:nvPr>
            <p:ph type="title"/>
          </p:nvPr>
        </p:nvSpPr>
        <p:spPr>
          <a:xfrm>
            <a:off x="1941513" y="525463"/>
            <a:ext cx="10026650" cy="1204912"/>
          </a:xfrm>
        </p:spPr>
        <p:txBody>
          <a:bodyPr/>
          <a:lstStyle/>
          <a:p>
            <a:r>
              <a:rPr lang="en-US" dirty="0"/>
              <a:t>NFHS Authenticating Mark update</a:t>
            </a:r>
          </a:p>
        </p:txBody>
      </p:sp>
      <p:sp>
        <p:nvSpPr>
          <p:cNvPr id="3" name="Content Placeholder 2">
            <a:extLst>
              <a:ext uri="{FF2B5EF4-FFF2-40B4-BE49-F238E27FC236}">
                <a16:creationId xmlns:a16="http://schemas.microsoft.com/office/drawing/2014/main" id="{5337A712-7305-0913-E8C4-68E4FF885A43}"/>
              </a:ext>
            </a:extLst>
          </p:cNvPr>
          <p:cNvSpPr>
            <a:spLocks noGrp="1"/>
          </p:cNvSpPr>
          <p:nvPr>
            <p:ph idx="1"/>
          </p:nvPr>
        </p:nvSpPr>
        <p:spPr>
          <a:xfrm>
            <a:off x="3952753" y="1989138"/>
            <a:ext cx="8015409" cy="4338637"/>
          </a:xfrm>
        </p:spPr>
        <p:txBody>
          <a:bodyPr/>
          <a:lstStyle/>
          <a:p>
            <a:pPr marL="0" indent="0">
              <a:buNone/>
            </a:pPr>
            <a:r>
              <a:rPr lang="en-US" sz="1600" b="1" dirty="0"/>
              <a:t>Specifications</a:t>
            </a:r>
          </a:p>
          <a:p>
            <a:r>
              <a:rPr lang="en-US" sz="1600" dirty="0"/>
              <a:t>Do not use the NFHS Authenticating Mark without prior written approval from the NFHS</a:t>
            </a:r>
          </a:p>
          <a:p>
            <a:r>
              <a:rPr lang="en-US" sz="1600" dirty="0"/>
              <a:t>This mark is for use of licensees only.</a:t>
            </a:r>
          </a:p>
          <a:p>
            <a:endParaRPr lang="en-US" sz="1600" dirty="0"/>
          </a:p>
          <a:p>
            <a:pPr marL="0" indent="0">
              <a:buNone/>
            </a:pPr>
            <a:r>
              <a:rPr lang="en-US" sz="1600" b="1" dirty="0"/>
              <a:t>Minimum size</a:t>
            </a:r>
          </a:p>
          <a:p>
            <a:pPr lvl="1"/>
            <a:r>
              <a:rPr lang="en-US" sz="1600" b="1" dirty="0"/>
              <a:t>Inflatable Balls - 2 ½" </a:t>
            </a:r>
            <a:r>
              <a:rPr lang="en-US" sz="1600" dirty="0"/>
              <a:t>(Basketball, Football, Soccer, Volleyball, and Water Polo)</a:t>
            </a:r>
          </a:p>
          <a:p>
            <a:pPr lvl="1"/>
            <a:r>
              <a:rPr lang="en-US" sz="1600" b="1" dirty="0"/>
              <a:t>Non-Inflatable Balls - 1 ¼" </a:t>
            </a:r>
            <a:r>
              <a:rPr lang="en-US" sz="1600" dirty="0"/>
              <a:t>(Baseball, Field Hockey, Ice Hockey Puck, Lacrosse, and Softball)</a:t>
            </a:r>
          </a:p>
          <a:p>
            <a:pPr lvl="1"/>
            <a:r>
              <a:rPr lang="en-US" sz="1600" dirty="0"/>
              <a:t>On a ball or puck, the NFHS logo may be smaller than manufacturer’s logo, but should be placed in proximity to the manufacturer’s name for easy identification. Allow enough space around the logo so it can be easily recognized as distinct and separate.</a:t>
            </a:r>
          </a:p>
          <a:p>
            <a:pPr lvl="1"/>
            <a:r>
              <a:rPr lang="en-US" sz="1600" dirty="0"/>
              <a:t>Reproduce the logo only from the vector artwork provided here or on Direct Licensing Hub. Do not copy, scan art electronically or use as a template to redraw the symbol.</a:t>
            </a:r>
          </a:p>
          <a:p>
            <a:pPr lvl="1"/>
            <a:endParaRPr lang="en-US" sz="1600" dirty="0"/>
          </a:p>
          <a:p>
            <a:pPr marL="0" indent="0">
              <a:buNone/>
            </a:pPr>
            <a:r>
              <a:rPr lang="en-US" sz="1600" b="1" dirty="0"/>
              <a:t>Note: </a:t>
            </a:r>
            <a:r>
              <a:rPr lang="en-US" sz="1600" dirty="0"/>
              <a:t>If sizing or specifications do not work well in your particular design situation, contactK12 Licensing.</a:t>
            </a:r>
          </a:p>
        </p:txBody>
      </p:sp>
      <p:sp>
        <p:nvSpPr>
          <p:cNvPr id="4" name="Footer Placeholder 3">
            <a:extLst>
              <a:ext uri="{FF2B5EF4-FFF2-40B4-BE49-F238E27FC236}">
                <a16:creationId xmlns:a16="http://schemas.microsoft.com/office/drawing/2014/main" id="{F45DBBE2-F618-6680-80A0-E6203AE8602D}"/>
              </a:ext>
            </a:extLst>
          </p:cNvPr>
          <p:cNvSpPr>
            <a:spLocks noGrp="1"/>
          </p:cNvSpPr>
          <p:nvPr>
            <p:ph type="ftr" sz="quarter" idx="11"/>
          </p:nvPr>
        </p:nvSpPr>
        <p:spPr>
          <a:xfrm>
            <a:off x="9996488" y="6524625"/>
            <a:ext cx="1992312" cy="295275"/>
          </a:xfrm>
        </p:spPr>
        <p:txBody>
          <a:bodyPr/>
          <a:lstStyle/>
          <a:p>
            <a:r>
              <a:rPr lang="en-US"/>
              <a:t>www.nfhs.org</a:t>
            </a:r>
          </a:p>
        </p:txBody>
      </p:sp>
      <p:pic>
        <p:nvPicPr>
          <p:cNvPr id="14" name="Picture 13">
            <a:extLst>
              <a:ext uri="{FF2B5EF4-FFF2-40B4-BE49-F238E27FC236}">
                <a16:creationId xmlns:a16="http://schemas.microsoft.com/office/drawing/2014/main" id="{7561FFCA-A6C1-1DA5-E9C8-C58FA43EAF4B}"/>
              </a:ext>
            </a:extLst>
          </p:cNvPr>
          <p:cNvPicPr>
            <a:picLocks noChangeAspect="1"/>
          </p:cNvPicPr>
          <p:nvPr/>
        </p:nvPicPr>
        <p:blipFill>
          <a:blip r:embed="rId3"/>
          <a:stretch>
            <a:fillRect/>
          </a:stretch>
        </p:blipFill>
        <p:spPr>
          <a:xfrm>
            <a:off x="1338806" y="3601848"/>
            <a:ext cx="1744194" cy="609255"/>
          </a:xfrm>
          <a:prstGeom prst="rect">
            <a:avLst/>
          </a:prstGeom>
        </p:spPr>
      </p:pic>
      <p:pic>
        <p:nvPicPr>
          <p:cNvPr id="15" name="Picture 14">
            <a:extLst>
              <a:ext uri="{FF2B5EF4-FFF2-40B4-BE49-F238E27FC236}">
                <a16:creationId xmlns:a16="http://schemas.microsoft.com/office/drawing/2014/main" id="{F3680235-9543-BB3C-F0FD-DC1153ED1E97}"/>
              </a:ext>
            </a:extLst>
          </p:cNvPr>
          <p:cNvPicPr>
            <a:picLocks noChangeAspect="1"/>
          </p:cNvPicPr>
          <p:nvPr/>
        </p:nvPicPr>
        <p:blipFill rotWithShape="1">
          <a:blip r:embed="rId4"/>
          <a:srcRect l="5187" t="6030" r="5430" b="12749"/>
          <a:stretch/>
        </p:blipFill>
        <p:spPr>
          <a:xfrm>
            <a:off x="1060745" y="2499624"/>
            <a:ext cx="1514480" cy="516072"/>
          </a:xfrm>
          <a:prstGeom prst="rect">
            <a:avLst/>
          </a:prstGeom>
        </p:spPr>
      </p:pic>
      <p:cxnSp>
        <p:nvCxnSpPr>
          <p:cNvPr id="21" name="Straight Connector 20">
            <a:extLst>
              <a:ext uri="{FF2B5EF4-FFF2-40B4-BE49-F238E27FC236}">
                <a16:creationId xmlns:a16="http://schemas.microsoft.com/office/drawing/2014/main" id="{8C1D9650-9846-C66A-045E-43CA2D490875}"/>
              </a:ext>
            </a:extLst>
          </p:cNvPr>
          <p:cNvCxnSpPr>
            <a:cxnSpLocks/>
          </p:cNvCxnSpPr>
          <p:nvPr/>
        </p:nvCxnSpPr>
        <p:spPr>
          <a:xfrm>
            <a:off x="872778" y="3376917"/>
            <a:ext cx="27674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A circular black and white logo&#10;&#10;Description automatically generated">
            <a:extLst>
              <a:ext uri="{FF2B5EF4-FFF2-40B4-BE49-F238E27FC236}">
                <a16:creationId xmlns:a16="http://schemas.microsoft.com/office/drawing/2014/main" id="{ADCCFA1B-F228-8E1E-E47E-A225C5A23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425" y="2405797"/>
            <a:ext cx="730047" cy="703726"/>
          </a:xfrm>
          <a:prstGeom prst="rect">
            <a:avLst/>
          </a:prstGeom>
        </p:spPr>
      </p:pic>
      <p:sp>
        <p:nvSpPr>
          <p:cNvPr id="24" name="TextBox 23">
            <a:extLst>
              <a:ext uri="{FF2B5EF4-FFF2-40B4-BE49-F238E27FC236}">
                <a16:creationId xmlns:a16="http://schemas.microsoft.com/office/drawing/2014/main" id="{B25889C9-2644-3162-F46C-DC90956CE4CE}"/>
              </a:ext>
            </a:extLst>
          </p:cNvPr>
          <p:cNvSpPr txBox="1"/>
          <p:nvPr/>
        </p:nvSpPr>
        <p:spPr>
          <a:xfrm>
            <a:off x="869719" y="3368451"/>
            <a:ext cx="1744194" cy="246221"/>
          </a:xfrm>
          <a:prstGeom prst="rect">
            <a:avLst/>
          </a:prstGeom>
          <a:noFill/>
        </p:spPr>
        <p:txBody>
          <a:bodyPr wrap="square" rtlCol="0">
            <a:spAutoFit/>
          </a:bodyPr>
          <a:lstStyle/>
          <a:p>
            <a:r>
              <a:rPr lang="en-US" sz="1000" dirty="0">
                <a:latin typeface="+mn-lt"/>
              </a:rPr>
              <a:t>New Logo</a:t>
            </a:r>
          </a:p>
        </p:txBody>
      </p:sp>
      <p:sp>
        <p:nvSpPr>
          <p:cNvPr id="25" name="TextBox 24">
            <a:extLst>
              <a:ext uri="{FF2B5EF4-FFF2-40B4-BE49-F238E27FC236}">
                <a16:creationId xmlns:a16="http://schemas.microsoft.com/office/drawing/2014/main" id="{B1FBE978-5D24-F68C-EBE7-374BFF0BD955}"/>
              </a:ext>
            </a:extLst>
          </p:cNvPr>
          <p:cNvSpPr txBox="1"/>
          <p:nvPr/>
        </p:nvSpPr>
        <p:spPr>
          <a:xfrm>
            <a:off x="864895" y="3129995"/>
            <a:ext cx="1744194" cy="246221"/>
          </a:xfrm>
          <a:prstGeom prst="rect">
            <a:avLst/>
          </a:prstGeom>
          <a:noFill/>
        </p:spPr>
        <p:txBody>
          <a:bodyPr wrap="square" rtlCol="0">
            <a:spAutoFit/>
          </a:bodyPr>
          <a:lstStyle/>
          <a:p>
            <a:r>
              <a:rPr lang="en-US" sz="1000" dirty="0">
                <a:latin typeface="+mn-lt"/>
              </a:rPr>
              <a:t>Current Logos</a:t>
            </a:r>
          </a:p>
        </p:txBody>
      </p:sp>
    </p:spTree>
    <p:extLst>
      <p:ext uri="{BB962C8B-B14F-4D97-AF65-F5344CB8AC3E}">
        <p14:creationId xmlns:p14="http://schemas.microsoft.com/office/powerpoint/2010/main" val="2230361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6E335C-95B6-8831-556F-30AD98CD641E}"/>
              </a:ext>
            </a:extLst>
          </p:cNvPr>
          <p:cNvSpPr/>
          <p:nvPr/>
        </p:nvSpPr>
        <p:spPr>
          <a:xfrm>
            <a:off x="1899159" y="3899212"/>
            <a:ext cx="6788552" cy="672174"/>
          </a:xfrm>
          <a:prstGeom prst="rect">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grpSp>
        <p:nvGrpSpPr>
          <p:cNvPr id="8" name="Group 7">
            <a:extLst>
              <a:ext uri="{FF2B5EF4-FFF2-40B4-BE49-F238E27FC236}">
                <a16:creationId xmlns:a16="http://schemas.microsoft.com/office/drawing/2014/main" id="{16ACCAFD-25A7-86D6-67A7-573F5B806D74}"/>
              </a:ext>
            </a:extLst>
          </p:cNvPr>
          <p:cNvGrpSpPr/>
          <p:nvPr/>
        </p:nvGrpSpPr>
        <p:grpSpPr>
          <a:xfrm>
            <a:off x="1899159" y="2060296"/>
            <a:ext cx="10170798" cy="4305782"/>
            <a:chOff x="1422400" y="3369259"/>
            <a:chExt cx="12679474" cy="5295595"/>
          </a:xfrm>
        </p:grpSpPr>
        <p:pic>
          <p:nvPicPr>
            <p:cNvPr id="9" name="object 3">
              <a:extLst>
                <a:ext uri="{FF2B5EF4-FFF2-40B4-BE49-F238E27FC236}">
                  <a16:creationId xmlns:a16="http://schemas.microsoft.com/office/drawing/2014/main" id="{9C688B56-756B-C398-36F3-A8730A447AD8}"/>
                </a:ext>
              </a:extLst>
            </p:cNvPr>
            <p:cNvPicPr/>
            <p:nvPr/>
          </p:nvPicPr>
          <p:blipFill>
            <a:blip r:embed="rId2" cstate="print"/>
            <a:stretch>
              <a:fillRect/>
            </a:stretch>
          </p:blipFill>
          <p:spPr>
            <a:xfrm>
              <a:off x="1455632" y="3424428"/>
              <a:ext cx="3068424" cy="1916275"/>
            </a:xfrm>
            <a:prstGeom prst="rect">
              <a:avLst/>
            </a:prstGeom>
          </p:spPr>
        </p:pic>
        <p:pic>
          <p:nvPicPr>
            <p:cNvPr id="10" name="object 4">
              <a:extLst>
                <a:ext uri="{FF2B5EF4-FFF2-40B4-BE49-F238E27FC236}">
                  <a16:creationId xmlns:a16="http://schemas.microsoft.com/office/drawing/2014/main" id="{E3A4AA4D-BFCC-E293-A957-DAA6C74CD054}"/>
                </a:ext>
              </a:extLst>
            </p:cNvPr>
            <p:cNvPicPr/>
            <p:nvPr/>
          </p:nvPicPr>
          <p:blipFill>
            <a:blip r:embed="rId3" cstate="print"/>
            <a:stretch>
              <a:fillRect/>
            </a:stretch>
          </p:blipFill>
          <p:spPr>
            <a:xfrm>
              <a:off x="4777985" y="3510969"/>
              <a:ext cx="1904748" cy="1768458"/>
            </a:xfrm>
            <a:prstGeom prst="rect">
              <a:avLst/>
            </a:prstGeom>
          </p:spPr>
        </p:pic>
        <p:pic>
          <p:nvPicPr>
            <p:cNvPr id="11" name="object 5">
              <a:extLst>
                <a:ext uri="{FF2B5EF4-FFF2-40B4-BE49-F238E27FC236}">
                  <a16:creationId xmlns:a16="http://schemas.microsoft.com/office/drawing/2014/main" id="{378006D7-C8C8-86DE-69C0-13EFE22FEC91}"/>
                </a:ext>
              </a:extLst>
            </p:cNvPr>
            <p:cNvPicPr/>
            <p:nvPr/>
          </p:nvPicPr>
          <p:blipFill>
            <a:blip r:embed="rId4" cstate="print"/>
            <a:stretch>
              <a:fillRect/>
            </a:stretch>
          </p:blipFill>
          <p:spPr>
            <a:xfrm>
              <a:off x="6973849" y="3449216"/>
              <a:ext cx="1990843" cy="1873729"/>
            </a:xfrm>
            <a:prstGeom prst="rect">
              <a:avLst/>
            </a:prstGeom>
          </p:spPr>
        </p:pic>
        <p:pic>
          <p:nvPicPr>
            <p:cNvPr id="12" name="object 6">
              <a:extLst>
                <a:ext uri="{FF2B5EF4-FFF2-40B4-BE49-F238E27FC236}">
                  <a16:creationId xmlns:a16="http://schemas.microsoft.com/office/drawing/2014/main" id="{8F6ADE87-B93E-2164-D8F3-6BEA6693130D}"/>
                </a:ext>
              </a:extLst>
            </p:cNvPr>
            <p:cNvPicPr/>
            <p:nvPr/>
          </p:nvPicPr>
          <p:blipFill>
            <a:blip r:embed="rId5" cstate="print"/>
            <a:stretch>
              <a:fillRect/>
            </a:stretch>
          </p:blipFill>
          <p:spPr>
            <a:xfrm>
              <a:off x="9642809" y="3429177"/>
              <a:ext cx="2194922" cy="1939690"/>
            </a:xfrm>
            <a:prstGeom prst="rect">
              <a:avLst/>
            </a:prstGeom>
          </p:spPr>
        </p:pic>
        <p:pic>
          <p:nvPicPr>
            <p:cNvPr id="13" name="object 7">
              <a:extLst>
                <a:ext uri="{FF2B5EF4-FFF2-40B4-BE49-F238E27FC236}">
                  <a16:creationId xmlns:a16="http://schemas.microsoft.com/office/drawing/2014/main" id="{C447F2E1-3EE9-9AC4-6D82-3E8D04CEC5AE}"/>
                </a:ext>
              </a:extLst>
            </p:cNvPr>
            <p:cNvPicPr/>
            <p:nvPr/>
          </p:nvPicPr>
          <p:blipFill>
            <a:blip r:embed="rId6" cstate="print"/>
            <a:stretch>
              <a:fillRect/>
            </a:stretch>
          </p:blipFill>
          <p:spPr>
            <a:xfrm>
              <a:off x="11970400" y="3369259"/>
              <a:ext cx="2131474" cy="1971294"/>
            </a:xfrm>
            <a:prstGeom prst="rect">
              <a:avLst/>
            </a:prstGeom>
          </p:spPr>
        </p:pic>
        <p:pic>
          <p:nvPicPr>
            <p:cNvPr id="14" name="object 8">
              <a:extLst>
                <a:ext uri="{FF2B5EF4-FFF2-40B4-BE49-F238E27FC236}">
                  <a16:creationId xmlns:a16="http://schemas.microsoft.com/office/drawing/2014/main" id="{8CCC7D80-B050-0BD7-264C-8B7CEAF6A197}"/>
                </a:ext>
              </a:extLst>
            </p:cNvPr>
            <p:cNvPicPr/>
            <p:nvPr/>
          </p:nvPicPr>
          <p:blipFill>
            <a:blip r:embed="rId7" cstate="print"/>
            <a:stretch>
              <a:fillRect/>
            </a:stretch>
          </p:blipFill>
          <p:spPr>
            <a:xfrm>
              <a:off x="1422400" y="6731241"/>
              <a:ext cx="2542908" cy="1933613"/>
            </a:xfrm>
            <a:prstGeom prst="rect">
              <a:avLst/>
            </a:prstGeom>
          </p:spPr>
        </p:pic>
        <p:pic>
          <p:nvPicPr>
            <p:cNvPr id="15" name="object 9">
              <a:extLst>
                <a:ext uri="{FF2B5EF4-FFF2-40B4-BE49-F238E27FC236}">
                  <a16:creationId xmlns:a16="http://schemas.microsoft.com/office/drawing/2014/main" id="{ED9837B6-5314-7873-9608-C4D0AD9B65E6}"/>
                </a:ext>
              </a:extLst>
            </p:cNvPr>
            <p:cNvPicPr/>
            <p:nvPr/>
          </p:nvPicPr>
          <p:blipFill>
            <a:blip r:embed="rId8" cstate="print"/>
            <a:stretch>
              <a:fillRect/>
            </a:stretch>
          </p:blipFill>
          <p:spPr>
            <a:xfrm>
              <a:off x="4293646" y="6921208"/>
              <a:ext cx="2050446" cy="1655730"/>
            </a:xfrm>
            <a:prstGeom prst="rect">
              <a:avLst/>
            </a:prstGeom>
          </p:spPr>
        </p:pic>
        <p:pic>
          <p:nvPicPr>
            <p:cNvPr id="16" name="object 10">
              <a:extLst>
                <a:ext uri="{FF2B5EF4-FFF2-40B4-BE49-F238E27FC236}">
                  <a16:creationId xmlns:a16="http://schemas.microsoft.com/office/drawing/2014/main" id="{E91C69D0-D24F-6180-F926-A0861083B609}"/>
                </a:ext>
              </a:extLst>
            </p:cNvPr>
            <p:cNvPicPr/>
            <p:nvPr/>
          </p:nvPicPr>
          <p:blipFill>
            <a:blip r:embed="rId9" cstate="print"/>
            <a:stretch>
              <a:fillRect/>
            </a:stretch>
          </p:blipFill>
          <p:spPr>
            <a:xfrm>
              <a:off x="6742090" y="7081591"/>
              <a:ext cx="1916452" cy="1536508"/>
            </a:xfrm>
            <a:prstGeom prst="rect">
              <a:avLst/>
            </a:prstGeom>
          </p:spPr>
        </p:pic>
        <p:pic>
          <p:nvPicPr>
            <p:cNvPr id="17" name="object 11">
              <a:extLst>
                <a:ext uri="{FF2B5EF4-FFF2-40B4-BE49-F238E27FC236}">
                  <a16:creationId xmlns:a16="http://schemas.microsoft.com/office/drawing/2014/main" id="{270B98DB-2382-81CD-2B74-851E5BE4136A}"/>
                </a:ext>
              </a:extLst>
            </p:cNvPr>
            <p:cNvPicPr/>
            <p:nvPr/>
          </p:nvPicPr>
          <p:blipFill>
            <a:blip r:embed="rId10" cstate="print"/>
            <a:stretch>
              <a:fillRect/>
            </a:stretch>
          </p:blipFill>
          <p:spPr>
            <a:xfrm>
              <a:off x="8851915" y="7088256"/>
              <a:ext cx="1817671" cy="1469603"/>
            </a:xfrm>
            <a:prstGeom prst="rect">
              <a:avLst/>
            </a:prstGeom>
          </p:spPr>
        </p:pic>
        <p:pic>
          <p:nvPicPr>
            <p:cNvPr id="18" name="object 12">
              <a:extLst>
                <a:ext uri="{FF2B5EF4-FFF2-40B4-BE49-F238E27FC236}">
                  <a16:creationId xmlns:a16="http://schemas.microsoft.com/office/drawing/2014/main" id="{F283D133-AFF3-347B-DFD0-51B347A1DA12}"/>
                </a:ext>
              </a:extLst>
            </p:cNvPr>
            <p:cNvPicPr/>
            <p:nvPr/>
          </p:nvPicPr>
          <p:blipFill>
            <a:blip r:embed="rId11" cstate="print"/>
            <a:stretch>
              <a:fillRect/>
            </a:stretch>
          </p:blipFill>
          <p:spPr>
            <a:xfrm>
              <a:off x="10819451" y="5702808"/>
              <a:ext cx="2285930" cy="2884986"/>
            </a:xfrm>
            <a:prstGeom prst="rect">
              <a:avLst/>
            </a:prstGeom>
          </p:spPr>
        </p:pic>
      </p:grpSp>
      <p:sp>
        <p:nvSpPr>
          <p:cNvPr id="2" name="Title 1">
            <a:extLst>
              <a:ext uri="{FF2B5EF4-FFF2-40B4-BE49-F238E27FC236}">
                <a16:creationId xmlns:a16="http://schemas.microsoft.com/office/drawing/2014/main" id="{B8EB3D60-370D-C745-1308-E7275700260D}"/>
              </a:ext>
            </a:extLst>
          </p:cNvPr>
          <p:cNvSpPr>
            <a:spLocks noGrp="1"/>
          </p:cNvSpPr>
          <p:nvPr>
            <p:ph type="title"/>
          </p:nvPr>
        </p:nvSpPr>
        <p:spPr/>
        <p:txBody>
          <a:bodyPr/>
          <a:lstStyle/>
          <a:p>
            <a:r>
              <a:rPr lang="en-US" dirty="0"/>
              <a:t>NFHS Authenticating Mark update</a:t>
            </a:r>
          </a:p>
        </p:txBody>
      </p:sp>
      <p:sp>
        <p:nvSpPr>
          <p:cNvPr id="4" name="Footer Placeholder 3">
            <a:extLst>
              <a:ext uri="{FF2B5EF4-FFF2-40B4-BE49-F238E27FC236}">
                <a16:creationId xmlns:a16="http://schemas.microsoft.com/office/drawing/2014/main" id="{DA31ED7A-E829-A784-6E0F-0F3D5307D7D8}"/>
              </a:ext>
            </a:extLst>
          </p:cNvPr>
          <p:cNvSpPr>
            <a:spLocks noGrp="1"/>
          </p:cNvSpPr>
          <p:nvPr>
            <p:ph type="ftr" sz="quarter" idx="11"/>
          </p:nvPr>
        </p:nvSpPr>
        <p:spPr/>
        <p:txBody>
          <a:bodyPr/>
          <a:lstStyle/>
          <a:p>
            <a:pPr>
              <a:defRPr/>
            </a:pPr>
            <a:r>
              <a:rPr lang="en-US"/>
              <a:t>www.nfhs.org</a:t>
            </a:r>
          </a:p>
        </p:txBody>
      </p:sp>
      <p:sp>
        <p:nvSpPr>
          <p:cNvPr id="19" name="TextBox 18">
            <a:extLst>
              <a:ext uri="{FF2B5EF4-FFF2-40B4-BE49-F238E27FC236}">
                <a16:creationId xmlns:a16="http://schemas.microsoft.com/office/drawing/2014/main" id="{DDBAC477-CCFB-BFB6-3358-477656319D63}"/>
              </a:ext>
            </a:extLst>
          </p:cNvPr>
          <p:cNvSpPr txBox="1"/>
          <p:nvPr/>
        </p:nvSpPr>
        <p:spPr>
          <a:xfrm>
            <a:off x="2014905" y="4024983"/>
            <a:ext cx="5375131" cy="584775"/>
          </a:xfrm>
          <a:prstGeom prst="rect">
            <a:avLst/>
          </a:prstGeom>
          <a:noFill/>
        </p:spPr>
        <p:txBody>
          <a:bodyPr wrap="square" rtlCol="0">
            <a:spAutoFit/>
          </a:bodyPr>
          <a:lstStyle/>
          <a:p>
            <a:r>
              <a:rPr lang="en-US" sz="2400" b="0" i="0" u="none" strike="noStrike" baseline="30000" dirty="0">
                <a:solidFill>
                  <a:srgbClr val="000000"/>
                </a:solidFill>
                <a:latin typeface="+mn-lt"/>
              </a:rPr>
              <a:t>A current list of NFHS authenticated products can be found at </a:t>
            </a:r>
            <a:r>
              <a:rPr lang="en-US" sz="2400" b="1" i="1" u="none" strike="noStrike" baseline="30000" dirty="0">
                <a:solidFill>
                  <a:srgbClr val="000000"/>
                </a:solidFill>
                <a:latin typeface="+mn-lt"/>
              </a:rPr>
              <a:t>www.nfhs.org</a:t>
            </a:r>
            <a:r>
              <a:rPr lang="en-US" sz="2400" b="0" i="0" u="none" strike="noStrike" baseline="30000" dirty="0">
                <a:solidFill>
                  <a:srgbClr val="000000"/>
                </a:solidFill>
                <a:latin typeface="+mn-lt"/>
              </a:rPr>
              <a:t>, Resources, Authenticating Mark.</a:t>
            </a:r>
          </a:p>
        </p:txBody>
      </p:sp>
    </p:spTree>
    <p:extLst>
      <p:ext uri="{BB962C8B-B14F-4D97-AF65-F5344CB8AC3E}">
        <p14:creationId xmlns:p14="http://schemas.microsoft.com/office/powerpoint/2010/main" val="2728165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C7102-E3B6-8064-6388-715DA6345A1B}"/>
              </a:ext>
            </a:extLst>
          </p:cNvPr>
          <p:cNvSpPr>
            <a:spLocks noGrp="1"/>
          </p:cNvSpPr>
          <p:nvPr>
            <p:ph type="title"/>
          </p:nvPr>
        </p:nvSpPr>
        <p:spPr/>
        <p:txBody>
          <a:bodyPr/>
          <a:lstStyle/>
          <a:p>
            <a:r>
              <a:rPr lang="en-US" dirty="0"/>
              <a:t>Basketball</a:t>
            </a:r>
          </a:p>
        </p:txBody>
      </p:sp>
      <p:grpSp>
        <p:nvGrpSpPr>
          <p:cNvPr id="29" name="Group 28">
            <a:extLst>
              <a:ext uri="{FF2B5EF4-FFF2-40B4-BE49-F238E27FC236}">
                <a16:creationId xmlns:a16="http://schemas.microsoft.com/office/drawing/2014/main" id="{E55884DD-16F8-927C-BBFC-1C8BA53D770F}"/>
              </a:ext>
            </a:extLst>
          </p:cNvPr>
          <p:cNvGrpSpPr/>
          <p:nvPr/>
        </p:nvGrpSpPr>
        <p:grpSpPr>
          <a:xfrm>
            <a:off x="1732177" y="2268252"/>
            <a:ext cx="10070356" cy="4231449"/>
            <a:chOff x="1432458" y="2673355"/>
            <a:chExt cx="13351419" cy="5610113"/>
          </a:xfrm>
        </p:grpSpPr>
        <p:pic>
          <p:nvPicPr>
            <p:cNvPr id="30" name="object 2">
              <a:extLst>
                <a:ext uri="{FF2B5EF4-FFF2-40B4-BE49-F238E27FC236}">
                  <a16:creationId xmlns:a16="http://schemas.microsoft.com/office/drawing/2014/main" id="{183B5DDF-BAC6-DF74-E18F-426A12FA5B6C}"/>
                </a:ext>
              </a:extLst>
            </p:cNvPr>
            <p:cNvPicPr/>
            <p:nvPr/>
          </p:nvPicPr>
          <p:blipFill>
            <a:blip r:embed="rId2" cstate="print"/>
            <a:stretch>
              <a:fillRect/>
            </a:stretch>
          </p:blipFill>
          <p:spPr>
            <a:xfrm>
              <a:off x="8554985" y="2673355"/>
              <a:ext cx="4495799" cy="4546600"/>
            </a:xfrm>
            <a:prstGeom prst="rect">
              <a:avLst/>
            </a:prstGeom>
          </p:spPr>
        </p:pic>
        <p:pic>
          <p:nvPicPr>
            <p:cNvPr id="31" name="object 3">
              <a:extLst>
                <a:ext uri="{FF2B5EF4-FFF2-40B4-BE49-F238E27FC236}">
                  <a16:creationId xmlns:a16="http://schemas.microsoft.com/office/drawing/2014/main" id="{81808495-5E39-EDB7-568B-6C5E532FAD7D}"/>
                </a:ext>
              </a:extLst>
            </p:cNvPr>
            <p:cNvPicPr/>
            <p:nvPr/>
          </p:nvPicPr>
          <p:blipFill>
            <a:blip r:embed="rId2" cstate="print"/>
            <a:stretch>
              <a:fillRect/>
            </a:stretch>
          </p:blipFill>
          <p:spPr>
            <a:xfrm>
              <a:off x="1961944" y="2673355"/>
              <a:ext cx="4495800" cy="4546600"/>
            </a:xfrm>
            <a:prstGeom prst="rect">
              <a:avLst/>
            </a:prstGeom>
          </p:spPr>
        </p:pic>
        <p:sp>
          <p:nvSpPr>
            <p:cNvPr id="32" name="object 4">
              <a:extLst>
                <a:ext uri="{FF2B5EF4-FFF2-40B4-BE49-F238E27FC236}">
                  <a16:creationId xmlns:a16="http://schemas.microsoft.com/office/drawing/2014/main" id="{8714F858-4D19-FB7B-1901-28D4EA7BCF6B}"/>
                </a:ext>
              </a:extLst>
            </p:cNvPr>
            <p:cNvSpPr txBox="1"/>
            <p:nvPr/>
          </p:nvSpPr>
          <p:spPr>
            <a:xfrm>
              <a:off x="5969504" y="6921238"/>
              <a:ext cx="2641435" cy="597970"/>
            </a:xfrm>
            <a:prstGeom prst="rect">
              <a:avLst/>
            </a:prstGeom>
          </p:spPr>
          <p:txBody>
            <a:bodyPr vert="horz" wrap="square" lIns="0" tIns="11430" rIns="0" bIns="0" rtlCol="0">
              <a:spAutoFit/>
            </a:bodyPr>
            <a:lstStyle/>
            <a:p>
              <a:pPr marL="12700" marR="5080">
                <a:lnSpc>
                  <a:spcPct val="104000"/>
                </a:lnSpc>
                <a:spcBef>
                  <a:spcPts val="90"/>
                </a:spcBef>
              </a:pPr>
              <a:r>
                <a:rPr sz="1400" spc="-30" dirty="0">
                  <a:solidFill>
                    <a:srgbClr val="231F20"/>
                  </a:solidFill>
                  <a:latin typeface="+mn-lt"/>
                  <a:cs typeface="Trebuchet MS"/>
                </a:rPr>
                <a:t>Men’s </a:t>
              </a:r>
              <a:r>
                <a:rPr sz="1400" spc="-10" dirty="0">
                  <a:solidFill>
                    <a:srgbClr val="231F20"/>
                  </a:solidFill>
                  <a:latin typeface="+mn-lt"/>
                  <a:cs typeface="Trebuchet MS"/>
                </a:rPr>
                <a:t>Basketball </a:t>
              </a:r>
              <a:r>
                <a:rPr sz="1400" spc="-30" dirty="0">
                  <a:solidFill>
                    <a:srgbClr val="231F20"/>
                  </a:solidFill>
                  <a:latin typeface="+mn-lt"/>
                  <a:cs typeface="Trebuchet MS"/>
                </a:rPr>
                <a:t>circumference</a:t>
              </a:r>
              <a:r>
                <a:rPr sz="1400" spc="-20" dirty="0">
                  <a:solidFill>
                    <a:srgbClr val="231F20"/>
                  </a:solidFill>
                  <a:latin typeface="+mn-lt"/>
                  <a:cs typeface="Trebuchet MS"/>
                </a:rPr>
                <a:t> </a:t>
              </a:r>
              <a:r>
                <a:rPr sz="1400" spc="65" dirty="0">
                  <a:solidFill>
                    <a:srgbClr val="231F20"/>
                  </a:solidFill>
                  <a:latin typeface="+mn-lt"/>
                  <a:cs typeface="Trebuchet MS"/>
                </a:rPr>
                <a:t>=</a:t>
              </a:r>
              <a:r>
                <a:rPr sz="1400" spc="-15" dirty="0">
                  <a:solidFill>
                    <a:srgbClr val="231F20"/>
                  </a:solidFill>
                  <a:latin typeface="+mn-lt"/>
                  <a:cs typeface="Trebuchet MS"/>
                </a:rPr>
                <a:t> </a:t>
              </a:r>
              <a:r>
                <a:rPr sz="1400" spc="-50" dirty="0">
                  <a:solidFill>
                    <a:srgbClr val="231F20"/>
                  </a:solidFill>
                  <a:latin typeface="+mn-lt"/>
                  <a:cs typeface="Trebuchet MS"/>
                </a:rPr>
                <a:t>30”</a:t>
              </a:r>
              <a:endParaRPr sz="1400" dirty="0">
                <a:latin typeface="+mn-lt"/>
                <a:cs typeface="Trebuchet MS"/>
              </a:endParaRPr>
            </a:p>
          </p:txBody>
        </p:sp>
        <p:sp>
          <p:nvSpPr>
            <p:cNvPr id="33" name="object 5">
              <a:extLst>
                <a:ext uri="{FF2B5EF4-FFF2-40B4-BE49-F238E27FC236}">
                  <a16:creationId xmlns:a16="http://schemas.microsoft.com/office/drawing/2014/main" id="{96090862-DE41-2C3D-AF65-5288945DF551}"/>
                </a:ext>
              </a:extLst>
            </p:cNvPr>
            <p:cNvSpPr txBox="1"/>
            <p:nvPr/>
          </p:nvSpPr>
          <p:spPr>
            <a:xfrm>
              <a:off x="5969504" y="7685498"/>
              <a:ext cx="2392662" cy="597970"/>
            </a:xfrm>
            <a:prstGeom prst="rect">
              <a:avLst/>
            </a:prstGeom>
          </p:spPr>
          <p:txBody>
            <a:bodyPr vert="horz" wrap="square" lIns="0" tIns="11430" rIns="0" bIns="0" rtlCol="0">
              <a:spAutoFit/>
            </a:bodyPr>
            <a:lstStyle/>
            <a:p>
              <a:pPr marL="12700" marR="5080">
                <a:lnSpc>
                  <a:spcPct val="104000"/>
                </a:lnSpc>
                <a:spcBef>
                  <a:spcPts val="90"/>
                </a:spcBef>
              </a:pPr>
              <a:r>
                <a:rPr sz="1400" spc="-30" dirty="0">
                  <a:solidFill>
                    <a:srgbClr val="231F20"/>
                  </a:solidFill>
                  <a:latin typeface="+mn-lt"/>
                  <a:cs typeface="Trebuchet MS"/>
                </a:rPr>
                <a:t>Women’s </a:t>
              </a:r>
              <a:r>
                <a:rPr sz="1400" spc="-10" dirty="0">
                  <a:solidFill>
                    <a:srgbClr val="231F20"/>
                  </a:solidFill>
                  <a:latin typeface="+mn-lt"/>
                  <a:cs typeface="Trebuchet MS"/>
                </a:rPr>
                <a:t>Basketball </a:t>
              </a:r>
              <a:r>
                <a:rPr sz="1400" spc="-30" dirty="0">
                  <a:solidFill>
                    <a:srgbClr val="231F20"/>
                  </a:solidFill>
                  <a:latin typeface="+mn-lt"/>
                  <a:cs typeface="Trebuchet MS"/>
                </a:rPr>
                <a:t>circumference</a:t>
              </a:r>
              <a:r>
                <a:rPr sz="1400" spc="-20" dirty="0">
                  <a:solidFill>
                    <a:srgbClr val="231F20"/>
                  </a:solidFill>
                  <a:latin typeface="+mn-lt"/>
                  <a:cs typeface="Trebuchet MS"/>
                </a:rPr>
                <a:t> </a:t>
              </a:r>
              <a:r>
                <a:rPr sz="1400" spc="65" dirty="0">
                  <a:solidFill>
                    <a:srgbClr val="231F20"/>
                  </a:solidFill>
                  <a:latin typeface="+mn-lt"/>
                  <a:cs typeface="Trebuchet MS"/>
                </a:rPr>
                <a:t>=</a:t>
              </a:r>
              <a:r>
                <a:rPr sz="1400" spc="-15" dirty="0">
                  <a:solidFill>
                    <a:srgbClr val="231F20"/>
                  </a:solidFill>
                  <a:latin typeface="+mn-lt"/>
                  <a:cs typeface="Trebuchet MS"/>
                </a:rPr>
                <a:t> </a:t>
              </a:r>
              <a:r>
                <a:rPr sz="1400" spc="-60" dirty="0">
                  <a:solidFill>
                    <a:srgbClr val="231F20"/>
                  </a:solidFill>
                  <a:latin typeface="+mn-lt"/>
                  <a:cs typeface="Trebuchet MS"/>
                </a:rPr>
                <a:t>28.5”</a:t>
              </a:r>
              <a:endParaRPr sz="1400" dirty="0">
                <a:latin typeface="+mn-lt"/>
                <a:cs typeface="Trebuchet MS"/>
              </a:endParaRPr>
            </a:p>
          </p:txBody>
        </p:sp>
        <p:grpSp>
          <p:nvGrpSpPr>
            <p:cNvPr id="34" name="object 6">
              <a:extLst>
                <a:ext uri="{FF2B5EF4-FFF2-40B4-BE49-F238E27FC236}">
                  <a16:creationId xmlns:a16="http://schemas.microsoft.com/office/drawing/2014/main" id="{4A5EA3EC-3899-9E23-8C10-369CF8248E96}"/>
                </a:ext>
              </a:extLst>
            </p:cNvPr>
            <p:cNvGrpSpPr/>
            <p:nvPr/>
          </p:nvGrpSpPr>
          <p:grpSpPr>
            <a:xfrm>
              <a:off x="3587965" y="5403913"/>
              <a:ext cx="1142991" cy="390205"/>
              <a:chOff x="3587965" y="5403913"/>
              <a:chExt cx="1142991" cy="390205"/>
            </a:xfrm>
          </p:grpSpPr>
          <p:sp>
            <p:nvSpPr>
              <p:cNvPr id="48" name="object 7">
                <a:extLst>
                  <a:ext uri="{FF2B5EF4-FFF2-40B4-BE49-F238E27FC236}">
                    <a16:creationId xmlns:a16="http://schemas.microsoft.com/office/drawing/2014/main" id="{3D29BE89-51FF-0D35-8E35-C91DA922BEE4}"/>
                  </a:ext>
                </a:extLst>
              </p:cNvPr>
              <p:cNvSpPr/>
              <p:nvPr/>
            </p:nvSpPr>
            <p:spPr>
              <a:xfrm>
                <a:off x="3616629" y="5403913"/>
                <a:ext cx="749300" cy="238760"/>
              </a:xfrm>
              <a:custGeom>
                <a:avLst/>
                <a:gdLst/>
                <a:ahLst/>
                <a:cxnLst/>
                <a:rect l="l" t="t" r="r" b="b"/>
                <a:pathLst>
                  <a:path w="749300" h="238760">
                    <a:moveTo>
                      <a:pt x="328917" y="165"/>
                    </a:moveTo>
                    <a:lnTo>
                      <a:pt x="235407" y="165"/>
                    </a:lnTo>
                    <a:lnTo>
                      <a:pt x="211226" y="52120"/>
                    </a:lnTo>
                    <a:lnTo>
                      <a:pt x="211226" y="53555"/>
                    </a:lnTo>
                    <a:lnTo>
                      <a:pt x="215874" y="53555"/>
                    </a:lnTo>
                    <a:lnTo>
                      <a:pt x="221068" y="53200"/>
                    </a:lnTo>
                    <a:lnTo>
                      <a:pt x="225018" y="53733"/>
                    </a:lnTo>
                    <a:lnTo>
                      <a:pt x="200469" y="107835"/>
                    </a:lnTo>
                    <a:lnTo>
                      <a:pt x="200113" y="107480"/>
                    </a:lnTo>
                    <a:lnTo>
                      <a:pt x="183997" y="165"/>
                    </a:lnTo>
                    <a:lnTo>
                      <a:pt x="107670" y="0"/>
                    </a:lnTo>
                    <a:lnTo>
                      <a:pt x="101473" y="13055"/>
                    </a:lnTo>
                    <a:lnTo>
                      <a:pt x="83667" y="52476"/>
                    </a:lnTo>
                    <a:lnTo>
                      <a:pt x="83667" y="53200"/>
                    </a:lnTo>
                    <a:lnTo>
                      <a:pt x="97282" y="53555"/>
                    </a:lnTo>
                    <a:lnTo>
                      <a:pt x="96558" y="55702"/>
                    </a:lnTo>
                    <a:lnTo>
                      <a:pt x="65747" y="123786"/>
                    </a:lnTo>
                    <a:lnTo>
                      <a:pt x="38163" y="183972"/>
                    </a:lnTo>
                    <a:lnTo>
                      <a:pt x="33680" y="184873"/>
                    </a:lnTo>
                    <a:lnTo>
                      <a:pt x="28473" y="183261"/>
                    </a:lnTo>
                    <a:lnTo>
                      <a:pt x="23825" y="184340"/>
                    </a:lnTo>
                    <a:lnTo>
                      <a:pt x="0" y="236474"/>
                    </a:lnTo>
                    <a:lnTo>
                      <a:pt x="0" y="237363"/>
                    </a:lnTo>
                    <a:lnTo>
                      <a:pt x="93865" y="237363"/>
                    </a:lnTo>
                    <a:lnTo>
                      <a:pt x="117690" y="184162"/>
                    </a:lnTo>
                    <a:lnTo>
                      <a:pt x="104444" y="184162"/>
                    </a:lnTo>
                    <a:lnTo>
                      <a:pt x="104076" y="183807"/>
                    </a:lnTo>
                    <a:lnTo>
                      <a:pt x="115366" y="158026"/>
                    </a:lnTo>
                    <a:lnTo>
                      <a:pt x="127203" y="132384"/>
                    </a:lnTo>
                    <a:lnTo>
                      <a:pt x="128092" y="132562"/>
                    </a:lnTo>
                    <a:lnTo>
                      <a:pt x="127546" y="133642"/>
                    </a:lnTo>
                    <a:lnTo>
                      <a:pt x="127736" y="133819"/>
                    </a:lnTo>
                    <a:lnTo>
                      <a:pt x="143497" y="237553"/>
                    </a:lnTo>
                    <a:lnTo>
                      <a:pt x="221602" y="237363"/>
                    </a:lnTo>
                    <a:lnTo>
                      <a:pt x="245262" y="185775"/>
                    </a:lnTo>
                    <a:lnTo>
                      <a:pt x="245262" y="184162"/>
                    </a:lnTo>
                    <a:lnTo>
                      <a:pt x="235940" y="184340"/>
                    </a:lnTo>
                    <a:lnTo>
                      <a:pt x="232003" y="183972"/>
                    </a:lnTo>
                    <a:lnTo>
                      <a:pt x="232359" y="181660"/>
                    </a:lnTo>
                    <a:lnTo>
                      <a:pt x="233616" y="179857"/>
                    </a:lnTo>
                    <a:lnTo>
                      <a:pt x="284314" y="66636"/>
                    </a:lnTo>
                    <a:lnTo>
                      <a:pt x="290588" y="53555"/>
                    </a:lnTo>
                    <a:lnTo>
                      <a:pt x="304749" y="53200"/>
                    </a:lnTo>
                    <a:lnTo>
                      <a:pt x="328218" y="1422"/>
                    </a:lnTo>
                    <a:lnTo>
                      <a:pt x="328218" y="1066"/>
                    </a:lnTo>
                    <a:lnTo>
                      <a:pt x="328917" y="165"/>
                    </a:lnTo>
                    <a:close/>
                  </a:path>
                  <a:path w="749300" h="238760">
                    <a:moveTo>
                      <a:pt x="525627" y="520"/>
                    </a:moveTo>
                    <a:lnTo>
                      <a:pt x="462216" y="520"/>
                    </a:lnTo>
                    <a:lnTo>
                      <a:pt x="354711" y="165"/>
                    </a:lnTo>
                    <a:lnTo>
                      <a:pt x="353098" y="876"/>
                    </a:lnTo>
                    <a:lnTo>
                      <a:pt x="329819" y="53187"/>
                    </a:lnTo>
                    <a:lnTo>
                      <a:pt x="342887" y="53555"/>
                    </a:lnTo>
                    <a:lnTo>
                      <a:pt x="343433" y="54089"/>
                    </a:lnTo>
                    <a:lnTo>
                      <a:pt x="287896" y="178422"/>
                    </a:lnTo>
                    <a:lnTo>
                      <a:pt x="284670" y="184327"/>
                    </a:lnTo>
                    <a:lnTo>
                      <a:pt x="270700" y="184696"/>
                    </a:lnTo>
                    <a:lnTo>
                      <a:pt x="246684" y="237363"/>
                    </a:lnTo>
                    <a:lnTo>
                      <a:pt x="291465" y="237718"/>
                    </a:lnTo>
                    <a:lnTo>
                      <a:pt x="353098" y="237718"/>
                    </a:lnTo>
                    <a:lnTo>
                      <a:pt x="376758" y="184696"/>
                    </a:lnTo>
                    <a:lnTo>
                      <a:pt x="369963" y="184416"/>
                    </a:lnTo>
                    <a:lnTo>
                      <a:pt x="356311" y="184645"/>
                    </a:lnTo>
                    <a:lnTo>
                      <a:pt x="350227" y="184162"/>
                    </a:lnTo>
                    <a:lnTo>
                      <a:pt x="354317" y="174510"/>
                    </a:lnTo>
                    <a:lnTo>
                      <a:pt x="367436" y="145630"/>
                    </a:lnTo>
                    <a:lnTo>
                      <a:pt x="370128" y="145999"/>
                    </a:lnTo>
                    <a:lnTo>
                      <a:pt x="373697" y="145275"/>
                    </a:lnTo>
                    <a:lnTo>
                      <a:pt x="376389" y="145999"/>
                    </a:lnTo>
                    <a:lnTo>
                      <a:pt x="375310" y="149034"/>
                    </a:lnTo>
                    <a:lnTo>
                      <a:pt x="373532" y="151904"/>
                    </a:lnTo>
                    <a:lnTo>
                      <a:pt x="372452" y="155130"/>
                    </a:lnTo>
                    <a:lnTo>
                      <a:pt x="425297" y="155130"/>
                    </a:lnTo>
                    <a:lnTo>
                      <a:pt x="456120" y="85788"/>
                    </a:lnTo>
                    <a:lnTo>
                      <a:pt x="457009" y="82943"/>
                    </a:lnTo>
                    <a:lnTo>
                      <a:pt x="405422" y="82753"/>
                    </a:lnTo>
                    <a:lnTo>
                      <a:pt x="404520" y="83108"/>
                    </a:lnTo>
                    <a:lnTo>
                      <a:pt x="400227" y="92240"/>
                    </a:lnTo>
                    <a:lnTo>
                      <a:pt x="393763" y="92608"/>
                    </a:lnTo>
                    <a:lnTo>
                      <a:pt x="391261" y="91884"/>
                    </a:lnTo>
                    <a:lnTo>
                      <a:pt x="408101" y="53733"/>
                    </a:lnTo>
                    <a:lnTo>
                      <a:pt x="438581" y="53759"/>
                    </a:lnTo>
                    <a:lnTo>
                      <a:pt x="448602" y="54089"/>
                    </a:lnTo>
                    <a:lnTo>
                      <a:pt x="445909" y="60007"/>
                    </a:lnTo>
                    <a:lnTo>
                      <a:pt x="445008" y="63233"/>
                    </a:lnTo>
                    <a:lnTo>
                      <a:pt x="496252" y="63398"/>
                    </a:lnTo>
                    <a:lnTo>
                      <a:pt x="498043" y="62865"/>
                    </a:lnTo>
                    <a:lnTo>
                      <a:pt x="525627" y="520"/>
                    </a:lnTo>
                    <a:close/>
                  </a:path>
                  <a:path w="749300" h="238760">
                    <a:moveTo>
                      <a:pt x="749198" y="876"/>
                    </a:moveTo>
                    <a:lnTo>
                      <a:pt x="660171" y="520"/>
                    </a:lnTo>
                    <a:lnTo>
                      <a:pt x="656767" y="1054"/>
                    </a:lnTo>
                    <a:lnTo>
                      <a:pt x="633120" y="54622"/>
                    </a:lnTo>
                    <a:lnTo>
                      <a:pt x="646366" y="54622"/>
                    </a:lnTo>
                    <a:lnTo>
                      <a:pt x="646734" y="54991"/>
                    </a:lnTo>
                    <a:lnTo>
                      <a:pt x="632587" y="86512"/>
                    </a:lnTo>
                    <a:lnTo>
                      <a:pt x="621017" y="86817"/>
                    </a:lnTo>
                    <a:lnTo>
                      <a:pt x="587248" y="86334"/>
                    </a:lnTo>
                    <a:lnTo>
                      <a:pt x="601218" y="54622"/>
                    </a:lnTo>
                    <a:lnTo>
                      <a:pt x="615022" y="54622"/>
                    </a:lnTo>
                    <a:lnTo>
                      <a:pt x="627138" y="27889"/>
                    </a:lnTo>
                    <a:lnTo>
                      <a:pt x="638848" y="876"/>
                    </a:lnTo>
                    <a:lnTo>
                      <a:pt x="616115" y="901"/>
                    </a:lnTo>
                    <a:lnTo>
                      <a:pt x="549275" y="342"/>
                    </a:lnTo>
                    <a:lnTo>
                      <a:pt x="546404" y="876"/>
                    </a:lnTo>
                    <a:lnTo>
                      <a:pt x="522757" y="53187"/>
                    </a:lnTo>
                    <a:lnTo>
                      <a:pt x="522757" y="54267"/>
                    </a:lnTo>
                    <a:lnTo>
                      <a:pt x="535825" y="54267"/>
                    </a:lnTo>
                    <a:lnTo>
                      <a:pt x="536371" y="54800"/>
                    </a:lnTo>
                    <a:lnTo>
                      <a:pt x="532434" y="63931"/>
                    </a:lnTo>
                    <a:lnTo>
                      <a:pt x="530288" y="68237"/>
                    </a:lnTo>
                    <a:lnTo>
                      <a:pt x="482625" y="175552"/>
                    </a:lnTo>
                    <a:lnTo>
                      <a:pt x="478320" y="184327"/>
                    </a:lnTo>
                    <a:lnTo>
                      <a:pt x="464350" y="184683"/>
                    </a:lnTo>
                    <a:lnTo>
                      <a:pt x="440702" y="237718"/>
                    </a:lnTo>
                    <a:lnTo>
                      <a:pt x="533323" y="237896"/>
                    </a:lnTo>
                    <a:lnTo>
                      <a:pt x="544868" y="211848"/>
                    </a:lnTo>
                    <a:lnTo>
                      <a:pt x="556793" y="185940"/>
                    </a:lnTo>
                    <a:lnTo>
                      <a:pt x="556793" y="184683"/>
                    </a:lnTo>
                    <a:lnTo>
                      <a:pt x="543534" y="184683"/>
                    </a:lnTo>
                    <a:lnTo>
                      <a:pt x="543179" y="184150"/>
                    </a:lnTo>
                    <a:lnTo>
                      <a:pt x="560743" y="145275"/>
                    </a:lnTo>
                    <a:lnTo>
                      <a:pt x="604443" y="145275"/>
                    </a:lnTo>
                    <a:lnTo>
                      <a:pt x="606425" y="145630"/>
                    </a:lnTo>
                    <a:lnTo>
                      <a:pt x="602234" y="155524"/>
                    </a:lnTo>
                    <a:lnTo>
                      <a:pt x="589051" y="184683"/>
                    </a:lnTo>
                    <a:lnTo>
                      <a:pt x="584212" y="184873"/>
                    </a:lnTo>
                    <a:lnTo>
                      <a:pt x="579196" y="184327"/>
                    </a:lnTo>
                    <a:lnTo>
                      <a:pt x="574713" y="185051"/>
                    </a:lnTo>
                    <a:lnTo>
                      <a:pt x="551053" y="236994"/>
                    </a:lnTo>
                    <a:lnTo>
                      <a:pt x="551053" y="237896"/>
                    </a:lnTo>
                    <a:lnTo>
                      <a:pt x="643331" y="238429"/>
                    </a:lnTo>
                    <a:lnTo>
                      <a:pt x="667156" y="185762"/>
                    </a:lnTo>
                    <a:lnTo>
                      <a:pt x="667156" y="184873"/>
                    </a:lnTo>
                    <a:lnTo>
                      <a:pt x="654265" y="184873"/>
                    </a:lnTo>
                    <a:lnTo>
                      <a:pt x="653719" y="184150"/>
                    </a:lnTo>
                    <a:lnTo>
                      <a:pt x="661809" y="166255"/>
                    </a:lnTo>
                    <a:lnTo>
                      <a:pt x="685419" y="112306"/>
                    </a:lnTo>
                    <a:lnTo>
                      <a:pt x="711225" y="54800"/>
                    </a:lnTo>
                    <a:lnTo>
                      <a:pt x="716241" y="54622"/>
                    </a:lnTo>
                    <a:lnTo>
                      <a:pt x="720725" y="55156"/>
                    </a:lnTo>
                    <a:lnTo>
                      <a:pt x="725563" y="54267"/>
                    </a:lnTo>
                    <a:lnTo>
                      <a:pt x="749198" y="1600"/>
                    </a:lnTo>
                    <a:lnTo>
                      <a:pt x="749198" y="876"/>
                    </a:lnTo>
                    <a:close/>
                  </a:path>
                </a:pathLst>
              </a:custGeom>
              <a:solidFill>
                <a:srgbClr val="231F20"/>
              </a:solidFill>
            </p:spPr>
            <p:txBody>
              <a:bodyPr wrap="square" lIns="0" tIns="0" rIns="0" bIns="0" rtlCol="0"/>
              <a:lstStyle/>
              <a:p>
                <a:endParaRPr/>
              </a:p>
            </p:txBody>
          </p:sp>
          <p:pic>
            <p:nvPicPr>
              <p:cNvPr id="49" name="object 8">
                <a:extLst>
                  <a:ext uri="{FF2B5EF4-FFF2-40B4-BE49-F238E27FC236}">
                    <a16:creationId xmlns:a16="http://schemas.microsoft.com/office/drawing/2014/main" id="{D822BCFC-E480-CAF1-7FD6-B8B863D878A8}"/>
                  </a:ext>
                </a:extLst>
              </p:cNvPr>
              <p:cNvPicPr/>
              <p:nvPr/>
            </p:nvPicPr>
            <p:blipFill>
              <a:blip r:embed="rId3" cstate="print"/>
              <a:stretch>
                <a:fillRect/>
              </a:stretch>
            </p:blipFill>
            <p:spPr>
              <a:xfrm>
                <a:off x="4302429" y="5404806"/>
                <a:ext cx="428527" cy="273192"/>
              </a:xfrm>
              <a:prstGeom prst="rect">
                <a:avLst/>
              </a:prstGeom>
            </p:spPr>
          </p:pic>
          <p:sp>
            <p:nvSpPr>
              <p:cNvPr id="50" name="object 9">
                <a:extLst>
                  <a:ext uri="{FF2B5EF4-FFF2-40B4-BE49-F238E27FC236}">
                    <a16:creationId xmlns:a16="http://schemas.microsoft.com/office/drawing/2014/main" id="{1459E311-881B-EF89-AAB0-465BE29CE5E7}"/>
                  </a:ext>
                </a:extLst>
              </p:cNvPr>
              <p:cNvSpPr/>
              <p:nvPr/>
            </p:nvSpPr>
            <p:spPr>
              <a:xfrm>
                <a:off x="3587965" y="5657164"/>
                <a:ext cx="1099185" cy="43815"/>
              </a:xfrm>
              <a:custGeom>
                <a:avLst/>
                <a:gdLst/>
                <a:ahLst/>
                <a:cxnLst/>
                <a:rect l="l" t="t" r="r" b="b"/>
                <a:pathLst>
                  <a:path w="1099185" h="43814">
                    <a:moveTo>
                      <a:pt x="960272" y="43230"/>
                    </a:moveTo>
                    <a:lnTo>
                      <a:pt x="889863" y="1854"/>
                    </a:lnTo>
                    <a:lnTo>
                      <a:pt x="880541" y="1663"/>
                    </a:lnTo>
                    <a:lnTo>
                      <a:pt x="636003" y="1308"/>
                    </a:lnTo>
                    <a:lnTo>
                      <a:pt x="436410" y="1308"/>
                    </a:lnTo>
                    <a:lnTo>
                      <a:pt x="357771" y="774"/>
                    </a:lnTo>
                    <a:lnTo>
                      <a:pt x="47472" y="596"/>
                    </a:lnTo>
                    <a:lnTo>
                      <a:pt x="33426" y="330"/>
                    </a:lnTo>
                    <a:lnTo>
                      <a:pt x="18999" y="596"/>
                    </a:lnTo>
                    <a:lnTo>
                      <a:pt x="0" y="41617"/>
                    </a:lnTo>
                    <a:lnTo>
                      <a:pt x="287185" y="41808"/>
                    </a:lnTo>
                    <a:lnTo>
                      <a:pt x="437857" y="42697"/>
                    </a:lnTo>
                    <a:lnTo>
                      <a:pt x="656069" y="43230"/>
                    </a:lnTo>
                    <a:lnTo>
                      <a:pt x="811923" y="43230"/>
                    </a:lnTo>
                    <a:lnTo>
                      <a:pt x="959548" y="43599"/>
                    </a:lnTo>
                    <a:lnTo>
                      <a:pt x="960272" y="43230"/>
                    </a:lnTo>
                    <a:close/>
                  </a:path>
                  <a:path w="1099185" h="43814">
                    <a:moveTo>
                      <a:pt x="1045540" y="13131"/>
                    </a:moveTo>
                    <a:lnTo>
                      <a:pt x="1007376" y="27952"/>
                    </a:lnTo>
                    <a:lnTo>
                      <a:pt x="969213" y="42519"/>
                    </a:lnTo>
                    <a:lnTo>
                      <a:pt x="968146" y="43408"/>
                    </a:lnTo>
                    <a:lnTo>
                      <a:pt x="968324" y="43586"/>
                    </a:lnTo>
                    <a:lnTo>
                      <a:pt x="1032103" y="43586"/>
                    </a:lnTo>
                    <a:lnTo>
                      <a:pt x="1045540" y="13131"/>
                    </a:lnTo>
                    <a:close/>
                  </a:path>
                  <a:path w="1099185" h="43814">
                    <a:moveTo>
                      <a:pt x="1089228" y="26898"/>
                    </a:moveTo>
                    <a:lnTo>
                      <a:pt x="1088796" y="26250"/>
                    </a:lnTo>
                    <a:lnTo>
                      <a:pt x="1088466" y="25171"/>
                    </a:lnTo>
                    <a:lnTo>
                      <a:pt x="1087932" y="22479"/>
                    </a:lnTo>
                    <a:lnTo>
                      <a:pt x="1087399" y="20116"/>
                    </a:lnTo>
                    <a:lnTo>
                      <a:pt x="1087145" y="19799"/>
                    </a:lnTo>
                    <a:lnTo>
                      <a:pt x="1086421" y="18834"/>
                    </a:lnTo>
                    <a:lnTo>
                      <a:pt x="1084707" y="18186"/>
                    </a:lnTo>
                    <a:lnTo>
                      <a:pt x="1084707" y="17970"/>
                    </a:lnTo>
                    <a:lnTo>
                      <a:pt x="1086853" y="17322"/>
                    </a:lnTo>
                    <a:lnTo>
                      <a:pt x="1087285" y="16891"/>
                    </a:lnTo>
                    <a:lnTo>
                      <a:pt x="1088364" y="15811"/>
                    </a:lnTo>
                    <a:lnTo>
                      <a:pt x="1088364" y="12153"/>
                    </a:lnTo>
                    <a:lnTo>
                      <a:pt x="1088072" y="11620"/>
                    </a:lnTo>
                    <a:lnTo>
                      <a:pt x="1087615" y="10756"/>
                    </a:lnTo>
                    <a:lnTo>
                      <a:pt x="1086637" y="10007"/>
                    </a:lnTo>
                    <a:lnTo>
                      <a:pt x="1085342" y="9245"/>
                    </a:lnTo>
                    <a:lnTo>
                      <a:pt x="1083957" y="8763"/>
                    </a:lnTo>
                    <a:lnTo>
                      <a:pt x="1083957" y="12687"/>
                    </a:lnTo>
                    <a:lnTo>
                      <a:pt x="1083957" y="16141"/>
                    </a:lnTo>
                    <a:lnTo>
                      <a:pt x="1082128" y="16891"/>
                    </a:lnTo>
                    <a:lnTo>
                      <a:pt x="1077925" y="16891"/>
                    </a:lnTo>
                    <a:lnTo>
                      <a:pt x="1077925" y="11836"/>
                    </a:lnTo>
                    <a:lnTo>
                      <a:pt x="1078357" y="11722"/>
                    </a:lnTo>
                    <a:lnTo>
                      <a:pt x="1079119" y="11620"/>
                    </a:lnTo>
                    <a:lnTo>
                      <a:pt x="1082763" y="11620"/>
                    </a:lnTo>
                    <a:lnTo>
                      <a:pt x="1083957" y="12687"/>
                    </a:lnTo>
                    <a:lnTo>
                      <a:pt x="1083957" y="8763"/>
                    </a:lnTo>
                    <a:lnTo>
                      <a:pt x="1077607" y="8712"/>
                    </a:lnTo>
                    <a:lnTo>
                      <a:pt x="1075334" y="8928"/>
                    </a:lnTo>
                    <a:lnTo>
                      <a:pt x="1073721" y="9245"/>
                    </a:lnTo>
                    <a:lnTo>
                      <a:pt x="1073721" y="26898"/>
                    </a:lnTo>
                    <a:lnTo>
                      <a:pt x="1077823" y="26898"/>
                    </a:lnTo>
                    <a:lnTo>
                      <a:pt x="1077823" y="19799"/>
                    </a:lnTo>
                    <a:lnTo>
                      <a:pt x="1082014" y="19799"/>
                    </a:lnTo>
                    <a:lnTo>
                      <a:pt x="1083094" y="20650"/>
                    </a:lnTo>
                    <a:lnTo>
                      <a:pt x="1083411" y="22593"/>
                    </a:lnTo>
                    <a:lnTo>
                      <a:pt x="1083957" y="24638"/>
                    </a:lnTo>
                    <a:lnTo>
                      <a:pt x="1084275" y="26250"/>
                    </a:lnTo>
                    <a:lnTo>
                      <a:pt x="1084808" y="26898"/>
                    </a:lnTo>
                    <a:lnTo>
                      <a:pt x="1089228" y="26898"/>
                    </a:lnTo>
                    <a:close/>
                  </a:path>
                  <a:path w="1099185" h="43814">
                    <a:moveTo>
                      <a:pt x="1098689" y="7861"/>
                    </a:moveTo>
                    <a:lnTo>
                      <a:pt x="1094371" y="3543"/>
                    </a:lnTo>
                    <a:lnTo>
                      <a:pt x="1094181" y="3352"/>
                    </a:lnTo>
                    <a:lnTo>
                      <a:pt x="1094181" y="9893"/>
                    </a:lnTo>
                    <a:lnTo>
                      <a:pt x="1094181" y="25501"/>
                    </a:lnTo>
                    <a:lnTo>
                      <a:pt x="1088466" y="31737"/>
                    </a:lnTo>
                    <a:lnTo>
                      <a:pt x="1072769" y="31737"/>
                    </a:lnTo>
                    <a:lnTo>
                      <a:pt x="1066952" y="25501"/>
                    </a:lnTo>
                    <a:lnTo>
                      <a:pt x="1066952" y="9893"/>
                    </a:lnTo>
                    <a:lnTo>
                      <a:pt x="1072769" y="3543"/>
                    </a:lnTo>
                    <a:lnTo>
                      <a:pt x="1088466" y="3543"/>
                    </a:lnTo>
                    <a:lnTo>
                      <a:pt x="1094181" y="9893"/>
                    </a:lnTo>
                    <a:lnTo>
                      <a:pt x="1094181" y="3352"/>
                    </a:lnTo>
                    <a:lnTo>
                      <a:pt x="1090841" y="0"/>
                    </a:lnTo>
                    <a:lnTo>
                      <a:pt x="1070508" y="0"/>
                    </a:lnTo>
                    <a:lnTo>
                      <a:pt x="1062443" y="7861"/>
                    </a:lnTo>
                    <a:lnTo>
                      <a:pt x="1062545" y="18186"/>
                    </a:lnTo>
                    <a:lnTo>
                      <a:pt x="1063853" y="24663"/>
                    </a:lnTo>
                    <a:lnTo>
                      <a:pt x="1067739" y="30327"/>
                    </a:lnTo>
                    <a:lnTo>
                      <a:pt x="1073505" y="34124"/>
                    </a:lnTo>
                    <a:lnTo>
                      <a:pt x="1080617" y="35509"/>
                    </a:lnTo>
                    <a:lnTo>
                      <a:pt x="1087742" y="34124"/>
                    </a:lnTo>
                    <a:lnTo>
                      <a:pt x="1091349" y="31737"/>
                    </a:lnTo>
                    <a:lnTo>
                      <a:pt x="1093482" y="30327"/>
                    </a:lnTo>
                    <a:lnTo>
                      <a:pt x="1097305" y="24638"/>
                    </a:lnTo>
                    <a:lnTo>
                      <a:pt x="1098575" y="18186"/>
                    </a:lnTo>
                    <a:lnTo>
                      <a:pt x="1098689" y="7861"/>
                    </a:lnTo>
                    <a:close/>
                  </a:path>
                </a:pathLst>
              </a:custGeom>
              <a:solidFill>
                <a:srgbClr val="231F20"/>
              </a:solidFill>
            </p:spPr>
            <p:txBody>
              <a:bodyPr wrap="square" lIns="0" tIns="0" rIns="0" bIns="0" rtlCol="0"/>
              <a:lstStyle/>
              <a:p>
                <a:endParaRPr/>
              </a:p>
            </p:txBody>
          </p:sp>
          <p:sp>
            <p:nvSpPr>
              <p:cNvPr id="51" name="object 10">
                <a:extLst>
                  <a:ext uri="{FF2B5EF4-FFF2-40B4-BE49-F238E27FC236}">
                    <a16:creationId xmlns:a16="http://schemas.microsoft.com/office/drawing/2014/main" id="{6137BFAF-0E8F-0C2E-2622-D62D4EA1513F}"/>
                  </a:ext>
                </a:extLst>
              </p:cNvPr>
              <p:cNvSpPr/>
              <p:nvPr/>
            </p:nvSpPr>
            <p:spPr>
              <a:xfrm>
                <a:off x="3589983" y="5733503"/>
                <a:ext cx="418140" cy="60615"/>
              </a:xfrm>
              <a:custGeom>
                <a:avLst/>
                <a:gdLst/>
                <a:ahLst/>
                <a:cxnLst/>
                <a:rect l="l" t="t" r="r" b="b"/>
                <a:pathLst>
                  <a:path w="485775" h="66039">
                    <a:moveTo>
                      <a:pt x="485406" y="66039"/>
                    </a:moveTo>
                    <a:lnTo>
                      <a:pt x="0" y="66039"/>
                    </a:lnTo>
                    <a:lnTo>
                      <a:pt x="0" y="0"/>
                    </a:lnTo>
                  </a:path>
                </a:pathLst>
              </a:custGeom>
              <a:ln w="5003">
                <a:solidFill>
                  <a:srgbClr val="000000"/>
                </a:solidFill>
              </a:ln>
            </p:spPr>
            <p:txBody>
              <a:bodyPr wrap="square" lIns="0" tIns="0" rIns="0" bIns="0" rtlCol="0"/>
              <a:lstStyle/>
              <a:p>
                <a:endParaRPr/>
              </a:p>
            </p:txBody>
          </p:sp>
          <p:sp>
            <p:nvSpPr>
              <p:cNvPr id="52" name="object 11">
                <a:extLst>
                  <a:ext uri="{FF2B5EF4-FFF2-40B4-BE49-F238E27FC236}">
                    <a16:creationId xmlns:a16="http://schemas.microsoft.com/office/drawing/2014/main" id="{22F96B8E-4B2F-0D60-FD24-F61A2C6488D8}"/>
                  </a:ext>
                </a:extLst>
              </p:cNvPr>
              <p:cNvSpPr/>
              <p:nvPr/>
            </p:nvSpPr>
            <p:spPr>
              <a:xfrm>
                <a:off x="4301498" y="5728083"/>
                <a:ext cx="418142" cy="66035"/>
              </a:xfrm>
              <a:custGeom>
                <a:avLst/>
                <a:gdLst/>
                <a:ahLst/>
                <a:cxnLst/>
                <a:rect l="l" t="t" r="r" b="b"/>
                <a:pathLst>
                  <a:path w="478154" h="66039">
                    <a:moveTo>
                      <a:pt x="477913" y="0"/>
                    </a:moveTo>
                    <a:lnTo>
                      <a:pt x="477913" y="66040"/>
                    </a:lnTo>
                    <a:lnTo>
                      <a:pt x="0" y="66040"/>
                    </a:lnTo>
                  </a:path>
                </a:pathLst>
              </a:custGeom>
              <a:ln w="4902">
                <a:solidFill>
                  <a:srgbClr val="000000"/>
                </a:solidFill>
              </a:ln>
            </p:spPr>
            <p:txBody>
              <a:bodyPr wrap="square" lIns="0" tIns="0" rIns="0" bIns="0" rtlCol="0"/>
              <a:lstStyle/>
              <a:p>
                <a:endParaRPr/>
              </a:p>
            </p:txBody>
          </p:sp>
        </p:grpSp>
        <p:sp>
          <p:nvSpPr>
            <p:cNvPr id="35" name="object 12">
              <a:extLst>
                <a:ext uri="{FF2B5EF4-FFF2-40B4-BE49-F238E27FC236}">
                  <a16:creationId xmlns:a16="http://schemas.microsoft.com/office/drawing/2014/main" id="{9373C694-5CA0-E6D7-9307-CA1E5AAF106B}"/>
                </a:ext>
              </a:extLst>
            </p:cNvPr>
            <p:cNvSpPr txBox="1"/>
            <p:nvPr/>
          </p:nvSpPr>
          <p:spPr>
            <a:xfrm>
              <a:off x="4018534" y="5722709"/>
              <a:ext cx="308550" cy="142819"/>
            </a:xfrm>
            <a:prstGeom prst="rect">
              <a:avLst/>
            </a:prstGeom>
          </p:spPr>
          <p:txBody>
            <a:bodyPr vert="horz" wrap="square" lIns="0" tIns="15240" rIns="0" bIns="0" rtlCol="0">
              <a:spAutoFit/>
            </a:bodyPr>
            <a:lstStyle/>
            <a:p>
              <a:pPr marL="12700">
                <a:lnSpc>
                  <a:spcPct val="100000"/>
                </a:lnSpc>
                <a:spcBef>
                  <a:spcPts val="120"/>
                </a:spcBef>
              </a:pPr>
              <a:r>
                <a:rPr sz="600" spc="-30" dirty="0">
                  <a:solidFill>
                    <a:schemeClr val="bg2">
                      <a:lumMod val="10000"/>
                    </a:schemeClr>
                  </a:solidFill>
                  <a:latin typeface="Trebuchet MS"/>
                  <a:cs typeface="Trebuchet MS"/>
                </a:rPr>
                <a:t>1.25”</a:t>
              </a:r>
              <a:endParaRPr sz="600" dirty="0">
                <a:solidFill>
                  <a:schemeClr val="bg2">
                    <a:lumMod val="10000"/>
                  </a:schemeClr>
                </a:solidFill>
                <a:latin typeface="Trebuchet MS"/>
                <a:cs typeface="Trebuchet MS"/>
              </a:endParaRPr>
            </a:p>
          </p:txBody>
        </p:sp>
        <p:sp>
          <p:nvSpPr>
            <p:cNvPr id="36" name="object 13">
              <a:extLst>
                <a:ext uri="{FF2B5EF4-FFF2-40B4-BE49-F238E27FC236}">
                  <a16:creationId xmlns:a16="http://schemas.microsoft.com/office/drawing/2014/main" id="{8DE6F836-E501-55F4-EE82-E419CA7201C7}"/>
                </a:ext>
              </a:extLst>
            </p:cNvPr>
            <p:cNvSpPr/>
            <p:nvPr/>
          </p:nvSpPr>
          <p:spPr>
            <a:xfrm>
              <a:off x="4380903" y="5113625"/>
              <a:ext cx="2271395" cy="2271395"/>
            </a:xfrm>
            <a:custGeom>
              <a:avLst/>
              <a:gdLst/>
              <a:ahLst/>
              <a:cxnLst/>
              <a:rect l="l" t="t" r="r" b="b"/>
              <a:pathLst>
                <a:path w="2271395" h="2271395">
                  <a:moveTo>
                    <a:pt x="2271064" y="0"/>
                  </a:moveTo>
                  <a:lnTo>
                    <a:pt x="2270565" y="48122"/>
                  </a:lnTo>
                  <a:lnTo>
                    <a:pt x="2269072" y="96001"/>
                  </a:lnTo>
                  <a:lnTo>
                    <a:pt x="2266596" y="143626"/>
                  </a:lnTo>
                  <a:lnTo>
                    <a:pt x="2263147" y="190986"/>
                  </a:lnTo>
                  <a:lnTo>
                    <a:pt x="2258735" y="238074"/>
                  </a:lnTo>
                  <a:lnTo>
                    <a:pt x="2253370" y="284878"/>
                  </a:lnTo>
                  <a:lnTo>
                    <a:pt x="2247060" y="331388"/>
                  </a:lnTo>
                  <a:lnTo>
                    <a:pt x="2239817" y="377595"/>
                  </a:lnTo>
                  <a:lnTo>
                    <a:pt x="2231650" y="423490"/>
                  </a:lnTo>
                  <a:lnTo>
                    <a:pt x="2222569" y="469061"/>
                  </a:lnTo>
                  <a:lnTo>
                    <a:pt x="2212584" y="514300"/>
                  </a:lnTo>
                  <a:lnTo>
                    <a:pt x="2201704" y="559196"/>
                  </a:lnTo>
                  <a:lnTo>
                    <a:pt x="2189940" y="603740"/>
                  </a:lnTo>
                  <a:lnTo>
                    <a:pt x="2177301" y="647921"/>
                  </a:lnTo>
                  <a:lnTo>
                    <a:pt x="2163797" y="691730"/>
                  </a:lnTo>
                  <a:lnTo>
                    <a:pt x="2149439" y="735157"/>
                  </a:lnTo>
                  <a:lnTo>
                    <a:pt x="2134235" y="778192"/>
                  </a:lnTo>
                  <a:lnTo>
                    <a:pt x="2118196" y="820826"/>
                  </a:lnTo>
                  <a:lnTo>
                    <a:pt x="2101332" y="863048"/>
                  </a:lnTo>
                  <a:lnTo>
                    <a:pt x="2083652" y="904849"/>
                  </a:lnTo>
                  <a:lnTo>
                    <a:pt x="2065166" y="946218"/>
                  </a:lnTo>
                  <a:lnTo>
                    <a:pt x="2045885" y="987146"/>
                  </a:lnTo>
                  <a:lnTo>
                    <a:pt x="2025818" y="1027623"/>
                  </a:lnTo>
                  <a:lnTo>
                    <a:pt x="2004974" y="1067640"/>
                  </a:lnTo>
                  <a:lnTo>
                    <a:pt x="1983364" y="1107186"/>
                  </a:lnTo>
                  <a:lnTo>
                    <a:pt x="1960998" y="1146251"/>
                  </a:lnTo>
                  <a:lnTo>
                    <a:pt x="1937885" y="1184825"/>
                  </a:lnTo>
                  <a:lnTo>
                    <a:pt x="1914036" y="1222900"/>
                  </a:lnTo>
                  <a:lnTo>
                    <a:pt x="1889459" y="1260464"/>
                  </a:lnTo>
                  <a:lnTo>
                    <a:pt x="1864166" y="1297509"/>
                  </a:lnTo>
                  <a:lnTo>
                    <a:pt x="1838165" y="1334024"/>
                  </a:lnTo>
                  <a:lnTo>
                    <a:pt x="1811468" y="1369999"/>
                  </a:lnTo>
                  <a:lnTo>
                    <a:pt x="1784082" y="1405424"/>
                  </a:lnTo>
                  <a:lnTo>
                    <a:pt x="1756019" y="1440290"/>
                  </a:lnTo>
                  <a:lnTo>
                    <a:pt x="1727289" y="1474587"/>
                  </a:lnTo>
                  <a:lnTo>
                    <a:pt x="1697900" y="1508305"/>
                  </a:lnTo>
                  <a:lnTo>
                    <a:pt x="1667864" y="1541434"/>
                  </a:lnTo>
                  <a:lnTo>
                    <a:pt x="1637189" y="1573964"/>
                  </a:lnTo>
                  <a:lnTo>
                    <a:pt x="1605886" y="1605886"/>
                  </a:lnTo>
                  <a:lnTo>
                    <a:pt x="1573964" y="1637189"/>
                  </a:lnTo>
                  <a:lnTo>
                    <a:pt x="1541434" y="1667864"/>
                  </a:lnTo>
                  <a:lnTo>
                    <a:pt x="1508305" y="1697900"/>
                  </a:lnTo>
                  <a:lnTo>
                    <a:pt x="1474587" y="1727289"/>
                  </a:lnTo>
                  <a:lnTo>
                    <a:pt x="1440290" y="1756019"/>
                  </a:lnTo>
                  <a:lnTo>
                    <a:pt x="1405424" y="1784082"/>
                  </a:lnTo>
                  <a:lnTo>
                    <a:pt x="1369999" y="1811468"/>
                  </a:lnTo>
                  <a:lnTo>
                    <a:pt x="1334024" y="1838165"/>
                  </a:lnTo>
                  <a:lnTo>
                    <a:pt x="1297509" y="1864166"/>
                  </a:lnTo>
                  <a:lnTo>
                    <a:pt x="1260464" y="1889459"/>
                  </a:lnTo>
                  <a:lnTo>
                    <a:pt x="1222900" y="1914036"/>
                  </a:lnTo>
                  <a:lnTo>
                    <a:pt x="1184825" y="1937885"/>
                  </a:lnTo>
                  <a:lnTo>
                    <a:pt x="1146251" y="1960998"/>
                  </a:lnTo>
                  <a:lnTo>
                    <a:pt x="1107186" y="1983364"/>
                  </a:lnTo>
                  <a:lnTo>
                    <a:pt x="1067640" y="2004974"/>
                  </a:lnTo>
                  <a:lnTo>
                    <a:pt x="1027623" y="2025818"/>
                  </a:lnTo>
                  <a:lnTo>
                    <a:pt x="987146" y="2045885"/>
                  </a:lnTo>
                  <a:lnTo>
                    <a:pt x="946218" y="2065166"/>
                  </a:lnTo>
                  <a:lnTo>
                    <a:pt x="904849" y="2083652"/>
                  </a:lnTo>
                  <a:lnTo>
                    <a:pt x="863048" y="2101332"/>
                  </a:lnTo>
                  <a:lnTo>
                    <a:pt x="820826" y="2118196"/>
                  </a:lnTo>
                  <a:lnTo>
                    <a:pt x="778192" y="2134235"/>
                  </a:lnTo>
                  <a:lnTo>
                    <a:pt x="735157" y="2149439"/>
                  </a:lnTo>
                  <a:lnTo>
                    <a:pt x="691730" y="2163797"/>
                  </a:lnTo>
                  <a:lnTo>
                    <a:pt x="647921" y="2177301"/>
                  </a:lnTo>
                  <a:lnTo>
                    <a:pt x="603740" y="2189940"/>
                  </a:lnTo>
                  <a:lnTo>
                    <a:pt x="559196" y="2201704"/>
                  </a:lnTo>
                  <a:lnTo>
                    <a:pt x="514300" y="2212584"/>
                  </a:lnTo>
                  <a:lnTo>
                    <a:pt x="469061" y="2222569"/>
                  </a:lnTo>
                  <a:lnTo>
                    <a:pt x="423490" y="2231650"/>
                  </a:lnTo>
                  <a:lnTo>
                    <a:pt x="377595" y="2239817"/>
                  </a:lnTo>
                  <a:lnTo>
                    <a:pt x="331388" y="2247060"/>
                  </a:lnTo>
                  <a:lnTo>
                    <a:pt x="284878" y="2253370"/>
                  </a:lnTo>
                  <a:lnTo>
                    <a:pt x="238074" y="2258735"/>
                  </a:lnTo>
                  <a:lnTo>
                    <a:pt x="190986" y="2263147"/>
                  </a:lnTo>
                  <a:lnTo>
                    <a:pt x="143626" y="2266596"/>
                  </a:lnTo>
                  <a:lnTo>
                    <a:pt x="96001" y="2269072"/>
                  </a:lnTo>
                  <a:lnTo>
                    <a:pt x="48122" y="2270565"/>
                  </a:lnTo>
                  <a:lnTo>
                    <a:pt x="0" y="2271064"/>
                  </a:lnTo>
                </a:path>
              </a:pathLst>
            </a:custGeom>
            <a:ln w="5257">
              <a:solidFill>
                <a:srgbClr val="231F20"/>
              </a:solidFill>
            </a:ln>
          </p:spPr>
          <p:txBody>
            <a:bodyPr wrap="square" lIns="0" tIns="0" rIns="0" bIns="0" rtlCol="0"/>
            <a:lstStyle/>
            <a:p>
              <a:endParaRPr/>
            </a:p>
          </p:txBody>
        </p:sp>
        <p:grpSp>
          <p:nvGrpSpPr>
            <p:cNvPr id="37" name="object 14">
              <a:extLst>
                <a:ext uri="{FF2B5EF4-FFF2-40B4-BE49-F238E27FC236}">
                  <a16:creationId xmlns:a16="http://schemas.microsoft.com/office/drawing/2014/main" id="{D5448F73-794A-47DF-452E-A7A91A4C1DD8}"/>
                </a:ext>
              </a:extLst>
            </p:cNvPr>
            <p:cNvGrpSpPr/>
            <p:nvPr/>
          </p:nvGrpSpPr>
          <p:grpSpPr>
            <a:xfrm>
              <a:off x="9960121" y="5113625"/>
              <a:ext cx="3324026" cy="2271394"/>
              <a:chOff x="9960121" y="5113625"/>
              <a:chExt cx="3324026" cy="2271394"/>
            </a:xfrm>
          </p:grpSpPr>
          <p:sp>
            <p:nvSpPr>
              <p:cNvPr id="44" name="object 15">
                <a:extLst>
                  <a:ext uri="{FF2B5EF4-FFF2-40B4-BE49-F238E27FC236}">
                    <a16:creationId xmlns:a16="http://schemas.microsoft.com/office/drawing/2014/main" id="{A13E01C0-9950-8F4C-BDB0-AAD39E9009A0}"/>
                  </a:ext>
                </a:extLst>
              </p:cNvPr>
              <p:cNvSpPr/>
              <p:nvPr/>
            </p:nvSpPr>
            <p:spPr>
              <a:xfrm>
                <a:off x="11012752" y="5113625"/>
                <a:ext cx="2271395" cy="2271394"/>
              </a:xfrm>
              <a:custGeom>
                <a:avLst/>
                <a:gdLst/>
                <a:ahLst/>
                <a:cxnLst/>
                <a:rect l="l" t="t" r="r" b="b"/>
                <a:pathLst>
                  <a:path w="2271394" h="2271395">
                    <a:moveTo>
                      <a:pt x="2271064" y="0"/>
                    </a:moveTo>
                    <a:lnTo>
                      <a:pt x="2270565" y="48122"/>
                    </a:lnTo>
                    <a:lnTo>
                      <a:pt x="2269072" y="96001"/>
                    </a:lnTo>
                    <a:lnTo>
                      <a:pt x="2266596" y="143626"/>
                    </a:lnTo>
                    <a:lnTo>
                      <a:pt x="2263147" y="190986"/>
                    </a:lnTo>
                    <a:lnTo>
                      <a:pt x="2258735" y="238074"/>
                    </a:lnTo>
                    <a:lnTo>
                      <a:pt x="2253370" y="284878"/>
                    </a:lnTo>
                    <a:lnTo>
                      <a:pt x="2247060" y="331388"/>
                    </a:lnTo>
                    <a:lnTo>
                      <a:pt x="2239817" y="377595"/>
                    </a:lnTo>
                    <a:lnTo>
                      <a:pt x="2231650" y="423490"/>
                    </a:lnTo>
                    <a:lnTo>
                      <a:pt x="2222569" y="469061"/>
                    </a:lnTo>
                    <a:lnTo>
                      <a:pt x="2212584" y="514300"/>
                    </a:lnTo>
                    <a:lnTo>
                      <a:pt x="2201704" y="559196"/>
                    </a:lnTo>
                    <a:lnTo>
                      <a:pt x="2189940" y="603740"/>
                    </a:lnTo>
                    <a:lnTo>
                      <a:pt x="2177301" y="647921"/>
                    </a:lnTo>
                    <a:lnTo>
                      <a:pt x="2163797" y="691730"/>
                    </a:lnTo>
                    <a:lnTo>
                      <a:pt x="2149439" y="735157"/>
                    </a:lnTo>
                    <a:lnTo>
                      <a:pt x="2134235" y="778192"/>
                    </a:lnTo>
                    <a:lnTo>
                      <a:pt x="2118196" y="820826"/>
                    </a:lnTo>
                    <a:lnTo>
                      <a:pt x="2101332" y="863048"/>
                    </a:lnTo>
                    <a:lnTo>
                      <a:pt x="2083652" y="904849"/>
                    </a:lnTo>
                    <a:lnTo>
                      <a:pt x="2065166" y="946218"/>
                    </a:lnTo>
                    <a:lnTo>
                      <a:pt x="2045885" y="987146"/>
                    </a:lnTo>
                    <a:lnTo>
                      <a:pt x="2025818" y="1027623"/>
                    </a:lnTo>
                    <a:lnTo>
                      <a:pt x="2004974" y="1067640"/>
                    </a:lnTo>
                    <a:lnTo>
                      <a:pt x="1983364" y="1107186"/>
                    </a:lnTo>
                    <a:lnTo>
                      <a:pt x="1960998" y="1146251"/>
                    </a:lnTo>
                    <a:lnTo>
                      <a:pt x="1937885" y="1184825"/>
                    </a:lnTo>
                    <a:lnTo>
                      <a:pt x="1914036" y="1222900"/>
                    </a:lnTo>
                    <a:lnTo>
                      <a:pt x="1889459" y="1260464"/>
                    </a:lnTo>
                    <a:lnTo>
                      <a:pt x="1864166" y="1297509"/>
                    </a:lnTo>
                    <a:lnTo>
                      <a:pt x="1838165" y="1334024"/>
                    </a:lnTo>
                    <a:lnTo>
                      <a:pt x="1811468" y="1369999"/>
                    </a:lnTo>
                    <a:lnTo>
                      <a:pt x="1784082" y="1405424"/>
                    </a:lnTo>
                    <a:lnTo>
                      <a:pt x="1756019" y="1440290"/>
                    </a:lnTo>
                    <a:lnTo>
                      <a:pt x="1727289" y="1474587"/>
                    </a:lnTo>
                    <a:lnTo>
                      <a:pt x="1697900" y="1508305"/>
                    </a:lnTo>
                    <a:lnTo>
                      <a:pt x="1667864" y="1541434"/>
                    </a:lnTo>
                    <a:lnTo>
                      <a:pt x="1637189" y="1573964"/>
                    </a:lnTo>
                    <a:lnTo>
                      <a:pt x="1605886" y="1605886"/>
                    </a:lnTo>
                    <a:lnTo>
                      <a:pt x="1573964" y="1637189"/>
                    </a:lnTo>
                    <a:lnTo>
                      <a:pt x="1541434" y="1667864"/>
                    </a:lnTo>
                    <a:lnTo>
                      <a:pt x="1508305" y="1697900"/>
                    </a:lnTo>
                    <a:lnTo>
                      <a:pt x="1474587" y="1727289"/>
                    </a:lnTo>
                    <a:lnTo>
                      <a:pt x="1440290" y="1756019"/>
                    </a:lnTo>
                    <a:lnTo>
                      <a:pt x="1405424" y="1784082"/>
                    </a:lnTo>
                    <a:lnTo>
                      <a:pt x="1369999" y="1811468"/>
                    </a:lnTo>
                    <a:lnTo>
                      <a:pt x="1334024" y="1838165"/>
                    </a:lnTo>
                    <a:lnTo>
                      <a:pt x="1297509" y="1864166"/>
                    </a:lnTo>
                    <a:lnTo>
                      <a:pt x="1260464" y="1889459"/>
                    </a:lnTo>
                    <a:lnTo>
                      <a:pt x="1222900" y="1914036"/>
                    </a:lnTo>
                    <a:lnTo>
                      <a:pt x="1184825" y="1937885"/>
                    </a:lnTo>
                    <a:lnTo>
                      <a:pt x="1146251" y="1960998"/>
                    </a:lnTo>
                    <a:lnTo>
                      <a:pt x="1107186" y="1983364"/>
                    </a:lnTo>
                    <a:lnTo>
                      <a:pt x="1067640" y="2004974"/>
                    </a:lnTo>
                    <a:lnTo>
                      <a:pt x="1027623" y="2025818"/>
                    </a:lnTo>
                    <a:lnTo>
                      <a:pt x="987146" y="2045885"/>
                    </a:lnTo>
                    <a:lnTo>
                      <a:pt x="946218" y="2065166"/>
                    </a:lnTo>
                    <a:lnTo>
                      <a:pt x="904849" y="2083652"/>
                    </a:lnTo>
                    <a:lnTo>
                      <a:pt x="863048" y="2101332"/>
                    </a:lnTo>
                    <a:lnTo>
                      <a:pt x="820826" y="2118196"/>
                    </a:lnTo>
                    <a:lnTo>
                      <a:pt x="778192" y="2134235"/>
                    </a:lnTo>
                    <a:lnTo>
                      <a:pt x="735157" y="2149439"/>
                    </a:lnTo>
                    <a:lnTo>
                      <a:pt x="691730" y="2163797"/>
                    </a:lnTo>
                    <a:lnTo>
                      <a:pt x="647921" y="2177301"/>
                    </a:lnTo>
                    <a:lnTo>
                      <a:pt x="603740" y="2189940"/>
                    </a:lnTo>
                    <a:lnTo>
                      <a:pt x="559196" y="2201704"/>
                    </a:lnTo>
                    <a:lnTo>
                      <a:pt x="514300" y="2212584"/>
                    </a:lnTo>
                    <a:lnTo>
                      <a:pt x="469061" y="2222569"/>
                    </a:lnTo>
                    <a:lnTo>
                      <a:pt x="423490" y="2231650"/>
                    </a:lnTo>
                    <a:lnTo>
                      <a:pt x="377595" y="2239817"/>
                    </a:lnTo>
                    <a:lnTo>
                      <a:pt x="331388" y="2247060"/>
                    </a:lnTo>
                    <a:lnTo>
                      <a:pt x="284878" y="2253370"/>
                    </a:lnTo>
                    <a:lnTo>
                      <a:pt x="238074" y="2258735"/>
                    </a:lnTo>
                    <a:lnTo>
                      <a:pt x="190986" y="2263147"/>
                    </a:lnTo>
                    <a:lnTo>
                      <a:pt x="143626" y="2266596"/>
                    </a:lnTo>
                    <a:lnTo>
                      <a:pt x="96001" y="2269072"/>
                    </a:lnTo>
                    <a:lnTo>
                      <a:pt x="48122" y="2270565"/>
                    </a:lnTo>
                    <a:lnTo>
                      <a:pt x="0" y="2271064"/>
                    </a:lnTo>
                  </a:path>
                </a:pathLst>
              </a:custGeom>
              <a:ln w="5257">
                <a:solidFill>
                  <a:srgbClr val="231F20"/>
                </a:solidFill>
              </a:ln>
            </p:spPr>
            <p:txBody>
              <a:bodyPr wrap="square" lIns="0" tIns="0" rIns="0" bIns="0" rtlCol="0"/>
              <a:lstStyle/>
              <a:p>
                <a:endParaRPr/>
              </a:p>
            </p:txBody>
          </p:sp>
          <p:sp>
            <p:nvSpPr>
              <p:cNvPr id="45" name="object 16">
                <a:extLst>
                  <a:ext uri="{FF2B5EF4-FFF2-40B4-BE49-F238E27FC236}">
                    <a16:creationId xmlns:a16="http://schemas.microsoft.com/office/drawing/2014/main" id="{29EB78AE-0E5D-3967-5493-E148E993090A}"/>
                  </a:ext>
                </a:extLst>
              </p:cNvPr>
              <p:cNvSpPr/>
              <p:nvPr/>
            </p:nvSpPr>
            <p:spPr>
              <a:xfrm>
                <a:off x="10875400" y="5925455"/>
                <a:ext cx="610235" cy="103505"/>
              </a:xfrm>
              <a:custGeom>
                <a:avLst/>
                <a:gdLst/>
                <a:ahLst/>
                <a:cxnLst/>
                <a:rect l="l" t="t" r="r" b="b"/>
                <a:pathLst>
                  <a:path w="610234" h="103504">
                    <a:moveTo>
                      <a:pt x="609904" y="0"/>
                    </a:moveTo>
                    <a:lnTo>
                      <a:pt x="609904" y="102920"/>
                    </a:lnTo>
                    <a:lnTo>
                      <a:pt x="0" y="102920"/>
                    </a:lnTo>
                  </a:path>
                </a:pathLst>
              </a:custGeom>
              <a:ln w="4292">
                <a:solidFill>
                  <a:srgbClr val="231F20"/>
                </a:solidFill>
              </a:ln>
            </p:spPr>
            <p:txBody>
              <a:bodyPr wrap="square" lIns="0" tIns="0" rIns="0" bIns="0" rtlCol="0"/>
              <a:lstStyle/>
              <a:p>
                <a:endParaRPr/>
              </a:p>
            </p:txBody>
          </p:sp>
          <p:pic>
            <p:nvPicPr>
              <p:cNvPr id="46" name="object 17">
                <a:extLst>
                  <a:ext uri="{FF2B5EF4-FFF2-40B4-BE49-F238E27FC236}">
                    <a16:creationId xmlns:a16="http://schemas.microsoft.com/office/drawing/2014/main" id="{CF722A07-39A8-44C6-0A0F-379581EA60DE}"/>
                  </a:ext>
                </a:extLst>
              </p:cNvPr>
              <p:cNvPicPr/>
              <p:nvPr/>
            </p:nvPicPr>
            <p:blipFill>
              <a:blip r:embed="rId4" cstate="print"/>
              <a:stretch>
                <a:fillRect/>
              </a:stretch>
            </p:blipFill>
            <p:spPr>
              <a:xfrm>
                <a:off x="9995388" y="5529288"/>
                <a:ext cx="266268" cy="252326"/>
              </a:xfrm>
              <a:prstGeom prst="rect">
                <a:avLst/>
              </a:prstGeom>
            </p:spPr>
          </p:pic>
          <p:sp>
            <p:nvSpPr>
              <p:cNvPr id="47" name="object 18">
                <a:extLst>
                  <a:ext uri="{FF2B5EF4-FFF2-40B4-BE49-F238E27FC236}">
                    <a16:creationId xmlns:a16="http://schemas.microsoft.com/office/drawing/2014/main" id="{0F9CA9F4-FBA3-7C3B-3F5A-17FB21ADD376}"/>
                  </a:ext>
                </a:extLst>
              </p:cNvPr>
              <p:cNvSpPr/>
              <p:nvPr/>
            </p:nvSpPr>
            <p:spPr>
              <a:xfrm>
                <a:off x="9960121" y="5414123"/>
                <a:ext cx="1508761" cy="331469"/>
              </a:xfrm>
              <a:custGeom>
                <a:avLst/>
                <a:gdLst/>
                <a:ahLst/>
                <a:cxnLst/>
                <a:rect l="l" t="t" r="r" b="b"/>
                <a:pathLst>
                  <a:path w="1508759" h="331470">
                    <a:moveTo>
                      <a:pt x="314566" y="12"/>
                    </a:moveTo>
                    <a:lnTo>
                      <a:pt x="0" y="12"/>
                    </a:lnTo>
                    <a:lnTo>
                      <a:pt x="13042" y="44983"/>
                    </a:lnTo>
                    <a:lnTo>
                      <a:pt x="13042" y="219049"/>
                    </a:lnTo>
                    <a:lnTo>
                      <a:pt x="145364" y="110248"/>
                    </a:lnTo>
                    <a:lnTo>
                      <a:pt x="178028" y="150063"/>
                    </a:lnTo>
                    <a:lnTo>
                      <a:pt x="301523" y="48475"/>
                    </a:lnTo>
                    <a:lnTo>
                      <a:pt x="301523" y="44983"/>
                    </a:lnTo>
                    <a:lnTo>
                      <a:pt x="314566" y="12"/>
                    </a:lnTo>
                    <a:close/>
                  </a:path>
                  <a:path w="1508759" h="331470">
                    <a:moveTo>
                      <a:pt x="857846" y="12"/>
                    </a:moveTo>
                    <a:lnTo>
                      <a:pt x="602030" y="12"/>
                    </a:lnTo>
                    <a:lnTo>
                      <a:pt x="602030" y="72885"/>
                    </a:lnTo>
                    <a:lnTo>
                      <a:pt x="628370" y="72885"/>
                    </a:lnTo>
                    <a:lnTo>
                      <a:pt x="628370" y="202412"/>
                    </a:lnTo>
                    <a:lnTo>
                      <a:pt x="469468" y="12"/>
                    </a:lnTo>
                    <a:lnTo>
                      <a:pt x="356984" y="12"/>
                    </a:lnTo>
                    <a:lnTo>
                      <a:pt x="356984" y="72885"/>
                    </a:lnTo>
                    <a:lnTo>
                      <a:pt x="383387" y="72885"/>
                    </a:lnTo>
                    <a:lnTo>
                      <a:pt x="383387" y="258191"/>
                    </a:lnTo>
                    <a:lnTo>
                      <a:pt x="356984" y="258191"/>
                    </a:lnTo>
                    <a:lnTo>
                      <a:pt x="356984" y="331063"/>
                    </a:lnTo>
                    <a:lnTo>
                      <a:pt x="469468" y="331063"/>
                    </a:lnTo>
                    <a:lnTo>
                      <a:pt x="469468" y="128663"/>
                    </a:lnTo>
                    <a:lnTo>
                      <a:pt x="628370" y="331063"/>
                    </a:lnTo>
                    <a:lnTo>
                      <a:pt x="714451" y="331063"/>
                    </a:lnTo>
                    <a:lnTo>
                      <a:pt x="714451" y="201117"/>
                    </a:lnTo>
                    <a:lnTo>
                      <a:pt x="827443" y="201117"/>
                    </a:lnTo>
                    <a:lnTo>
                      <a:pt x="827443" y="128168"/>
                    </a:lnTo>
                    <a:lnTo>
                      <a:pt x="714451" y="128168"/>
                    </a:lnTo>
                    <a:lnTo>
                      <a:pt x="714451" y="72885"/>
                    </a:lnTo>
                    <a:lnTo>
                      <a:pt x="857846" y="72885"/>
                    </a:lnTo>
                    <a:lnTo>
                      <a:pt x="857846" y="12"/>
                    </a:lnTo>
                    <a:close/>
                  </a:path>
                  <a:path w="1508759" h="331470">
                    <a:moveTo>
                      <a:pt x="1209929" y="495"/>
                    </a:moveTo>
                    <a:lnTo>
                      <a:pt x="1081976" y="495"/>
                    </a:lnTo>
                    <a:lnTo>
                      <a:pt x="1081976" y="72885"/>
                    </a:lnTo>
                    <a:lnTo>
                      <a:pt x="1104430" y="72885"/>
                    </a:lnTo>
                    <a:lnTo>
                      <a:pt x="1104430" y="127495"/>
                    </a:lnTo>
                    <a:lnTo>
                      <a:pt x="1003007" y="127495"/>
                    </a:lnTo>
                    <a:lnTo>
                      <a:pt x="1003007" y="72885"/>
                    </a:lnTo>
                    <a:lnTo>
                      <a:pt x="1021803" y="72885"/>
                    </a:lnTo>
                    <a:lnTo>
                      <a:pt x="1021803" y="495"/>
                    </a:lnTo>
                    <a:lnTo>
                      <a:pt x="893838" y="495"/>
                    </a:lnTo>
                    <a:lnTo>
                      <a:pt x="893838" y="72885"/>
                    </a:lnTo>
                    <a:lnTo>
                      <a:pt x="916927" y="72885"/>
                    </a:lnTo>
                    <a:lnTo>
                      <a:pt x="916927" y="127495"/>
                    </a:lnTo>
                    <a:lnTo>
                      <a:pt x="916927" y="194805"/>
                    </a:lnTo>
                    <a:lnTo>
                      <a:pt x="916927" y="258305"/>
                    </a:lnTo>
                    <a:lnTo>
                      <a:pt x="893838" y="258305"/>
                    </a:lnTo>
                    <a:lnTo>
                      <a:pt x="893838" y="330695"/>
                    </a:lnTo>
                    <a:lnTo>
                      <a:pt x="1021803" y="330695"/>
                    </a:lnTo>
                    <a:lnTo>
                      <a:pt x="1021803" y="258305"/>
                    </a:lnTo>
                    <a:lnTo>
                      <a:pt x="1003007" y="258305"/>
                    </a:lnTo>
                    <a:lnTo>
                      <a:pt x="1003007" y="194805"/>
                    </a:lnTo>
                    <a:lnTo>
                      <a:pt x="1104430" y="194805"/>
                    </a:lnTo>
                    <a:lnTo>
                      <a:pt x="1104430" y="258305"/>
                    </a:lnTo>
                    <a:lnTo>
                      <a:pt x="1081976" y="258305"/>
                    </a:lnTo>
                    <a:lnTo>
                      <a:pt x="1081976" y="330695"/>
                    </a:lnTo>
                    <a:lnTo>
                      <a:pt x="1209929" y="330695"/>
                    </a:lnTo>
                    <a:lnTo>
                      <a:pt x="1209929" y="258305"/>
                    </a:lnTo>
                    <a:lnTo>
                      <a:pt x="1190409" y="258305"/>
                    </a:lnTo>
                    <a:lnTo>
                      <a:pt x="1190409" y="194805"/>
                    </a:lnTo>
                    <a:lnTo>
                      <a:pt x="1190409" y="127495"/>
                    </a:lnTo>
                    <a:lnTo>
                      <a:pt x="1190409" y="72885"/>
                    </a:lnTo>
                    <a:lnTo>
                      <a:pt x="1209929" y="72885"/>
                    </a:lnTo>
                    <a:lnTo>
                      <a:pt x="1209929" y="495"/>
                    </a:lnTo>
                    <a:close/>
                  </a:path>
                  <a:path w="1508759" h="331470">
                    <a:moveTo>
                      <a:pt x="1508391" y="205727"/>
                    </a:moveTo>
                    <a:lnTo>
                      <a:pt x="1491703" y="158407"/>
                    </a:lnTo>
                    <a:lnTo>
                      <a:pt x="1440230" y="137642"/>
                    </a:lnTo>
                    <a:lnTo>
                      <a:pt x="1345704" y="113995"/>
                    </a:lnTo>
                    <a:lnTo>
                      <a:pt x="1337195" y="111633"/>
                    </a:lnTo>
                    <a:lnTo>
                      <a:pt x="1335722" y="110236"/>
                    </a:lnTo>
                    <a:lnTo>
                      <a:pt x="1335722" y="72872"/>
                    </a:lnTo>
                    <a:lnTo>
                      <a:pt x="1337691" y="70942"/>
                    </a:lnTo>
                    <a:lnTo>
                      <a:pt x="1412824" y="70942"/>
                    </a:lnTo>
                    <a:lnTo>
                      <a:pt x="1414691" y="72872"/>
                    </a:lnTo>
                    <a:lnTo>
                      <a:pt x="1414691" y="106438"/>
                    </a:lnTo>
                    <a:lnTo>
                      <a:pt x="1503603" y="106438"/>
                    </a:lnTo>
                    <a:lnTo>
                      <a:pt x="1503603" y="64363"/>
                    </a:lnTo>
                    <a:lnTo>
                      <a:pt x="1499692" y="35953"/>
                    </a:lnTo>
                    <a:lnTo>
                      <a:pt x="1487792" y="15875"/>
                    </a:lnTo>
                    <a:lnTo>
                      <a:pt x="1467739" y="3937"/>
                    </a:lnTo>
                    <a:lnTo>
                      <a:pt x="1439341" y="0"/>
                    </a:lnTo>
                    <a:lnTo>
                      <a:pt x="1311173" y="0"/>
                    </a:lnTo>
                    <a:lnTo>
                      <a:pt x="1282776" y="3937"/>
                    </a:lnTo>
                    <a:lnTo>
                      <a:pt x="1262722" y="15875"/>
                    </a:lnTo>
                    <a:lnTo>
                      <a:pt x="1250835" y="35953"/>
                    </a:lnTo>
                    <a:lnTo>
                      <a:pt x="1246911" y="64363"/>
                    </a:lnTo>
                    <a:lnTo>
                      <a:pt x="1246911" y="122008"/>
                    </a:lnTo>
                    <a:lnTo>
                      <a:pt x="1263573" y="169392"/>
                    </a:lnTo>
                    <a:lnTo>
                      <a:pt x="1315008" y="190093"/>
                    </a:lnTo>
                    <a:lnTo>
                      <a:pt x="1417116" y="216103"/>
                    </a:lnTo>
                    <a:lnTo>
                      <a:pt x="1419479" y="217563"/>
                    </a:lnTo>
                    <a:lnTo>
                      <a:pt x="1419479" y="258178"/>
                    </a:lnTo>
                    <a:lnTo>
                      <a:pt x="1417523" y="260108"/>
                    </a:lnTo>
                    <a:lnTo>
                      <a:pt x="1336725" y="260108"/>
                    </a:lnTo>
                    <a:lnTo>
                      <a:pt x="1334858" y="258178"/>
                    </a:lnTo>
                    <a:lnTo>
                      <a:pt x="1334858" y="221297"/>
                    </a:lnTo>
                    <a:lnTo>
                      <a:pt x="1245920" y="221297"/>
                    </a:lnTo>
                    <a:lnTo>
                      <a:pt x="1245920" y="266700"/>
                    </a:lnTo>
                    <a:lnTo>
                      <a:pt x="1249857" y="295122"/>
                    </a:lnTo>
                    <a:lnTo>
                      <a:pt x="1261783" y="315201"/>
                    </a:lnTo>
                    <a:lnTo>
                      <a:pt x="1281849" y="327126"/>
                    </a:lnTo>
                    <a:lnTo>
                      <a:pt x="1310208" y="331063"/>
                    </a:lnTo>
                    <a:lnTo>
                      <a:pt x="1444028" y="331063"/>
                    </a:lnTo>
                    <a:lnTo>
                      <a:pt x="1472450" y="327126"/>
                    </a:lnTo>
                    <a:lnTo>
                      <a:pt x="1492542" y="315201"/>
                    </a:lnTo>
                    <a:lnTo>
                      <a:pt x="1504467" y="295122"/>
                    </a:lnTo>
                    <a:lnTo>
                      <a:pt x="1508391" y="266700"/>
                    </a:lnTo>
                    <a:lnTo>
                      <a:pt x="1508391" y="205727"/>
                    </a:lnTo>
                    <a:close/>
                  </a:path>
                </a:pathLst>
              </a:custGeom>
              <a:solidFill>
                <a:srgbClr val="231F20"/>
              </a:solidFill>
            </p:spPr>
            <p:txBody>
              <a:bodyPr wrap="square" lIns="0" tIns="0" rIns="0" bIns="0" rtlCol="0"/>
              <a:lstStyle/>
              <a:p>
                <a:endParaRPr/>
              </a:p>
            </p:txBody>
          </p:sp>
        </p:grpSp>
        <p:sp>
          <p:nvSpPr>
            <p:cNvPr id="38" name="object 19">
              <a:extLst>
                <a:ext uri="{FF2B5EF4-FFF2-40B4-BE49-F238E27FC236}">
                  <a16:creationId xmlns:a16="http://schemas.microsoft.com/office/drawing/2014/main" id="{3BC9E2BE-8CAF-B0ED-3939-76FF47FAAF48}"/>
                </a:ext>
              </a:extLst>
            </p:cNvPr>
            <p:cNvSpPr/>
            <p:nvPr/>
          </p:nvSpPr>
          <p:spPr>
            <a:xfrm>
              <a:off x="9943346" y="5925459"/>
              <a:ext cx="586740" cy="103505"/>
            </a:xfrm>
            <a:custGeom>
              <a:avLst/>
              <a:gdLst/>
              <a:ahLst/>
              <a:cxnLst/>
              <a:rect l="l" t="t" r="r" b="b"/>
              <a:pathLst>
                <a:path w="586740" h="103504">
                  <a:moveTo>
                    <a:pt x="586117" y="102920"/>
                  </a:moveTo>
                  <a:lnTo>
                    <a:pt x="0" y="102920"/>
                  </a:lnTo>
                  <a:lnTo>
                    <a:pt x="0" y="0"/>
                  </a:lnTo>
                </a:path>
              </a:pathLst>
            </a:custGeom>
            <a:ln w="4292">
              <a:solidFill>
                <a:srgbClr val="231F20"/>
              </a:solidFill>
            </a:ln>
          </p:spPr>
          <p:txBody>
            <a:bodyPr wrap="square" lIns="0" tIns="0" rIns="0" bIns="0" rtlCol="0"/>
            <a:lstStyle/>
            <a:p>
              <a:endParaRPr/>
            </a:p>
          </p:txBody>
        </p:sp>
        <p:sp>
          <p:nvSpPr>
            <p:cNvPr id="39" name="object 20">
              <a:extLst>
                <a:ext uri="{FF2B5EF4-FFF2-40B4-BE49-F238E27FC236}">
                  <a16:creationId xmlns:a16="http://schemas.microsoft.com/office/drawing/2014/main" id="{BB7A7A0C-C238-7C33-C22D-8005975A9031}"/>
                </a:ext>
              </a:extLst>
            </p:cNvPr>
            <p:cNvSpPr txBox="1"/>
            <p:nvPr/>
          </p:nvSpPr>
          <p:spPr>
            <a:xfrm>
              <a:off x="10569324" y="5945477"/>
              <a:ext cx="252753" cy="181924"/>
            </a:xfrm>
            <a:prstGeom prst="rect">
              <a:avLst/>
            </a:prstGeom>
          </p:spPr>
          <p:txBody>
            <a:bodyPr vert="horz" wrap="square" lIns="0" tIns="13970" rIns="0" bIns="0" rtlCol="0">
              <a:spAutoFit/>
            </a:bodyPr>
            <a:lstStyle/>
            <a:p>
              <a:pPr marL="12700">
                <a:lnSpc>
                  <a:spcPct val="100000"/>
                </a:lnSpc>
                <a:spcBef>
                  <a:spcPts val="110"/>
                </a:spcBef>
              </a:pPr>
              <a:r>
                <a:rPr sz="800" spc="-65" dirty="0">
                  <a:solidFill>
                    <a:srgbClr val="231F20"/>
                  </a:solidFill>
                  <a:latin typeface="Trebuchet MS"/>
                  <a:cs typeface="Trebuchet MS"/>
                </a:rPr>
                <a:t>2.5”</a:t>
              </a:r>
              <a:endParaRPr sz="800" dirty="0">
                <a:latin typeface="Trebuchet MS"/>
                <a:cs typeface="Trebuchet MS"/>
              </a:endParaRPr>
            </a:p>
          </p:txBody>
        </p:sp>
        <p:sp>
          <p:nvSpPr>
            <p:cNvPr id="40" name="object 21">
              <a:extLst>
                <a:ext uri="{FF2B5EF4-FFF2-40B4-BE49-F238E27FC236}">
                  <a16:creationId xmlns:a16="http://schemas.microsoft.com/office/drawing/2014/main" id="{CBBD6A38-CFE4-5134-5F40-949060FCCFAF}"/>
                </a:ext>
              </a:extLst>
            </p:cNvPr>
            <p:cNvSpPr txBox="1"/>
            <p:nvPr/>
          </p:nvSpPr>
          <p:spPr>
            <a:xfrm>
              <a:off x="12557776" y="6921238"/>
              <a:ext cx="2098509" cy="597970"/>
            </a:xfrm>
            <a:prstGeom prst="rect">
              <a:avLst/>
            </a:prstGeom>
          </p:spPr>
          <p:txBody>
            <a:bodyPr vert="horz" wrap="square" lIns="0" tIns="11430" rIns="0" bIns="0" rtlCol="0">
              <a:spAutoFit/>
            </a:bodyPr>
            <a:lstStyle/>
            <a:p>
              <a:pPr marL="12700" marR="5080">
                <a:lnSpc>
                  <a:spcPct val="104000"/>
                </a:lnSpc>
                <a:spcBef>
                  <a:spcPts val="90"/>
                </a:spcBef>
              </a:pPr>
              <a:r>
                <a:rPr sz="1400" spc="-30" dirty="0">
                  <a:solidFill>
                    <a:srgbClr val="231F20"/>
                  </a:solidFill>
                  <a:latin typeface="+mn-lt"/>
                  <a:cs typeface="Trebuchet MS"/>
                </a:rPr>
                <a:t>Men’s </a:t>
              </a:r>
              <a:r>
                <a:rPr sz="1400" spc="-10" dirty="0">
                  <a:solidFill>
                    <a:srgbClr val="231F20"/>
                  </a:solidFill>
                  <a:latin typeface="+mn-lt"/>
                  <a:cs typeface="Trebuchet MS"/>
                </a:rPr>
                <a:t>Basketball </a:t>
              </a:r>
              <a:r>
                <a:rPr sz="1400" spc="-30" dirty="0">
                  <a:solidFill>
                    <a:srgbClr val="231F20"/>
                  </a:solidFill>
                  <a:latin typeface="+mn-lt"/>
                  <a:cs typeface="Trebuchet MS"/>
                </a:rPr>
                <a:t>circumference</a:t>
              </a:r>
              <a:r>
                <a:rPr sz="1400" spc="-20" dirty="0">
                  <a:solidFill>
                    <a:srgbClr val="231F20"/>
                  </a:solidFill>
                  <a:latin typeface="+mn-lt"/>
                  <a:cs typeface="Trebuchet MS"/>
                </a:rPr>
                <a:t> </a:t>
              </a:r>
              <a:r>
                <a:rPr sz="1400" spc="65" dirty="0">
                  <a:solidFill>
                    <a:srgbClr val="231F20"/>
                  </a:solidFill>
                  <a:latin typeface="+mn-lt"/>
                  <a:cs typeface="Trebuchet MS"/>
                </a:rPr>
                <a:t>=</a:t>
              </a:r>
              <a:r>
                <a:rPr sz="1400" spc="-15" dirty="0">
                  <a:solidFill>
                    <a:srgbClr val="231F20"/>
                  </a:solidFill>
                  <a:latin typeface="+mn-lt"/>
                  <a:cs typeface="Trebuchet MS"/>
                </a:rPr>
                <a:t> </a:t>
              </a:r>
              <a:r>
                <a:rPr sz="1400" spc="-50" dirty="0">
                  <a:solidFill>
                    <a:srgbClr val="231F20"/>
                  </a:solidFill>
                  <a:latin typeface="+mn-lt"/>
                  <a:cs typeface="Trebuchet MS"/>
                </a:rPr>
                <a:t>30”</a:t>
              </a:r>
              <a:endParaRPr sz="1400" dirty="0">
                <a:latin typeface="+mn-lt"/>
                <a:cs typeface="Trebuchet MS"/>
              </a:endParaRPr>
            </a:p>
          </p:txBody>
        </p:sp>
        <p:sp>
          <p:nvSpPr>
            <p:cNvPr id="41" name="object 22">
              <a:extLst>
                <a:ext uri="{FF2B5EF4-FFF2-40B4-BE49-F238E27FC236}">
                  <a16:creationId xmlns:a16="http://schemas.microsoft.com/office/drawing/2014/main" id="{401E3DC1-4895-87A2-B67B-416B2F504CBD}"/>
                </a:ext>
              </a:extLst>
            </p:cNvPr>
            <p:cNvSpPr txBox="1"/>
            <p:nvPr/>
          </p:nvSpPr>
          <p:spPr>
            <a:xfrm>
              <a:off x="12557776" y="7613054"/>
              <a:ext cx="2174709" cy="597970"/>
            </a:xfrm>
            <a:prstGeom prst="rect">
              <a:avLst/>
            </a:prstGeom>
          </p:spPr>
          <p:txBody>
            <a:bodyPr vert="horz" wrap="square" lIns="0" tIns="11430" rIns="0" bIns="0" rtlCol="0">
              <a:spAutoFit/>
            </a:bodyPr>
            <a:lstStyle/>
            <a:p>
              <a:pPr marL="12700" marR="5080">
                <a:lnSpc>
                  <a:spcPct val="104000"/>
                </a:lnSpc>
                <a:spcBef>
                  <a:spcPts val="90"/>
                </a:spcBef>
              </a:pPr>
              <a:r>
                <a:rPr sz="1400" spc="-30" dirty="0">
                  <a:solidFill>
                    <a:srgbClr val="231F20"/>
                  </a:solidFill>
                  <a:latin typeface="+mn-lt"/>
                  <a:cs typeface="Trebuchet MS"/>
                </a:rPr>
                <a:t>Women’s </a:t>
              </a:r>
              <a:r>
                <a:rPr sz="1400" spc="-10" dirty="0">
                  <a:solidFill>
                    <a:srgbClr val="231F20"/>
                  </a:solidFill>
                  <a:latin typeface="+mn-lt"/>
                  <a:cs typeface="Trebuchet MS"/>
                </a:rPr>
                <a:t>Basketball </a:t>
              </a:r>
              <a:r>
                <a:rPr sz="1400" spc="-30" dirty="0">
                  <a:solidFill>
                    <a:srgbClr val="231F20"/>
                  </a:solidFill>
                  <a:latin typeface="+mn-lt"/>
                  <a:cs typeface="Trebuchet MS"/>
                </a:rPr>
                <a:t>circumference</a:t>
              </a:r>
              <a:r>
                <a:rPr sz="1400" spc="-20" dirty="0">
                  <a:solidFill>
                    <a:srgbClr val="231F20"/>
                  </a:solidFill>
                  <a:latin typeface="+mn-lt"/>
                  <a:cs typeface="Trebuchet MS"/>
                </a:rPr>
                <a:t> </a:t>
              </a:r>
              <a:r>
                <a:rPr sz="1400" spc="65" dirty="0">
                  <a:solidFill>
                    <a:srgbClr val="231F20"/>
                  </a:solidFill>
                  <a:latin typeface="+mn-lt"/>
                  <a:cs typeface="Trebuchet MS"/>
                </a:rPr>
                <a:t>=</a:t>
              </a:r>
              <a:r>
                <a:rPr sz="1400" spc="-15" dirty="0">
                  <a:solidFill>
                    <a:srgbClr val="231F20"/>
                  </a:solidFill>
                  <a:latin typeface="+mn-lt"/>
                  <a:cs typeface="Trebuchet MS"/>
                </a:rPr>
                <a:t> </a:t>
              </a:r>
              <a:r>
                <a:rPr sz="1400" spc="-60" dirty="0">
                  <a:solidFill>
                    <a:srgbClr val="231F20"/>
                  </a:solidFill>
                  <a:latin typeface="+mn-lt"/>
                  <a:cs typeface="Trebuchet MS"/>
                </a:rPr>
                <a:t>28.5”</a:t>
              </a:r>
              <a:endParaRPr sz="1400" dirty="0">
                <a:latin typeface="+mn-lt"/>
                <a:cs typeface="Trebuchet MS"/>
              </a:endParaRPr>
            </a:p>
          </p:txBody>
        </p:sp>
        <p:sp>
          <p:nvSpPr>
            <p:cNvPr id="42" name="object 23">
              <a:extLst>
                <a:ext uri="{FF2B5EF4-FFF2-40B4-BE49-F238E27FC236}">
                  <a16:creationId xmlns:a16="http://schemas.microsoft.com/office/drawing/2014/main" id="{2A65B0C3-38A5-D3C5-A242-4EBF94876B7B}"/>
                </a:ext>
              </a:extLst>
            </p:cNvPr>
            <p:cNvSpPr txBox="1"/>
            <p:nvPr/>
          </p:nvSpPr>
          <p:spPr>
            <a:xfrm>
              <a:off x="13477298" y="2935022"/>
              <a:ext cx="1306579" cy="308591"/>
            </a:xfrm>
            <a:prstGeom prst="rect">
              <a:avLst/>
            </a:prstGeom>
          </p:spPr>
          <p:txBody>
            <a:bodyPr vert="horz" wrap="square" lIns="0" tIns="17145" rIns="0" bIns="0" rtlCol="0">
              <a:spAutoFit/>
            </a:bodyPr>
            <a:lstStyle/>
            <a:p>
              <a:pPr marL="12700">
                <a:lnSpc>
                  <a:spcPct val="100000"/>
                </a:lnSpc>
                <a:spcBef>
                  <a:spcPts val="135"/>
                </a:spcBef>
              </a:pPr>
              <a:r>
                <a:rPr sz="1400" spc="-50" dirty="0">
                  <a:solidFill>
                    <a:srgbClr val="231F20"/>
                  </a:solidFill>
                  <a:latin typeface="+mn-lt"/>
                  <a:cs typeface="Trebuchet MS"/>
                </a:rPr>
                <a:t>Current</a:t>
              </a:r>
              <a:r>
                <a:rPr sz="1400" spc="-60" dirty="0">
                  <a:solidFill>
                    <a:srgbClr val="231F20"/>
                  </a:solidFill>
                  <a:latin typeface="+mn-lt"/>
                  <a:cs typeface="Trebuchet MS"/>
                </a:rPr>
                <a:t> </a:t>
              </a:r>
              <a:r>
                <a:rPr sz="1400" spc="-20" dirty="0">
                  <a:solidFill>
                    <a:srgbClr val="231F20"/>
                  </a:solidFill>
                  <a:latin typeface="+mn-lt"/>
                  <a:cs typeface="Trebuchet MS"/>
                </a:rPr>
                <a:t>Size</a:t>
              </a:r>
              <a:endParaRPr sz="1400" dirty="0">
                <a:latin typeface="+mn-lt"/>
                <a:cs typeface="Trebuchet MS"/>
              </a:endParaRPr>
            </a:p>
          </p:txBody>
        </p:sp>
        <p:sp>
          <p:nvSpPr>
            <p:cNvPr id="43" name="object 25">
              <a:extLst>
                <a:ext uri="{FF2B5EF4-FFF2-40B4-BE49-F238E27FC236}">
                  <a16:creationId xmlns:a16="http://schemas.microsoft.com/office/drawing/2014/main" id="{E96EC639-B7EA-ADAB-0B8D-49BF98EB2602}"/>
                </a:ext>
              </a:extLst>
            </p:cNvPr>
            <p:cNvSpPr txBox="1"/>
            <p:nvPr/>
          </p:nvSpPr>
          <p:spPr>
            <a:xfrm>
              <a:off x="1432458" y="2956292"/>
              <a:ext cx="871903" cy="308591"/>
            </a:xfrm>
            <a:prstGeom prst="rect">
              <a:avLst/>
            </a:prstGeom>
          </p:spPr>
          <p:txBody>
            <a:bodyPr vert="horz" wrap="square" lIns="0" tIns="17145" rIns="0" bIns="0" rtlCol="0">
              <a:spAutoFit/>
            </a:bodyPr>
            <a:lstStyle/>
            <a:p>
              <a:pPr marL="12700">
                <a:lnSpc>
                  <a:spcPct val="100000"/>
                </a:lnSpc>
                <a:spcBef>
                  <a:spcPts val="135"/>
                </a:spcBef>
              </a:pPr>
              <a:r>
                <a:rPr sz="1400" dirty="0">
                  <a:solidFill>
                    <a:srgbClr val="231F20"/>
                  </a:solidFill>
                  <a:latin typeface="+mn-lt"/>
                  <a:cs typeface="Trebuchet MS"/>
                </a:rPr>
                <a:t>Old</a:t>
              </a:r>
              <a:r>
                <a:rPr sz="1400" spc="-120" dirty="0">
                  <a:solidFill>
                    <a:srgbClr val="231F20"/>
                  </a:solidFill>
                  <a:latin typeface="+mn-lt"/>
                  <a:cs typeface="Trebuchet MS"/>
                </a:rPr>
                <a:t> </a:t>
              </a:r>
              <a:r>
                <a:rPr sz="1400" spc="-25" dirty="0">
                  <a:solidFill>
                    <a:srgbClr val="231F20"/>
                  </a:solidFill>
                  <a:latin typeface="+mn-lt"/>
                  <a:cs typeface="Trebuchet MS"/>
                </a:rPr>
                <a:t>Size</a:t>
              </a:r>
              <a:endParaRPr sz="1400" dirty="0">
                <a:latin typeface="+mn-lt"/>
                <a:cs typeface="Trebuchet MS"/>
              </a:endParaRPr>
            </a:p>
          </p:txBody>
        </p:sp>
      </p:grpSp>
      <p:sp>
        <p:nvSpPr>
          <p:cNvPr id="5" name="object 26">
            <a:extLst>
              <a:ext uri="{FF2B5EF4-FFF2-40B4-BE49-F238E27FC236}">
                <a16:creationId xmlns:a16="http://schemas.microsoft.com/office/drawing/2014/main" id="{AAEF064D-1590-7D43-09E0-69276BC029D8}"/>
              </a:ext>
            </a:extLst>
          </p:cNvPr>
          <p:cNvSpPr txBox="1"/>
          <p:nvPr/>
        </p:nvSpPr>
        <p:spPr>
          <a:xfrm>
            <a:off x="6150416" y="3820352"/>
            <a:ext cx="472797" cy="325089"/>
          </a:xfrm>
          <a:prstGeom prst="rect">
            <a:avLst/>
          </a:prstGeom>
        </p:spPr>
        <p:txBody>
          <a:bodyPr vert="horz" wrap="square" lIns="0" tIns="17145" rIns="0" bIns="0" rtlCol="0">
            <a:spAutoFit/>
          </a:bodyPr>
          <a:lstStyle/>
          <a:p>
            <a:pPr marL="12700" algn="ctr">
              <a:lnSpc>
                <a:spcPct val="100000"/>
              </a:lnSpc>
              <a:spcBef>
                <a:spcPts val="135"/>
              </a:spcBef>
            </a:pPr>
            <a:r>
              <a:rPr lang="en-US" sz="2000" b="1" dirty="0">
                <a:solidFill>
                  <a:srgbClr val="231F20"/>
                </a:solidFill>
                <a:latin typeface="Trebuchet MS"/>
                <a:cs typeface="Trebuchet MS"/>
              </a:rPr>
              <a:t>OR</a:t>
            </a:r>
            <a:endParaRPr sz="2000" b="1" dirty="0">
              <a:latin typeface="Trebuchet MS"/>
              <a:cs typeface="Trebuchet MS"/>
            </a:endParaRPr>
          </a:p>
        </p:txBody>
      </p:sp>
      <p:sp>
        <p:nvSpPr>
          <p:cNvPr id="6" name="Footer Placeholder 3">
            <a:extLst>
              <a:ext uri="{FF2B5EF4-FFF2-40B4-BE49-F238E27FC236}">
                <a16:creationId xmlns:a16="http://schemas.microsoft.com/office/drawing/2014/main" id="{668AE983-54DF-27D2-B9BC-ACFE1BA3DA6E}"/>
              </a:ext>
            </a:extLst>
          </p:cNvPr>
          <p:cNvSpPr>
            <a:spLocks noGrp="1"/>
          </p:cNvSpPr>
          <p:nvPr>
            <p:ph type="ftr" sz="quarter" idx="11"/>
          </p:nvPr>
        </p:nvSpPr>
        <p:spPr>
          <a:xfrm>
            <a:off x="9996488" y="6524625"/>
            <a:ext cx="1992312" cy="295275"/>
          </a:xfrm>
        </p:spPr>
        <p:txBody>
          <a:bodyPr/>
          <a:lstStyle/>
          <a:p>
            <a:pPr>
              <a:defRPr/>
            </a:pPr>
            <a:r>
              <a:rPr lang="en-US" dirty="0"/>
              <a:t>www.nfhs.org</a:t>
            </a:r>
          </a:p>
        </p:txBody>
      </p:sp>
    </p:spTree>
    <p:extLst>
      <p:ext uri="{BB962C8B-B14F-4D97-AF65-F5344CB8AC3E}">
        <p14:creationId xmlns:p14="http://schemas.microsoft.com/office/powerpoint/2010/main" val="1478637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dirty="0"/>
              <a:t>National Federation of State High School Associations</a:t>
            </a:r>
            <a:br>
              <a:rPr lang="en-US" altLang="en-US" dirty="0"/>
            </a:br>
            <a:r>
              <a:rPr lang="en-US" altLang="en-US" dirty="0"/>
              <a:t>PO Box 690 | Indianapolis, IN 46206</a:t>
            </a:r>
            <a:br>
              <a:rPr lang="en-US" altLang="en-US" dirty="0"/>
            </a:br>
            <a:r>
              <a:rPr lang="en-US" altLang="en-US" dirty="0"/>
              <a:t>Phone: 317-972-6900</a:t>
            </a:r>
            <a:br>
              <a:rPr lang="en-US" altLang="en-US" dirty="0"/>
            </a:br>
            <a:r>
              <a:rPr lang="en-US" altLang="en-US" i="1" dirty="0"/>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dirty="0"/>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E2E2-A205-CA77-4D16-57921E881438}"/>
              </a:ext>
            </a:extLst>
          </p:cNvPr>
          <p:cNvSpPr>
            <a:spLocks noGrp="1"/>
          </p:cNvSpPr>
          <p:nvPr>
            <p:ph type="title"/>
          </p:nvPr>
        </p:nvSpPr>
        <p:spPr/>
        <p:txBody>
          <a:bodyPr/>
          <a:lstStyle/>
          <a:p>
            <a:r>
              <a:rPr lang="en-US" dirty="0"/>
              <a:t>NFHS </a:t>
            </a:r>
            <a:r>
              <a:rPr lang="en-US" cap="none" dirty="0" err="1"/>
              <a:t>AllAccess</a:t>
            </a:r>
            <a:r>
              <a:rPr lang="en-US" dirty="0"/>
              <a:t> – Website</a:t>
            </a:r>
          </a:p>
        </p:txBody>
      </p:sp>
      <p:sp>
        <p:nvSpPr>
          <p:cNvPr id="3" name="Content Placeholder 2">
            <a:extLst>
              <a:ext uri="{FF2B5EF4-FFF2-40B4-BE49-F238E27FC236}">
                <a16:creationId xmlns:a16="http://schemas.microsoft.com/office/drawing/2014/main" id="{59687457-F21C-DCE4-195D-918145CF1333}"/>
              </a:ext>
            </a:extLst>
          </p:cNvPr>
          <p:cNvSpPr>
            <a:spLocks noGrp="1"/>
          </p:cNvSpPr>
          <p:nvPr>
            <p:ph idx="1"/>
          </p:nvPr>
        </p:nvSpPr>
        <p:spPr>
          <a:xfrm>
            <a:off x="6000750" y="1989138"/>
            <a:ext cx="5967412" cy="4338637"/>
          </a:xfrm>
        </p:spPr>
        <p:txBody>
          <a:bodyPr/>
          <a:lstStyle/>
          <a:p>
            <a:r>
              <a:rPr lang="en-US" b="1" dirty="0" err="1"/>
              <a:t>AllAccess</a:t>
            </a:r>
            <a:r>
              <a:rPr lang="en-US" dirty="0"/>
              <a:t> is the </a:t>
            </a:r>
            <a:r>
              <a:rPr lang="en-US" b="1" dirty="0"/>
              <a:t>NFHS Digital Publications Platform </a:t>
            </a:r>
            <a:r>
              <a:rPr lang="en-US" dirty="0"/>
              <a:t>that includes:</a:t>
            </a:r>
          </a:p>
          <a:p>
            <a:pPr lvl="1"/>
            <a:r>
              <a:rPr lang="en-US" dirty="0"/>
              <a:t>Rules Publications</a:t>
            </a:r>
          </a:p>
          <a:p>
            <a:pPr lvl="1"/>
            <a:r>
              <a:rPr lang="en-US" dirty="0"/>
              <a:t>High School Today Magazine</a:t>
            </a:r>
          </a:p>
          <a:p>
            <a:pPr lvl="1"/>
            <a:r>
              <a:rPr lang="en-US" dirty="0"/>
              <a:t>Policy Debate Quarterlies</a:t>
            </a:r>
          </a:p>
          <a:p>
            <a:pPr lvl="1"/>
            <a:r>
              <a:rPr lang="en-US" dirty="0"/>
              <a:t>Other NFHS Digital Publications</a:t>
            </a:r>
          </a:p>
          <a:p>
            <a:r>
              <a:rPr lang="en-US" dirty="0"/>
              <a:t>Website organized for associations and individuals to assign books and manage purchases</a:t>
            </a:r>
          </a:p>
          <a:p>
            <a:r>
              <a:rPr lang="en-US" dirty="0"/>
              <a:t>Visit </a:t>
            </a:r>
            <a:r>
              <a:rPr lang="en-US" i="1" dirty="0">
                <a:solidFill>
                  <a:srgbClr val="D50032"/>
                </a:solidFill>
              </a:rPr>
              <a:t>https://allaccess.nfhs.org</a:t>
            </a:r>
          </a:p>
        </p:txBody>
      </p:sp>
      <p:sp>
        <p:nvSpPr>
          <p:cNvPr id="4" name="Footer Placeholder 3">
            <a:extLst>
              <a:ext uri="{FF2B5EF4-FFF2-40B4-BE49-F238E27FC236}">
                <a16:creationId xmlns:a16="http://schemas.microsoft.com/office/drawing/2014/main" id="{107FD23E-C85E-4593-EBBF-A04A353A3D29}"/>
              </a:ext>
            </a:extLst>
          </p:cNvPr>
          <p:cNvSpPr>
            <a:spLocks noGrp="1"/>
          </p:cNvSpPr>
          <p:nvPr>
            <p:ph type="ftr" sz="quarter" idx="11"/>
          </p:nvPr>
        </p:nvSpPr>
        <p:spPr/>
        <p:txBody>
          <a:bodyPr/>
          <a:lstStyle/>
          <a:p>
            <a:pPr>
              <a:defRPr/>
            </a:pPr>
            <a:r>
              <a:rPr lang="en-US"/>
              <a:t>www.nfhs.org</a:t>
            </a:r>
          </a:p>
        </p:txBody>
      </p:sp>
      <p:pic>
        <p:nvPicPr>
          <p:cNvPr id="7" name="Content Placeholder 13">
            <a:extLst>
              <a:ext uri="{FF2B5EF4-FFF2-40B4-BE49-F238E27FC236}">
                <a16:creationId xmlns:a16="http://schemas.microsoft.com/office/drawing/2014/main" id="{22010DA4-D6A7-729A-E8A9-D5A1CB0F6B40}"/>
              </a:ext>
            </a:extLst>
          </p:cNvPr>
          <p:cNvPicPr>
            <a:picLocks noChangeAspect="1"/>
          </p:cNvPicPr>
          <p:nvPr/>
        </p:nvPicPr>
        <p:blipFill rotWithShape="1">
          <a:blip r:embed="rId2"/>
          <a:srcRect l="18390" t="7294" r="58136" b="27555"/>
          <a:stretch/>
        </p:blipFill>
        <p:spPr>
          <a:xfrm>
            <a:off x="1304925" y="2122365"/>
            <a:ext cx="4456113" cy="3352761"/>
          </a:xfrm>
          <a:prstGeom prst="rect">
            <a:avLst/>
          </a:prstGeom>
          <a:ln>
            <a:solidFill>
              <a:schemeClr val="tx1">
                <a:lumMod val="50000"/>
              </a:schemeClr>
            </a:solidFill>
          </a:ln>
        </p:spPr>
      </p:pic>
    </p:spTree>
    <p:extLst>
      <p:ext uri="{BB962C8B-B14F-4D97-AF65-F5344CB8AC3E}">
        <p14:creationId xmlns:p14="http://schemas.microsoft.com/office/powerpoint/2010/main" val="4176361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r>
              <a:rPr lang="en-US" dirty="0"/>
              <a:t>NFHS </a:t>
            </a:r>
            <a:r>
              <a:rPr lang="en-US" cap="none" dirty="0" err="1"/>
              <a:t>AllAccess</a:t>
            </a:r>
            <a:r>
              <a:rPr lang="en-US" dirty="0"/>
              <a:t> – Mobile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953125" y="1989138"/>
            <a:ext cx="6162675" cy="4535487"/>
          </a:xfrm>
        </p:spPr>
        <p:txBody>
          <a:bodyPr/>
          <a:lstStyle/>
          <a:p>
            <a:pPr marL="0" indent="0">
              <a:buNone/>
            </a:pPr>
            <a:r>
              <a:rPr lang="en-US" b="1" dirty="0"/>
              <a:t>Access Via Website or Mobile App:</a:t>
            </a:r>
          </a:p>
          <a:p>
            <a:r>
              <a:rPr lang="en-US" sz="2400" dirty="0"/>
              <a:t>View available publications for sale</a:t>
            </a:r>
          </a:p>
          <a:p>
            <a:r>
              <a:rPr lang="en-US" sz="2400" dirty="0"/>
              <a:t>View publications assigned to you</a:t>
            </a:r>
          </a:p>
          <a:p>
            <a:r>
              <a:rPr lang="en-US" sz="2400" dirty="0"/>
              <a:t>Download books for offline viewing</a:t>
            </a:r>
          </a:p>
          <a:p>
            <a:r>
              <a:rPr lang="en-US" sz="2400" dirty="0"/>
              <a:t>Read publications as an e-book</a:t>
            </a:r>
          </a:p>
          <a:p>
            <a:r>
              <a:rPr lang="en-US" sz="2400" dirty="0"/>
              <a:t>Available on App Store and Google Play</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r>
              <a:rPr lang="en-US"/>
              <a:t>www.nfhs.org</a:t>
            </a:r>
          </a:p>
        </p:txBody>
      </p:sp>
      <p:pic>
        <p:nvPicPr>
          <p:cNvPr id="8" name="Content Placeholder 5" descr="A screenshot of a video game&#10;&#10;Description automatically generated with medium confidence">
            <a:extLst>
              <a:ext uri="{FF2B5EF4-FFF2-40B4-BE49-F238E27FC236}">
                <a16:creationId xmlns:a16="http://schemas.microsoft.com/office/drawing/2014/main" id="{768BD39D-F75D-A289-257E-811F82210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16302" y="2000568"/>
            <a:ext cx="1675411" cy="36260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7" descr="A picture containing text, screenshot, sports uniform, sports equipment&#10;&#10;Description automatically generated">
            <a:extLst>
              <a:ext uri="{FF2B5EF4-FFF2-40B4-BE49-F238E27FC236}">
                <a16:creationId xmlns:a16="http://schemas.microsoft.com/office/drawing/2014/main" id="{9BC557B5-2FA1-D396-FEF9-B7E3A0892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894" y="2000568"/>
            <a:ext cx="1675411" cy="3626009"/>
          </a:xfrm>
          <a:prstGeom prst="rect">
            <a:avLst/>
          </a:prstGeom>
          <a:ln>
            <a:solidFill>
              <a:schemeClr val="tx1"/>
            </a:solidFill>
          </a:ln>
        </p:spPr>
      </p:pic>
      <p:pic>
        <p:nvPicPr>
          <p:cNvPr id="11" name="Picture 10" descr="A picture containing text, font, screenshot, symbol&#10;&#10;Description automatically generated">
            <a:extLst>
              <a:ext uri="{FF2B5EF4-FFF2-40B4-BE49-F238E27FC236}">
                <a16:creationId xmlns:a16="http://schemas.microsoft.com/office/drawing/2014/main" id="{71B89758-FA3B-AADC-9FFD-594EE38FB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055" y="5825460"/>
            <a:ext cx="827250" cy="564227"/>
          </a:xfrm>
          <a:prstGeom prst="rect">
            <a:avLst/>
          </a:prstGeom>
        </p:spPr>
      </p:pic>
    </p:spTree>
    <p:extLst>
      <p:ext uri="{BB962C8B-B14F-4D97-AF65-F5344CB8AC3E}">
        <p14:creationId xmlns:p14="http://schemas.microsoft.com/office/powerpoint/2010/main" val="381593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r>
              <a:rPr lang="en-US" dirty="0"/>
              <a:t>2024-25 </a:t>
            </a:r>
            <a:r>
              <a:rPr lang="en-US" dirty="0" err="1"/>
              <a:t>nfhs</a:t>
            </a:r>
            <a:r>
              <a:rPr lang="en-US" dirty="0"/>
              <a:t> Basketball</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r>
              <a:rPr lang="en-US" altLang="en-US" dirty="0"/>
              <a:t>Rules Changes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6BE5-4D22-4F87-A12B-8EA8D14925B1}"/>
              </a:ext>
            </a:extLst>
          </p:cNvPr>
          <p:cNvSpPr>
            <a:spLocks noGrp="1"/>
          </p:cNvSpPr>
          <p:nvPr>
            <p:ph type="title"/>
          </p:nvPr>
        </p:nvSpPr>
        <p:spPr/>
        <p:txBody>
          <a:bodyPr/>
          <a:lstStyle/>
          <a:p>
            <a:r>
              <a:rPr lang="en-US" dirty="0"/>
              <a:t>Electronic Devices</a:t>
            </a:r>
            <a:br>
              <a:rPr lang="en-US" dirty="0"/>
            </a:br>
            <a:r>
              <a:rPr lang="en-US" dirty="0"/>
              <a:t>1-19</a:t>
            </a:r>
          </a:p>
        </p:txBody>
      </p:sp>
      <p:sp>
        <p:nvSpPr>
          <p:cNvPr id="4" name="Footer Placeholder 3">
            <a:extLst>
              <a:ext uri="{FF2B5EF4-FFF2-40B4-BE49-F238E27FC236}">
                <a16:creationId xmlns:a16="http://schemas.microsoft.com/office/drawing/2014/main" id="{E663400E-B919-4491-A5C6-54482B78C2A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C4E3761C-474A-4B13-9FB5-5145D508A91B}"/>
              </a:ext>
            </a:extLst>
          </p:cNvPr>
          <p:cNvSpPr txBox="1"/>
          <p:nvPr/>
        </p:nvSpPr>
        <p:spPr>
          <a:xfrm>
            <a:off x="6641961" y="2043985"/>
            <a:ext cx="5346841" cy="381642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The use of electronic devices </a:t>
            </a:r>
            <a:r>
              <a:rPr lang="en-US" sz="2200" dirty="0">
                <a:solidFill>
                  <a:srgbClr val="414B56"/>
                </a:solidFill>
                <a:latin typeface="Calibri"/>
              </a:rPr>
              <a:t>during a game is limited to the purposes of recording and tracking stats, reviewing or diagramming plays, or other similar contest-related functions.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Items that do not meet these requirements are not allowed during play. </a:t>
            </a:r>
          </a:p>
          <a:p>
            <a:pPr marL="800100" lvl="1" indent="-342900" eaLnBrk="1" hangingPunct="1">
              <a:buClr>
                <a:schemeClr val="tx1"/>
              </a:buClr>
              <a:buFont typeface="Wingdings" panose="05000000000000000000" pitchFamily="2" charset="2"/>
              <a:buChar char="§"/>
              <a:defRPr/>
            </a:pPr>
            <a:r>
              <a:rPr lang="en-US" sz="2200" dirty="0" err="1">
                <a:solidFill>
                  <a:srgbClr val="FF0000"/>
                </a:solidFill>
                <a:latin typeface="Calibri"/>
              </a:rPr>
              <a:t>PlayPic</a:t>
            </a:r>
            <a:r>
              <a:rPr lang="en-US" sz="2200" dirty="0">
                <a:solidFill>
                  <a:srgbClr val="FF0000"/>
                </a:solidFill>
                <a:latin typeface="Calibri"/>
              </a:rPr>
              <a:t> A </a:t>
            </a:r>
            <a:r>
              <a:rPr lang="en-US" sz="2200" dirty="0">
                <a:solidFill>
                  <a:srgbClr val="414B56"/>
                </a:solidFill>
                <a:latin typeface="Calibri"/>
              </a:rPr>
              <a:t>– Legal – Coach is using a tablet to diagram a play. </a:t>
            </a:r>
          </a:p>
          <a:p>
            <a:pPr marL="800100" lvl="1" indent="-342900" eaLnBrk="1" hangingPunct="1">
              <a:buClr>
                <a:schemeClr val="tx1"/>
              </a:buClr>
              <a:buFont typeface="Wingdings" panose="05000000000000000000" pitchFamily="2" charset="2"/>
              <a:buChar char="§"/>
              <a:defRPr/>
            </a:pPr>
            <a:r>
              <a:rPr kumimoji="0" lang="en-US" sz="2200" b="0" i="0" u="none" strike="noStrike" kern="1200" cap="none" spc="0" normalizeH="0" baseline="0" noProof="0" dirty="0" err="1">
                <a:ln>
                  <a:noFill/>
                </a:ln>
                <a:solidFill>
                  <a:srgbClr val="FF0000"/>
                </a:solidFill>
                <a:effectLst/>
                <a:uLnTx/>
                <a:uFillTx/>
                <a:latin typeface="Calibri"/>
                <a:ea typeface="+mn-ea"/>
                <a:cs typeface="Arial" pitchFamily="34" charset="0"/>
              </a:rPr>
              <a:t>PlayPic</a:t>
            </a:r>
            <a:r>
              <a:rPr kumimoji="0" lang="en-US" sz="2200" b="0" i="0" u="none" strike="noStrike" kern="1200" cap="none" spc="0" normalizeH="0" baseline="0" noProof="0" dirty="0">
                <a:ln>
                  <a:noFill/>
                </a:ln>
                <a:solidFill>
                  <a:srgbClr val="FF0000"/>
                </a:solidFill>
                <a:effectLst/>
                <a:uLnTx/>
                <a:uFillTx/>
                <a:latin typeface="Calibri"/>
                <a:ea typeface="+mn-ea"/>
                <a:cs typeface="Arial" pitchFamily="34" charset="0"/>
              </a:rPr>
              <a:t> B </a:t>
            </a: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 Illegal – </a:t>
            </a:r>
            <a:r>
              <a:rPr lang="en-US" sz="2200" dirty="0">
                <a:solidFill>
                  <a:srgbClr val="414B56"/>
                </a:solidFill>
                <a:latin typeface="Calibri"/>
              </a:rPr>
              <a:t>P</a:t>
            </a: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layer wearing headphones during competition.</a:t>
            </a:r>
          </a:p>
        </p:txBody>
      </p:sp>
      <p:graphicFrame>
        <p:nvGraphicFramePr>
          <p:cNvPr id="3" name="Object 2">
            <a:extLst>
              <a:ext uri="{FF2B5EF4-FFF2-40B4-BE49-F238E27FC236}">
                <a16:creationId xmlns:a16="http://schemas.microsoft.com/office/drawing/2014/main" id="{7128E9E8-D309-E3C7-1948-3441BA31B998}"/>
              </a:ext>
            </a:extLst>
          </p:cNvPr>
          <p:cNvGraphicFramePr>
            <a:graphicFrameLocks noChangeAspect="1"/>
          </p:cNvGraphicFramePr>
          <p:nvPr>
            <p:extLst>
              <p:ext uri="{D42A27DB-BD31-4B8C-83A1-F6EECF244321}">
                <p14:modId xmlns:p14="http://schemas.microsoft.com/office/powerpoint/2010/main" val="1037204855"/>
              </p:ext>
            </p:extLst>
          </p:nvPr>
        </p:nvGraphicFramePr>
        <p:xfrm>
          <a:off x="1118901" y="2183383"/>
          <a:ext cx="5523060" cy="3314421"/>
        </p:xfrm>
        <a:graphic>
          <a:graphicData uri="http://schemas.openxmlformats.org/presentationml/2006/ole">
            <mc:AlternateContent xmlns:mc="http://schemas.openxmlformats.org/markup-compatibility/2006">
              <mc:Choice xmlns:v="urn:schemas-microsoft-com:vml" Requires="v">
                <p:oleObj r:id="rId3" imgW="24005953" imgH="14403572" progId="">
                  <p:embed/>
                </p:oleObj>
              </mc:Choice>
              <mc:Fallback>
                <p:oleObj r:id="rId3" imgW="24005953" imgH="14403572" progId="">
                  <p:embed/>
                  <p:pic>
                    <p:nvPicPr>
                      <p:cNvPr id="3" name="Object 2">
                        <a:extLst>
                          <a:ext uri="{FF2B5EF4-FFF2-40B4-BE49-F238E27FC236}">
                            <a16:creationId xmlns:a16="http://schemas.microsoft.com/office/drawing/2014/main" id="{7128E9E8-D309-E3C7-1948-3441BA31B998}"/>
                          </a:ext>
                        </a:extLst>
                      </p:cNvPr>
                      <p:cNvPicPr/>
                      <p:nvPr/>
                    </p:nvPicPr>
                    <p:blipFill>
                      <a:blip r:embed="rId4"/>
                      <a:stretch>
                        <a:fillRect/>
                      </a:stretch>
                    </p:blipFill>
                    <p:spPr>
                      <a:xfrm>
                        <a:off x="1118901" y="2183383"/>
                        <a:ext cx="5523060" cy="3314421"/>
                      </a:xfrm>
                      <a:prstGeom prst="rect">
                        <a:avLst/>
                      </a:prstGeom>
                    </p:spPr>
                  </p:pic>
                </p:oleObj>
              </mc:Fallback>
            </mc:AlternateContent>
          </a:graphicData>
        </a:graphic>
      </p:graphicFrame>
    </p:spTree>
    <p:extLst>
      <p:ext uri="{BB962C8B-B14F-4D97-AF65-F5344CB8AC3E}">
        <p14:creationId xmlns:p14="http://schemas.microsoft.com/office/powerpoint/2010/main" val="3081554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C79-5622-4BB1-BAC1-6930262DA8B0}"/>
              </a:ext>
            </a:extLst>
          </p:cNvPr>
          <p:cNvSpPr>
            <a:spLocks noGrp="1"/>
          </p:cNvSpPr>
          <p:nvPr>
            <p:ph type="title"/>
          </p:nvPr>
        </p:nvSpPr>
        <p:spPr>
          <a:xfrm>
            <a:off x="1988687" y="549041"/>
            <a:ext cx="10026649" cy="1204912"/>
          </a:xfrm>
        </p:spPr>
        <p:txBody>
          <a:bodyPr/>
          <a:lstStyle/>
          <a:p>
            <a:r>
              <a:rPr lang="en-US" dirty="0"/>
              <a:t>Scorer’s duties </a:t>
            </a:r>
            <a:br>
              <a:rPr lang="en-US" dirty="0"/>
            </a:br>
            <a:r>
              <a:rPr lang="en-US" dirty="0"/>
              <a:t>2-11-11</a:t>
            </a:r>
          </a:p>
        </p:txBody>
      </p:sp>
      <p:sp>
        <p:nvSpPr>
          <p:cNvPr id="4" name="Footer Placeholder 3">
            <a:extLst>
              <a:ext uri="{FF2B5EF4-FFF2-40B4-BE49-F238E27FC236}">
                <a16:creationId xmlns:a16="http://schemas.microsoft.com/office/drawing/2014/main" id="{92153579-9EB1-42E0-9BF8-2C4FC0CC8AD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D19F169B-6821-4557-A764-C670D084A562}"/>
              </a:ext>
            </a:extLst>
          </p:cNvPr>
          <p:cNvSpPr txBox="1"/>
          <p:nvPr/>
        </p:nvSpPr>
        <p:spPr>
          <a:xfrm>
            <a:off x="6988629" y="2148995"/>
            <a:ext cx="5203371" cy="378565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Non-official scorers are required to compare records with the official scorer when multiple scorers are present.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If there is a discrepancy, the official scorer must notify the referee immediately.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graphicFrame>
        <p:nvGraphicFramePr>
          <p:cNvPr id="6" name="Object 5">
            <a:extLst>
              <a:ext uri="{FF2B5EF4-FFF2-40B4-BE49-F238E27FC236}">
                <a16:creationId xmlns:a16="http://schemas.microsoft.com/office/drawing/2014/main" id="{819439FF-51A5-DB60-6BDB-2017EFB53E00}"/>
              </a:ext>
            </a:extLst>
          </p:cNvPr>
          <p:cNvGraphicFramePr>
            <a:graphicFrameLocks noChangeAspect="1"/>
          </p:cNvGraphicFramePr>
          <p:nvPr>
            <p:extLst>
              <p:ext uri="{D42A27DB-BD31-4B8C-83A1-F6EECF244321}">
                <p14:modId xmlns:p14="http://schemas.microsoft.com/office/powerpoint/2010/main" val="1106896390"/>
              </p:ext>
            </p:extLst>
          </p:nvPr>
        </p:nvGraphicFramePr>
        <p:xfrm>
          <a:off x="1080799" y="2043984"/>
          <a:ext cx="5835799" cy="3442415"/>
        </p:xfrm>
        <a:graphic>
          <a:graphicData uri="http://schemas.openxmlformats.org/presentationml/2006/ole">
            <mc:AlternateContent xmlns:mc="http://schemas.openxmlformats.org/markup-compatibility/2006">
              <mc:Choice xmlns:v="urn:schemas-microsoft-com:vml" Requires="v">
                <p:oleObj r:id="rId3" imgW="5113079" imgH="3016339" progId="">
                  <p:embed/>
                </p:oleObj>
              </mc:Choice>
              <mc:Fallback>
                <p:oleObj r:id="rId3" imgW="5113079" imgH="3016339" progId="">
                  <p:embed/>
                  <p:pic>
                    <p:nvPicPr>
                      <p:cNvPr id="6" name="Object 5">
                        <a:extLst>
                          <a:ext uri="{FF2B5EF4-FFF2-40B4-BE49-F238E27FC236}">
                            <a16:creationId xmlns:a16="http://schemas.microsoft.com/office/drawing/2014/main" id="{819439FF-51A5-DB60-6BDB-2017EFB53E00}"/>
                          </a:ext>
                        </a:extLst>
                      </p:cNvPr>
                      <p:cNvPicPr/>
                      <p:nvPr/>
                    </p:nvPicPr>
                    <p:blipFill>
                      <a:blip r:embed="rId4"/>
                      <a:stretch>
                        <a:fillRect/>
                      </a:stretch>
                    </p:blipFill>
                    <p:spPr>
                      <a:xfrm>
                        <a:off x="1080799" y="2043984"/>
                        <a:ext cx="5835799" cy="3442415"/>
                      </a:xfrm>
                      <a:prstGeom prst="rect">
                        <a:avLst/>
                      </a:prstGeom>
                    </p:spPr>
                  </p:pic>
                </p:oleObj>
              </mc:Fallback>
            </mc:AlternateContent>
          </a:graphicData>
        </a:graphic>
      </p:graphicFrame>
    </p:spTree>
    <p:extLst>
      <p:ext uri="{BB962C8B-B14F-4D97-AF65-F5344CB8AC3E}">
        <p14:creationId xmlns:p14="http://schemas.microsoft.com/office/powerpoint/2010/main" val="765921965"/>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7F0E061F-F255-4B35-A1E2-2BE62C708BD7}" vid="{69A2BDFB-C3AD-428B-96FB-50D113E986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C36A34F339A54D85C37DD81207F966" ma:contentTypeVersion="13" ma:contentTypeDescription="Create a new document." ma:contentTypeScope="" ma:versionID="b1d60f096ce905ea2c8f4b546515be3e">
  <xsd:schema xmlns:xsd="http://www.w3.org/2001/XMLSchema" xmlns:xs="http://www.w3.org/2001/XMLSchema" xmlns:p="http://schemas.microsoft.com/office/2006/metadata/properties" xmlns:ns3="3bb8d7d1-06b8-47b8-a0de-bad91f18ef42" xmlns:ns4="ffc60a71-4a50-4afc-be20-b1cf64734936" targetNamespace="http://schemas.microsoft.com/office/2006/metadata/properties" ma:root="true" ma:fieldsID="5dfcda41ff764e825aef5537df9b60fd" ns3:_="" ns4:_="">
    <xsd:import namespace="3bb8d7d1-06b8-47b8-a0de-bad91f18ef42"/>
    <xsd:import namespace="ffc60a71-4a50-4afc-be20-b1cf647349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8d7d1-06b8-47b8-a0de-bad91f18ef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60a71-4a50-4afc-be20-b1cf647349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2.xml><?xml version="1.0" encoding="utf-8"?>
<ds:datastoreItem xmlns:ds="http://schemas.openxmlformats.org/officeDocument/2006/customXml" ds:itemID="{B8277D50-A8F4-41EA-8AAF-2B8EFD1D1E78}">
  <ds:schemaRefs>
    <ds:schemaRef ds:uri="http://schemas.microsoft.com/office/2006/metadata/properties"/>
    <ds:schemaRef ds:uri="http://schemas.openxmlformats.org/package/2006/metadata/core-properties"/>
    <ds:schemaRef ds:uri="http://www.w3.org/XML/1998/namespace"/>
    <ds:schemaRef ds:uri="3bb8d7d1-06b8-47b8-a0de-bad91f18ef42"/>
    <ds:schemaRef ds:uri="http://schemas.microsoft.com/office/2006/documentManagement/types"/>
    <ds:schemaRef ds:uri="http://purl.org/dc/dcmitype/"/>
    <ds:schemaRef ds:uri="http://purl.org/dc/elements/1.1/"/>
    <ds:schemaRef ds:uri="http://schemas.microsoft.com/office/infopath/2007/PartnerControls"/>
    <ds:schemaRef ds:uri="ffc60a71-4a50-4afc-be20-b1cf64734936"/>
    <ds:schemaRef ds:uri="http://purl.org/dc/terms/"/>
  </ds:schemaRefs>
</ds:datastoreItem>
</file>

<file path=customXml/itemProps3.xml><?xml version="1.0" encoding="utf-8"?>
<ds:datastoreItem xmlns:ds="http://schemas.openxmlformats.org/officeDocument/2006/customXml" ds:itemID="{33B75652-BDDA-4D9D-B291-71910975C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b8d7d1-06b8-47b8-a0de-bad91f18ef42"/>
    <ds:schemaRef ds:uri="ffc60a71-4a50-4afc-be20-b1cf647349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2024-25 NFHS Stock Sport Rules PowerPoint_Wide Format</Template>
  <TotalTime>10724</TotalTime>
  <Words>5020</Words>
  <Application>Microsoft Office PowerPoint</Application>
  <PresentationFormat>Widescreen</PresentationFormat>
  <Paragraphs>420</Paragraphs>
  <Slides>47</Slides>
  <Notes>43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47</vt:i4>
      </vt:variant>
    </vt:vector>
  </HeadingPairs>
  <TitlesOfParts>
    <vt:vector size="56" baseType="lpstr">
      <vt:lpstr>Arial</vt:lpstr>
      <vt:lpstr>Calibri</vt:lpstr>
      <vt:lpstr>Courier New</vt:lpstr>
      <vt:lpstr>Inter</vt:lpstr>
      <vt:lpstr>Inter ExtraBold</vt:lpstr>
      <vt:lpstr>Inter SemiBold</vt:lpstr>
      <vt:lpstr>Trebuchet MS</vt:lpstr>
      <vt:lpstr>Wingdings</vt:lpstr>
      <vt:lpstr>Office Theme</vt:lpstr>
      <vt:lpstr>2024-25 NFHS Basketball Rules PowerPoint</vt:lpstr>
      <vt:lpstr>NFHS</vt:lpstr>
      <vt:lpstr>NFHS bASKETBALL RULES COMMITTEE</vt:lpstr>
      <vt:lpstr>NFHS Publications</vt:lpstr>
      <vt:lpstr>NFHS AllAccess – Website</vt:lpstr>
      <vt:lpstr>NFHS AllAccess – Mobile App</vt:lpstr>
      <vt:lpstr>2024-25 nfhs Basketball</vt:lpstr>
      <vt:lpstr>Electronic Devices 1-19</vt:lpstr>
      <vt:lpstr>Scorer’s duties  2-11-11</vt:lpstr>
      <vt:lpstr>substitution 2-12-6 (NEW), 3-3-7, 3-3-7 NOTE 1</vt:lpstr>
      <vt:lpstr>Substitution 3-3-6</vt:lpstr>
      <vt:lpstr>Uniforms 3-4-4a (New)</vt:lpstr>
      <vt:lpstr>Basket interference 4-6-1 Exception (NEW)</vt:lpstr>
      <vt:lpstr>Closely guarded 4-10 EXCEPTION (NEW), 9-10-1a note (new), STATE ASSOCIATION ADOPTIONS</vt:lpstr>
      <vt:lpstr>Warning for delay 4-47-5 (NEW), 10-2-1g (NEW), 10-4-5b</vt:lpstr>
      <vt:lpstr>Warning for faking being fouled 4-49 (NEW), 6-4-4g, 10-2-1h (NEW), 10-4-6f</vt:lpstr>
      <vt:lpstr>Out-of-bounds — Player, ball 7-1-1</vt:lpstr>
      <vt:lpstr>Administrative/bench/team technicals 10-1-1 penalty, 10-1-2 penalty, 10-2-7 penalty (NEW), 10-5-1 Penalty (NEW)</vt:lpstr>
      <vt:lpstr>Team technical 10-2-7 penalty (NEW), 10-5-1i</vt:lpstr>
      <vt:lpstr>Rule Change Reminder</vt:lpstr>
      <vt:lpstr>Uniforms 3-4-3</vt:lpstr>
      <vt:lpstr>2024-25 nfhs Basketball</vt:lpstr>
      <vt:lpstr>Officials’ jurisdiction 2-2-4 note</vt:lpstr>
      <vt:lpstr>uniforms 3-4-2a</vt:lpstr>
      <vt:lpstr>Team control 4-12-2 note (NEW), 9-7-1 Note (new), 9-9-3 NOTE (new)</vt:lpstr>
      <vt:lpstr>Throw-in provisions 9-2-10 note 2 (NEW)</vt:lpstr>
      <vt:lpstr>Throw-in provisions 9-2 penalties 1</vt:lpstr>
      <vt:lpstr>Official NFHS Basketball Signals</vt:lpstr>
      <vt:lpstr>2024-25 nfhs Basketball</vt:lpstr>
      <vt:lpstr>Warning for delay</vt:lpstr>
      <vt:lpstr>Warning for delay</vt:lpstr>
      <vt:lpstr>Faking being fouled</vt:lpstr>
      <vt:lpstr>Faking being fouled</vt:lpstr>
      <vt:lpstr>Proper procedures for handling blood</vt:lpstr>
      <vt:lpstr>Proper procedures for handling blood</vt:lpstr>
      <vt:lpstr>Proper procedures for handling blood</vt:lpstr>
      <vt:lpstr>NFHS OFFICIALS Education </vt:lpstr>
      <vt:lpstr>All things officiating  in one place!</vt:lpstr>
      <vt:lpstr>COS Continued Improvements</vt:lpstr>
      <vt:lpstr> NFHS Learning Center</vt:lpstr>
      <vt:lpstr>PowerPoint Presentation</vt:lpstr>
      <vt:lpstr>Over 21 million courses delivered!</vt:lpstr>
      <vt:lpstr>Nfhs Authentication Mark Update</vt:lpstr>
      <vt:lpstr>NFHS Authenticating Mark update</vt:lpstr>
      <vt:lpstr>NFHS Authenticating Mark update</vt:lpstr>
      <vt:lpstr>Basketball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NFHS Basketball Rules PowerPoint</dc:title>
  <dc:creator>Alyssa Zirnheld</dc:creator>
  <cp:lastModifiedBy>Kris Welch</cp:lastModifiedBy>
  <cp:revision>38</cp:revision>
  <cp:lastPrinted>2023-05-23T18:19:08Z</cp:lastPrinted>
  <dcterms:created xsi:type="dcterms:W3CDTF">2024-05-23T18:45:07Z</dcterms:created>
  <dcterms:modified xsi:type="dcterms:W3CDTF">2024-10-17T16:50:49Z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