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21"/>
  </p:notesMasterIdLst>
  <p:sldIdLst>
    <p:sldId id="256" r:id="rId2"/>
    <p:sldId id="257" r:id="rId3"/>
    <p:sldId id="258" r:id="rId4"/>
    <p:sldId id="262" r:id="rId5"/>
    <p:sldId id="264" r:id="rId6"/>
    <p:sldId id="259" r:id="rId7"/>
    <p:sldId id="261" r:id="rId8"/>
    <p:sldId id="263" r:id="rId9"/>
    <p:sldId id="265" r:id="rId10"/>
    <p:sldId id="346" r:id="rId11"/>
    <p:sldId id="350" r:id="rId12"/>
    <p:sldId id="367" r:id="rId13"/>
    <p:sldId id="371" r:id="rId14"/>
    <p:sldId id="368" r:id="rId15"/>
    <p:sldId id="369" r:id="rId16"/>
    <p:sldId id="364" r:id="rId17"/>
    <p:sldId id="370" r:id="rId18"/>
    <p:sldId id="361" r:id="rId19"/>
    <p:sldId id="3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1C3421-9E33-4258-A0F2-393476EC51C4}">
          <p14:sldIdLst>
            <p14:sldId id="256"/>
            <p14:sldId id="257"/>
            <p14:sldId id="258"/>
            <p14:sldId id="262"/>
            <p14:sldId id="264"/>
            <p14:sldId id="259"/>
            <p14:sldId id="261"/>
            <p14:sldId id="263"/>
          </p14:sldIdLst>
        </p14:section>
        <p14:section name="Baseball" id="{0E808920-D8EE-422E-9446-DA2C1785F478}">
          <p14:sldIdLst>
            <p14:sldId id="265"/>
            <p14:sldId id="346"/>
            <p14:sldId id="350"/>
            <p14:sldId id="367"/>
            <p14:sldId id="371"/>
            <p14:sldId id="368"/>
            <p14:sldId id="369"/>
            <p14:sldId id="364"/>
            <p14:sldId id="370"/>
            <p14:sldId id="361"/>
            <p14:sldId id="36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Foster" initials="KF" lastIdx="1" clrIdx="0">
    <p:extLst>
      <p:ext uri="{19B8F6BF-5375-455C-9EA6-DF929625EA0E}">
        <p15:presenceInfo xmlns:p15="http://schemas.microsoft.com/office/powerpoint/2012/main" userId="Kelly Fo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8" d="100"/>
          <a:sy n="68" d="100"/>
        </p:scale>
        <p:origin x="6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E936-EBFD-4499-830F-E66D2AF16202}"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A45CA-926D-4C02-934E-8ECA12D5BAFD}" type="slidenum">
              <a:rPr lang="en-US" smtClean="0"/>
              <a:t>‹#›</a:t>
            </a:fld>
            <a:endParaRPr lang="en-US"/>
          </a:p>
        </p:txBody>
      </p:sp>
    </p:spTree>
    <p:extLst>
      <p:ext uri="{BB962C8B-B14F-4D97-AF65-F5344CB8AC3E}">
        <p14:creationId xmlns:p14="http://schemas.microsoft.com/office/powerpoint/2010/main" val="255421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C0A6DF53-51DB-499C-AC65-7206E5A12229}"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9</a:t>
            </a:fld>
            <a:endParaRPr lang="en-US"/>
          </a:p>
        </p:txBody>
      </p:sp>
    </p:spTree>
    <p:extLst>
      <p:ext uri="{BB962C8B-B14F-4D97-AF65-F5344CB8AC3E}">
        <p14:creationId xmlns:p14="http://schemas.microsoft.com/office/powerpoint/2010/main" val="127311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C9F7E3E6-94FE-45A6-B1A2-613FC5F97B51}"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18</a:t>
            </a:fld>
            <a:endParaRPr lang="en-US"/>
          </a:p>
        </p:txBody>
      </p:sp>
    </p:spTree>
    <p:extLst>
      <p:ext uri="{BB962C8B-B14F-4D97-AF65-F5344CB8AC3E}">
        <p14:creationId xmlns:p14="http://schemas.microsoft.com/office/powerpoint/2010/main" val="25562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CD8A326B-BB19-443B-9A98-23C8325DF613}"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19</a:t>
            </a:fld>
            <a:endParaRPr lang="en-US"/>
          </a:p>
        </p:txBody>
      </p:sp>
    </p:spTree>
    <p:extLst>
      <p:ext uri="{BB962C8B-B14F-4D97-AF65-F5344CB8AC3E}">
        <p14:creationId xmlns:p14="http://schemas.microsoft.com/office/powerpoint/2010/main" val="305318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EF44ACB3-1E1D-4F37-A771-C21306D47AEB}"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10</a:t>
            </a:fld>
            <a:endParaRPr lang="en-US"/>
          </a:p>
        </p:txBody>
      </p:sp>
    </p:spTree>
    <p:extLst>
      <p:ext uri="{BB962C8B-B14F-4D97-AF65-F5344CB8AC3E}">
        <p14:creationId xmlns:p14="http://schemas.microsoft.com/office/powerpoint/2010/main" val="4165045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E54E6751-C9AD-4985-BEA0-C4B800637C18}"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11</a:t>
            </a:fld>
            <a:endParaRPr lang="en-US"/>
          </a:p>
        </p:txBody>
      </p:sp>
    </p:spTree>
    <p:extLst>
      <p:ext uri="{BB962C8B-B14F-4D97-AF65-F5344CB8AC3E}">
        <p14:creationId xmlns:p14="http://schemas.microsoft.com/office/powerpoint/2010/main" val="109665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646CC123-FF12-4050-93CC-B0C6B23E3FCD}"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12</a:t>
            </a:fld>
            <a:endParaRPr lang="en-US"/>
          </a:p>
        </p:txBody>
      </p:sp>
    </p:spTree>
    <p:extLst>
      <p:ext uri="{BB962C8B-B14F-4D97-AF65-F5344CB8AC3E}">
        <p14:creationId xmlns:p14="http://schemas.microsoft.com/office/powerpoint/2010/main" val="167555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482B269F-3C78-48FC-99F3-C59F8F5D4F03}"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13</a:t>
            </a:fld>
            <a:endParaRPr lang="en-US"/>
          </a:p>
        </p:txBody>
      </p:sp>
    </p:spTree>
    <p:extLst>
      <p:ext uri="{BB962C8B-B14F-4D97-AF65-F5344CB8AC3E}">
        <p14:creationId xmlns:p14="http://schemas.microsoft.com/office/powerpoint/2010/main" val="231142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93970B6A-1518-49EA-8E0D-5B5FBE6B7AD9}"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14</a:t>
            </a:fld>
            <a:endParaRPr lang="en-US"/>
          </a:p>
        </p:txBody>
      </p:sp>
    </p:spTree>
    <p:extLst>
      <p:ext uri="{BB962C8B-B14F-4D97-AF65-F5344CB8AC3E}">
        <p14:creationId xmlns:p14="http://schemas.microsoft.com/office/powerpoint/2010/main" val="304990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E054885A-3840-485D-A423-0FBE296CC730}"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15</a:t>
            </a:fld>
            <a:endParaRPr lang="en-US"/>
          </a:p>
        </p:txBody>
      </p:sp>
    </p:spTree>
    <p:extLst>
      <p:ext uri="{BB962C8B-B14F-4D97-AF65-F5344CB8AC3E}">
        <p14:creationId xmlns:p14="http://schemas.microsoft.com/office/powerpoint/2010/main" val="166220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F0B1836E-1A23-4479-BBB3-EBF8125B1523}"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16</a:t>
            </a:fld>
            <a:endParaRPr lang="en-US"/>
          </a:p>
        </p:txBody>
      </p:sp>
    </p:spTree>
    <p:extLst>
      <p:ext uri="{BB962C8B-B14F-4D97-AF65-F5344CB8AC3E}">
        <p14:creationId xmlns:p14="http://schemas.microsoft.com/office/powerpoint/2010/main" val="312383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Baseball Contingency Group September 9</a:t>
            </a:r>
          </a:p>
        </p:txBody>
      </p:sp>
      <p:sp>
        <p:nvSpPr>
          <p:cNvPr id="5" name="Date Placeholder 4"/>
          <p:cNvSpPr>
            <a:spLocks noGrp="1"/>
          </p:cNvSpPr>
          <p:nvPr>
            <p:ph type="dt" idx="11"/>
          </p:nvPr>
        </p:nvSpPr>
        <p:spPr/>
        <p:txBody>
          <a:bodyPr/>
          <a:lstStyle/>
          <a:p>
            <a:fld id="{EBC059BC-D6A9-47DE-81EB-B210FD7AF906}" type="datetime1">
              <a:rPr lang="en-US" smtClean="0"/>
              <a:t>9/11/2020</a:t>
            </a:fld>
            <a:endParaRPr lang="en-US"/>
          </a:p>
        </p:txBody>
      </p:sp>
      <p:sp>
        <p:nvSpPr>
          <p:cNvPr id="6" name="Slide Number Placeholder 5"/>
          <p:cNvSpPr>
            <a:spLocks noGrp="1"/>
          </p:cNvSpPr>
          <p:nvPr>
            <p:ph type="sldNum" sz="quarter" idx="12"/>
          </p:nvPr>
        </p:nvSpPr>
        <p:spPr/>
        <p:txBody>
          <a:bodyPr/>
          <a:lstStyle/>
          <a:p>
            <a:fld id="{422347DF-E129-4980-9ADD-0EAD02D7BBEF}" type="slidenum">
              <a:rPr lang="en-US" smtClean="0"/>
              <a:t>17</a:t>
            </a:fld>
            <a:endParaRPr lang="en-US"/>
          </a:p>
        </p:txBody>
      </p:sp>
    </p:spTree>
    <p:extLst>
      <p:ext uri="{BB962C8B-B14F-4D97-AF65-F5344CB8AC3E}">
        <p14:creationId xmlns:p14="http://schemas.microsoft.com/office/powerpoint/2010/main" val="3331567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srcRect/>
          <a:stretch/>
        </p:blipFill>
        <p:spPr>
          <a:xfrm>
            <a:off x="7850508" y="210917"/>
            <a:ext cx="3962244" cy="3962244"/>
          </a:xfrm>
          <a:prstGeom prst="rect">
            <a:avLst/>
          </a:prstGeom>
        </p:spPr>
      </p:pic>
    </p:spTree>
    <p:extLst>
      <p:ext uri="{BB962C8B-B14F-4D97-AF65-F5344CB8AC3E}">
        <p14:creationId xmlns:p14="http://schemas.microsoft.com/office/powerpoint/2010/main" val="102422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AB80EE-9CEE-5242-9D00-BC77E763A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2809875"/>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9" name="TextBox 8"/>
          <p:cNvSpPr txBox="1"/>
          <p:nvPr userDrawn="1"/>
        </p:nvSpPr>
        <p:spPr>
          <a:xfrm>
            <a:off x="650951" y="4646730"/>
            <a:ext cx="1385316"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46438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65EBA3-2557-714C-9290-D92DFE1C108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142" y="-11922"/>
            <a:ext cx="12480284" cy="3050557"/>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650952" y="4646730"/>
            <a:ext cx="1385315"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pic>
        <p:nvPicPr>
          <p:cNvPr id="13" name="Picture 12">
            <a:extLst>
              <a:ext uri="{FF2B5EF4-FFF2-40B4-BE49-F238E27FC236}">
                <a16:creationId xmlns:a16="http://schemas.microsoft.com/office/drawing/2014/main" id="{FA5DAA2C-5AE1-49C9-9B6D-8287738C73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06747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ED58DB-0473-49E7-8FCF-E3C60A59278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9/11/2020</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1C6EB7-24C7-4ADB-A469-6D576C7B8402}"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2323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0354" y="4957446"/>
            <a:ext cx="1260256" cy="1260256"/>
          </a:xfrm>
          <a:prstGeom prst="rect">
            <a:avLst/>
          </a:prstGeom>
        </p:spPr>
      </p:pic>
    </p:spTree>
    <p:extLst>
      <p:ext uri="{BB962C8B-B14F-4D97-AF65-F5344CB8AC3E}">
        <p14:creationId xmlns:p14="http://schemas.microsoft.com/office/powerpoint/2010/main" val="8990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7713DC-30C4-4EB6-933B-B35831C7F71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9/11/2020</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14B5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31FA01-9D33-4534-80B3-5D3504E709E0}"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6934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4895850" y="1143000"/>
            <a:ext cx="6181090" cy="4572000"/>
          </a:xfrm>
        </p:spPr>
        <p:txBody>
          <a:bodyPr anchor="ctr" anchorCtr="0">
            <a:normAutofit/>
          </a:bodyPr>
          <a:lstStyle>
            <a:lvl1pPr algn="ctr">
              <a:lnSpc>
                <a:spcPct val="85000"/>
              </a:lnSpc>
              <a:defRPr sz="7200" b="0" cap="all"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9/11/2020</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rot="5400000">
            <a:off x="2207260" y="342900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78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095B79-01CE-4ED0-989F-2DE6BB02611A}"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9/11/2020</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EB5F1B-DC25-41F9-B0A8-DDD82FCDFBFF}"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874185" y="0"/>
            <a:ext cx="4023783"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1C2858"/>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32A48D90-DD2B-46BD-B85A-7510DDBBAC4E}"/>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446242" y="5817335"/>
            <a:ext cx="813855" cy="813855"/>
          </a:xfrm>
          <a:prstGeom prst="rect">
            <a:avLst/>
          </a:prstGeom>
        </p:spPr>
      </p:pic>
    </p:spTree>
    <p:extLst>
      <p:ext uri="{BB962C8B-B14F-4D97-AF65-F5344CB8AC3E}">
        <p14:creationId xmlns:p14="http://schemas.microsoft.com/office/powerpoint/2010/main" val="406921195"/>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 id="2147483714" r:id="rId5"/>
    <p:sldLayoutId id="2147483715" r:id="rId6"/>
    <p:sldLayoutId id="2147483716" r:id="rId7"/>
    <p:sldLayoutId id="2147483718" r:id="rId8"/>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osaa.org/docs/osaainfo/OSAA_Media_Release_August_5.pdf" TargetMode="External"/><Relationship Id="rId2" Type="http://schemas.openxmlformats.org/officeDocument/2006/relationships/hyperlink" Target="http://www.osaa.org/docs/osaainfo/OSAA%20K-12%20School%20Sports%20Memo.pdf" TargetMode="Externa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B7C0C4E-5DFC-444D-8335-DF81A95CC35F}"/>
              </a:ext>
            </a:extLst>
          </p:cNvPr>
          <p:cNvSpPr>
            <a:spLocks noGrp="1"/>
          </p:cNvSpPr>
          <p:nvPr>
            <p:ph type="title"/>
          </p:nvPr>
        </p:nvSpPr>
        <p:spPr/>
        <p:txBody>
          <a:bodyPr>
            <a:normAutofit/>
          </a:bodyPr>
          <a:lstStyle/>
          <a:p>
            <a:r>
              <a:rPr lang="en-US" dirty="0"/>
              <a:t>Season four </a:t>
            </a:r>
            <a:br>
              <a:rPr lang="en-US" dirty="0"/>
            </a:br>
            <a:r>
              <a:rPr lang="en-US" dirty="0"/>
              <a:t>contingency groups</a:t>
            </a:r>
          </a:p>
        </p:txBody>
      </p:sp>
      <p:sp>
        <p:nvSpPr>
          <p:cNvPr id="3" name="Subtitle 2">
            <a:extLst>
              <a:ext uri="{FF2B5EF4-FFF2-40B4-BE49-F238E27FC236}">
                <a16:creationId xmlns:a16="http://schemas.microsoft.com/office/drawing/2014/main" id="{1F0D761C-CED7-4065-BC26-6D712CD52A81}"/>
              </a:ext>
            </a:extLst>
          </p:cNvPr>
          <p:cNvSpPr>
            <a:spLocks noGrp="1"/>
          </p:cNvSpPr>
          <p:nvPr>
            <p:ph type="body" idx="1"/>
          </p:nvPr>
        </p:nvSpPr>
        <p:spPr/>
        <p:txBody>
          <a:bodyPr>
            <a:normAutofit/>
          </a:bodyPr>
          <a:lstStyle/>
          <a:p>
            <a:r>
              <a:rPr lang="en-US" dirty="0"/>
              <a:t>OREGON SCHOOL ACTIVITIES ASSOCIATION</a:t>
            </a:r>
          </a:p>
        </p:txBody>
      </p:sp>
    </p:spTree>
    <p:extLst>
      <p:ext uri="{BB962C8B-B14F-4D97-AF65-F5344CB8AC3E}">
        <p14:creationId xmlns:p14="http://schemas.microsoft.com/office/powerpoint/2010/main" val="3038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93992" y="541015"/>
            <a:ext cx="6819900" cy="1276891"/>
          </a:xfrm>
        </p:spPr>
        <p:txBody>
          <a:bodyPr lIns="0" rIns="0">
            <a:normAutofit fontScale="90000"/>
          </a:bodyPr>
          <a:lstStyle/>
          <a:p>
            <a:pPr algn="l"/>
            <a:r>
              <a:rPr lang="en-US" sz="4000" b="1" u="sng" cap="none" dirty="0"/>
              <a:t>BASEBALL CONTINGENCY GROUP</a:t>
            </a: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sp>
        <p:nvSpPr>
          <p:cNvPr id="2" name="TextBox 1"/>
          <p:cNvSpPr txBox="1"/>
          <p:nvPr/>
        </p:nvSpPr>
        <p:spPr>
          <a:xfrm>
            <a:off x="4692850" y="1115561"/>
            <a:ext cx="7385736" cy="5355312"/>
          </a:xfrm>
          <a:prstGeom prst="rect">
            <a:avLst/>
          </a:prstGeom>
          <a:noFill/>
        </p:spPr>
        <p:txBody>
          <a:bodyPr wrap="square" rtlCol="0">
            <a:spAutoFit/>
          </a:bodyPr>
          <a:lstStyle/>
          <a:p>
            <a:r>
              <a:rPr lang="en-US" sz="2400" b="1" dirty="0">
                <a:latin typeface="Calibri" panose="020F0502020204030204" pitchFamily="34" charset="0"/>
              </a:rPr>
              <a:t>OSAA Staff on the webinar</a:t>
            </a:r>
          </a:p>
          <a:p>
            <a:r>
              <a:rPr lang="en-US" sz="2600" b="1" dirty="0">
                <a:latin typeface="Calibri" panose="020F0502020204030204" pitchFamily="34" charset="0"/>
              </a:rPr>
              <a:t>Tad Cockerill</a:t>
            </a:r>
            <a:r>
              <a:rPr lang="en-US" sz="2400" dirty="0">
                <a:latin typeface="Calibri" panose="020F0502020204030204" pitchFamily="34" charset="0"/>
              </a:rPr>
              <a:t>, OAOA - Oregon SRI – Baseball</a:t>
            </a:r>
          </a:p>
          <a:p>
            <a:r>
              <a:rPr lang="en-US" sz="2600" b="1" dirty="0">
                <a:latin typeface="Calibri" panose="020F0502020204030204" pitchFamily="34" charset="0"/>
              </a:rPr>
              <a:t>Russ Bolin</a:t>
            </a:r>
            <a:r>
              <a:rPr lang="en-US" sz="2800" dirty="0">
                <a:latin typeface="Calibri" panose="020F0502020204030204" pitchFamily="34" charset="0"/>
              </a:rPr>
              <a:t>, </a:t>
            </a:r>
            <a:r>
              <a:rPr lang="en-US" sz="2400" dirty="0">
                <a:latin typeface="Calibri" panose="020F0502020204030204" pitchFamily="34" charset="0"/>
              </a:rPr>
              <a:t>OADA – Roseburg HS (6A)</a:t>
            </a:r>
          </a:p>
          <a:p>
            <a:r>
              <a:rPr lang="en-US" sz="2600" b="1" dirty="0">
                <a:latin typeface="Calibri" panose="020F0502020204030204" pitchFamily="34" charset="0"/>
              </a:rPr>
              <a:t>Howard Rub</a:t>
            </a:r>
            <a:r>
              <a:rPr lang="en-US" sz="2400" dirty="0">
                <a:latin typeface="Calibri" panose="020F0502020204030204" pitchFamily="34" charset="0"/>
              </a:rPr>
              <a:t>, OADA – Astoria HS (4A)</a:t>
            </a:r>
          </a:p>
          <a:p>
            <a:r>
              <a:rPr lang="en-US" sz="2600" b="1" dirty="0">
                <a:latin typeface="Calibri" panose="020F0502020204030204" pitchFamily="34" charset="0"/>
              </a:rPr>
              <a:t>Kevin Moffatt</a:t>
            </a:r>
            <a:r>
              <a:rPr lang="en-US" sz="2400" dirty="0">
                <a:latin typeface="Calibri" panose="020F0502020204030204" pitchFamily="34" charset="0"/>
              </a:rPr>
              <a:t>, OADA – Kennedy HS (2A)</a:t>
            </a:r>
          </a:p>
          <a:p>
            <a:r>
              <a:rPr lang="en-US" sz="2600" b="1" dirty="0">
                <a:latin typeface="Calibri" panose="020F0502020204030204" pitchFamily="34" charset="0"/>
              </a:rPr>
              <a:t>TJ Presley</a:t>
            </a:r>
            <a:r>
              <a:rPr lang="en-US" sz="2400" dirty="0">
                <a:latin typeface="Calibri" panose="020F0502020204030204" pitchFamily="34" charset="0"/>
              </a:rPr>
              <a:t>, OADA – Pilot Rock HS (2A)</a:t>
            </a:r>
          </a:p>
          <a:p>
            <a:r>
              <a:rPr lang="en-US" sz="2600" b="1" dirty="0">
                <a:latin typeface="Calibri" panose="020F0502020204030204" pitchFamily="34" charset="0"/>
              </a:rPr>
              <a:t>John Arntson</a:t>
            </a:r>
            <a:r>
              <a:rPr lang="en-US" sz="2400" dirty="0">
                <a:latin typeface="Calibri" panose="020F0502020204030204" pitchFamily="34" charset="0"/>
              </a:rPr>
              <a:t>, OACA – Clackamas HS (6A)</a:t>
            </a:r>
          </a:p>
          <a:p>
            <a:r>
              <a:rPr lang="en-US" sz="2600" b="1" dirty="0">
                <a:latin typeface="Calibri" panose="020F0502020204030204" pitchFamily="34" charset="0"/>
              </a:rPr>
              <a:t>Matt Kabza</a:t>
            </a:r>
            <a:r>
              <a:rPr lang="en-US" sz="2600" dirty="0">
                <a:latin typeface="Calibri" panose="020F0502020204030204" pitchFamily="34" charset="0"/>
              </a:rPr>
              <a:t>, </a:t>
            </a:r>
            <a:r>
              <a:rPr lang="en-US" sz="2400" dirty="0">
                <a:latin typeface="Calibri" panose="020F0502020204030204" pitchFamily="34" charset="0"/>
              </a:rPr>
              <a:t>OACA – Grant HS (6A)</a:t>
            </a:r>
          </a:p>
          <a:p>
            <a:r>
              <a:rPr lang="en-US" sz="2600" b="1" dirty="0">
                <a:latin typeface="Calibri" panose="020F0502020204030204" pitchFamily="34" charset="0"/>
              </a:rPr>
              <a:t>Scot McDonald</a:t>
            </a:r>
            <a:r>
              <a:rPr lang="en-US" sz="2400" dirty="0">
                <a:latin typeface="Calibri" panose="020F0502020204030204" pitchFamily="34" charset="0"/>
              </a:rPr>
              <a:t>, OACA – Crescent Valley HS (5A)</a:t>
            </a:r>
          </a:p>
          <a:p>
            <a:r>
              <a:rPr lang="en-US" sz="2600" b="1" dirty="0">
                <a:latin typeface="Calibri" panose="020F0502020204030204" pitchFamily="34" charset="0"/>
              </a:rPr>
              <a:t>Mark Vidlak</a:t>
            </a:r>
            <a:r>
              <a:rPr lang="en-US" sz="2600" dirty="0">
                <a:latin typeface="Calibri" panose="020F0502020204030204" pitchFamily="34" charset="0"/>
              </a:rPr>
              <a:t>, </a:t>
            </a:r>
            <a:r>
              <a:rPr lang="en-US" sz="2400" dirty="0">
                <a:latin typeface="Calibri" panose="020F0502020204030204" pitchFamily="34" charset="0"/>
              </a:rPr>
              <a:t>OACA – Hidden Valley HS (4A)</a:t>
            </a:r>
          </a:p>
          <a:p>
            <a:r>
              <a:rPr lang="en-US" sz="2600" b="1" dirty="0">
                <a:latin typeface="Calibri" panose="020F0502020204030204" pitchFamily="34" charset="0"/>
              </a:rPr>
              <a:t>Parker McKinley, </a:t>
            </a:r>
            <a:r>
              <a:rPr lang="en-US" sz="2400" dirty="0">
                <a:latin typeface="Calibri" panose="020F0502020204030204" pitchFamily="34" charset="0"/>
              </a:rPr>
              <a:t>OACA – La Grande HS (4A)</a:t>
            </a:r>
          </a:p>
          <a:p>
            <a:r>
              <a:rPr lang="en-US" sz="2600" b="1" dirty="0">
                <a:latin typeface="Calibri" panose="020F0502020204030204" pitchFamily="34" charset="0"/>
              </a:rPr>
              <a:t>Bo DeForest, </a:t>
            </a:r>
            <a:r>
              <a:rPr lang="en-US" sz="2400" dirty="0">
                <a:latin typeface="Calibri" panose="020F0502020204030204" pitchFamily="34" charset="0"/>
              </a:rPr>
              <a:t>OACA – La Pine HS (3A)</a:t>
            </a:r>
          </a:p>
          <a:p>
            <a:r>
              <a:rPr lang="en-US" sz="2600" b="1" dirty="0">
                <a:latin typeface="Calibri" panose="020F0502020204030204" pitchFamily="34" charset="0"/>
              </a:rPr>
              <a:t>Dave York, </a:t>
            </a:r>
            <a:r>
              <a:rPr lang="en-US" sz="2400" dirty="0">
                <a:latin typeface="Calibri" panose="020F0502020204030204" pitchFamily="34" charset="0"/>
              </a:rPr>
              <a:t>OACA – Umpqua Valley Christian (1A)</a:t>
            </a:r>
          </a:p>
        </p:txBody>
      </p:sp>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F9FAEDEC-B242-4890-AA78-D70F5F9AAA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43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0370" y="2302151"/>
            <a:ext cx="6819900" cy="5074684"/>
          </a:xfrm>
        </p:spPr>
        <p:txBody>
          <a:bodyPr lIns="0" rIns="0">
            <a:normAutofit fontScale="90000"/>
          </a:bodyPr>
          <a:lstStyle/>
          <a:p>
            <a:pPr algn="l"/>
            <a:r>
              <a:rPr lang="en-US" sz="3600" cap="none" dirty="0"/>
              <a:t>• To develop a set of recommendations that we can present to the OSAA Executive Board to help our membership schools with guidance and a comprehensive set of guidelines in the specific sport of basketball</a:t>
            </a:r>
            <a:br>
              <a:rPr lang="en-US" sz="3600" cap="none" dirty="0"/>
            </a:br>
            <a:br>
              <a:rPr lang="en-US" sz="3600" cap="none" dirty="0"/>
            </a:br>
            <a:r>
              <a:rPr lang="en-US" sz="3600" cap="none" dirty="0"/>
              <a:t>•We need to remember that we are dealing with 204 schools who offer baseball and are from all scopes, so we need to make it fairly simple (KISS method)</a:t>
            </a: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5181600" cy="707886"/>
          </a:xfrm>
          <a:prstGeom prst="rect">
            <a:avLst/>
          </a:prstGeom>
          <a:noFill/>
        </p:spPr>
        <p:txBody>
          <a:bodyPr wrap="square" rtlCol="0">
            <a:spAutoFit/>
          </a:bodyPr>
          <a:lstStyle/>
          <a:p>
            <a:r>
              <a:rPr lang="en-US" sz="4000" dirty="0"/>
              <a:t>Goals:</a:t>
            </a:r>
          </a:p>
        </p:txBody>
      </p:sp>
      <p:pic>
        <p:nvPicPr>
          <p:cNvPr id="10" name="Picture 3">
            <a:extLst>
              <a:ext uri="{FF2B5EF4-FFF2-40B4-BE49-F238E27FC236}">
                <a16:creationId xmlns:a16="http://schemas.microsoft.com/office/drawing/2014/main" id="{812DA6E9-607E-409C-9127-87E2C2C5FE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09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20370" y="3135588"/>
            <a:ext cx="6819900" cy="3056626"/>
          </a:xfrm>
        </p:spPr>
        <p:txBody>
          <a:bodyPr lIns="0" rIns="0">
            <a:normAutofit fontScale="90000"/>
          </a:bodyPr>
          <a:lstStyle/>
          <a:p>
            <a:pPr algn="l"/>
            <a:br>
              <a:rPr lang="en-US" sz="3100" cap="none" dirty="0"/>
            </a:br>
            <a:br>
              <a:rPr lang="en-US" sz="3100" cap="none" dirty="0"/>
            </a:br>
            <a:br>
              <a:rPr lang="en-US" sz="3100" cap="none" dirty="0"/>
            </a:br>
            <a:r>
              <a:rPr lang="en-US" sz="3100" cap="none" dirty="0"/>
              <a:t>•Season 1 (August 31 – December 27) will now allow schools to make decisions on athletic/activity participations in Minimal – and Medium –contact sports and non-contact sports.</a:t>
            </a:r>
            <a:br>
              <a:rPr lang="en-US" sz="3100" cap="none" dirty="0"/>
            </a:br>
            <a:r>
              <a:rPr lang="en-US" sz="3100" cap="none" dirty="0"/>
              <a:t>	Coaches must be certified to work with 	their student-athletes</a:t>
            </a:r>
            <a:br>
              <a:rPr lang="en-US" sz="3100" cap="none" dirty="0"/>
            </a:br>
            <a:br>
              <a:rPr lang="en-US" sz="3100" cap="none" dirty="0"/>
            </a:br>
            <a:r>
              <a:rPr lang="en-US" sz="3100" cap="none" dirty="0"/>
              <a:t>	Student-athletes must be eligible (if 	playing contests) </a:t>
            </a:r>
            <a:br>
              <a:rPr lang="en-US" sz="3100" cap="none" dirty="0"/>
            </a:br>
            <a:br>
              <a:rPr lang="en-US" sz="3100" cap="none" dirty="0"/>
            </a:br>
            <a:r>
              <a:rPr lang="en-US" sz="3100" cap="none" dirty="0"/>
              <a:t>	Certified officials must be used when 	playing member schools (can’t play non-	member schools as a school team)</a:t>
            </a:r>
            <a:br>
              <a:rPr lang="en-US" sz="3100" cap="none" dirty="0"/>
            </a:br>
            <a:br>
              <a:rPr lang="en-US" sz="31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5181600" cy="707886"/>
          </a:xfrm>
          <a:prstGeom prst="rect">
            <a:avLst/>
          </a:prstGeom>
          <a:noFill/>
        </p:spPr>
        <p:txBody>
          <a:bodyPr wrap="square" rtlCol="0">
            <a:spAutoFit/>
          </a:bodyPr>
          <a:lstStyle/>
          <a:p>
            <a:r>
              <a:rPr lang="en-US" sz="4000" dirty="0"/>
              <a:t>Things we know:</a:t>
            </a:r>
          </a:p>
        </p:txBody>
      </p:sp>
      <p:pic>
        <p:nvPicPr>
          <p:cNvPr id="10" name="Picture 3">
            <a:extLst>
              <a:ext uri="{FF2B5EF4-FFF2-40B4-BE49-F238E27FC236}">
                <a16:creationId xmlns:a16="http://schemas.microsoft.com/office/drawing/2014/main" id="{8BFED6B8-14DA-43FA-A9BF-4250E2249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51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2672" y="3429000"/>
            <a:ext cx="6819900" cy="3056626"/>
          </a:xfrm>
        </p:spPr>
        <p:txBody>
          <a:bodyPr lIns="0" rIns="0">
            <a:normAutofit fontScale="90000"/>
          </a:bodyPr>
          <a:lstStyle/>
          <a:p>
            <a:pPr algn="l"/>
            <a:br>
              <a:rPr lang="en-US" sz="3100" cap="none" dirty="0"/>
            </a:br>
            <a:br>
              <a:rPr lang="en-US" sz="3100" cap="none" dirty="0"/>
            </a:br>
            <a:br>
              <a:rPr lang="en-US" sz="3100" cap="none" dirty="0"/>
            </a:br>
            <a:r>
              <a:rPr lang="en-US" sz="3100" cap="none" dirty="0"/>
              <a:t>•Baseball is considered a “Medium-contact” sport and can take place at this time.</a:t>
            </a:r>
            <a:br>
              <a:rPr lang="en-US" sz="3100" cap="none" dirty="0"/>
            </a:br>
            <a:br>
              <a:rPr lang="en-US" sz="3100" cap="none" dirty="0"/>
            </a:br>
            <a:r>
              <a:rPr lang="en-US" sz="3100" cap="none" dirty="0"/>
              <a:t>• Contests can be played, athletes must have 9 days of practice prior to their first contest.</a:t>
            </a:r>
            <a:br>
              <a:rPr lang="en-US" sz="3100" cap="none" dirty="0"/>
            </a:br>
            <a:br>
              <a:rPr lang="en-US" sz="3100" cap="none" dirty="0"/>
            </a:br>
            <a:r>
              <a:rPr lang="en-US" sz="3100" cap="none" dirty="0"/>
              <a:t>• Executive Board voted to allow Baseball to participate in a maximum of 18 games.</a:t>
            </a:r>
            <a:br>
              <a:rPr lang="en-US" sz="3100" cap="none" dirty="0"/>
            </a:br>
            <a:br>
              <a:rPr lang="en-US" sz="31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5181600" cy="707886"/>
          </a:xfrm>
          <a:prstGeom prst="rect">
            <a:avLst/>
          </a:prstGeom>
          <a:noFill/>
        </p:spPr>
        <p:txBody>
          <a:bodyPr wrap="square" rtlCol="0">
            <a:spAutoFit/>
          </a:bodyPr>
          <a:lstStyle/>
          <a:p>
            <a:r>
              <a:rPr lang="en-US" sz="4000" dirty="0"/>
              <a:t>Things we know:</a:t>
            </a:r>
          </a:p>
        </p:txBody>
      </p:sp>
      <p:pic>
        <p:nvPicPr>
          <p:cNvPr id="10" name="Picture 3">
            <a:extLst>
              <a:ext uri="{FF2B5EF4-FFF2-40B4-BE49-F238E27FC236}">
                <a16:creationId xmlns:a16="http://schemas.microsoft.com/office/drawing/2014/main" id="{2C194233-F4A6-4F97-BF2D-A65A6CDF7C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32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48007" y="2160105"/>
            <a:ext cx="6819900" cy="5074684"/>
          </a:xfrm>
        </p:spPr>
        <p:txBody>
          <a:bodyPr lIns="0" rIns="0">
            <a:normAutofit fontScale="90000"/>
          </a:bodyPr>
          <a:lstStyle/>
          <a:p>
            <a:pPr algn="l"/>
            <a:br>
              <a:rPr lang="en-US" sz="3100" cap="none" dirty="0"/>
            </a:br>
            <a:br>
              <a:rPr lang="en-US" sz="3100" cap="none" dirty="0"/>
            </a:br>
            <a:r>
              <a:rPr lang="en-US" sz="3100" cap="none" dirty="0"/>
              <a:t> •ADs and coaches will want to be organizing their schedules (for Seasons 2-4 soon)</a:t>
            </a:r>
            <a:br>
              <a:rPr lang="en-US" sz="3100" cap="none" dirty="0"/>
            </a:br>
            <a:br>
              <a:rPr lang="en-US" sz="3100" cap="none" dirty="0"/>
            </a:br>
            <a:r>
              <a:rPr lang="en-US" sz="3100" cap="none" dirty="0"/>
              <a:t>•Coaches will want to start workouts during Season 1</a:t>
            </a:r>
            <a:br>
              <a:rPr lang="en-US" sz="3100" cap="none" dirty="0"/>
            </a:br>
            <a:br>
              <a:rPr lang="en-US" sz="3100" cap="none" dirty="0"/>
            </a:br>
            <a:r>
              <a:rPr lang="en-US" sz="3100" cap="none" dirty="0"/>
              <a:t>•Everyone will have ideas on what the “Culminating week” will look like.</a:t>
            </a:r>
            <a:br>
              <a:rPr lang="en-US" sz="3100" cap="none" dirty="0"/>
            </a:br>
            <a:br>
              <a:rPr lang="en-US" sz="3100" cap="none" dirty="0"/>
            </a:br>
            <a:br>
              <a:rPr lang="en-US" sz="31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2" y="300177"/>
            <a:ext cx="5859355" cy="707886"/>
          </a:xfrm>
          <a:prstGeom prst="rect">
            <a:avLst/>
          </a:prstGeom>
          <a:noFill/>
        </p:spPr>
        <p:txBody>
          <a:bodyPr wrap="square" rtlCol="0">
            <a:spAutoFit/>
          </a:bodyPr>
          <a:lstStyle/>
          <a:p>
            <a:r>
              <a:rPr lang="en-US" sz="4000" dirty="0"/>
              <a:t>Things we can anticipate:</a:t>
            </a:r>
          </a:p>
        </p:txBody>
      </p:sp>
      <p:pic>
        <p:nvPicPr>
          <p:cNvPr id="10" name="Picture 3">
            <a:extLst>
              <a:ext uri="{FF2B5EF4-FFF2-40B4-BE49-F238E27FC236}">
                <a16:creationId xmlns:a16="http://schemas.microsoft.com/office/drawing/2014/main" id="{B83984FD-0E65-420A-8CC4-38E4FC8CDF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92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5657" y="3145113"/>
            <a:ext cx="7081300" cy="5074684"/>
          </a:xfrm>
        </p:spPr>
        <p:txBody>
          <a:bodyPr lIns="0" rIns="0">
            <a:normAutofit fontScale="90000"/>
          </a:bodyPr>
          <a:lstStyle/>
          <a:p>
            <a:pPr algn="l"/>
            <a:br>
              <a:rPr lang="en-US" sz="3600" cap="none" dirty="0"/>
            </a:br>
            <a:br>
              <a:rPr lang="en-US" sz="3600" cap="none" dirty="0"/>
            </a:br>
            <a:r>
              <a:rPr lang="en-US" sz="3600" cap="none" dirty="0"/>
              <a:t>• What are your plans for Season 1?</a:t>
            </a:r>
            <a:br>
              <a:rPr lang="en-US" sz="3600" cap="none" dirty="0"/>
            </a:br>
            <a:br>
              <a:rPr lang="en-US" sz="3600" cap="none" dirty="0"/>
            </a:br>
            <a:r>
              <a:rPr lang="en-US" sz="3600" cap="none" dirty="0"/>
              <a:t>What types of drills can we gather to help those coaches work with their athletes?</a:t>
            </a:r>
            <a:br>
              <a:rPr lang="en-US" sz="3600" cap="none" dirty="0"/>
            </a:br>
            <a:br>
              <a:rPr lang="en-US" sz="3600" cap="none" dirty="0"/>
            </a:br>
            <a:br>
              <a:rPr lang="en-US" sz="3600" cap="none" dirty="0"/>
            </a:br>
            <a:br>
              <a:rPr lang="en-US" sz="2200" cap="none" dirty="0"/>
            </a:br>
            <a:br>
              <a:rPr lang="en-US" sz="2200"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Meeting #1 Focus Question:</a:t>
            </a:r>
          </a:p>
        </p:txBody>
      </p:sp>
      <p:pic>
        <p:nvPicPr>
          <p:cNvPr id="11" name="Picture 3">
            <a:extLst>
              <a:ext uri="{FF2B5EF4-FFF2-40B4-BE49-F238E27FC236}">
                <a16:creationId xmlns:a16="http://schemas.microsoft.com/office/drawing/2014/main" id="{C1B94861-96B0-4E93-B0AB-2C706D15BD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73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5657" y="3145113"/>
            <a:ext cx="7081300" cy="5074684"/>
          </a:xfrm>
        </p:spPr>
        <p:txBody>
          <a:bodyPr lIns="0" rIns="0">
            <a:normAutofit fontScale="90000"/>
          </a:bodyPr>
          <a:lstStyle/>
          <a:p>
            <a:pPr algn="l"/>
            <a:br>
              <a:rPr lang="en-US" sz="3100" cap="none" dirty="0"/>
            </a:br>
            <a:br>
              <a:rPr lang="en-US" sz="3100" cap="none" dirty="0"/>
            </a:br>
            <a:r>
              <a:rPr lang="en-US" sz="3100" cap="none" dirty="0"/>
              <a:t>•Ideas for looking at schedules for Season 4 with baseball having a Participation limitation of 18 contests maximum?</a:t>
            </a:r>
            <a:br>
              <a:rPr lang="en-US" sz="2200" cap="none" dirty="0"/>
            </a:br>
            <a:br>
              <a:rPr lang="en-US" sz="2200"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Meeting #1 Focus Question:</a:t>
            </a:r>
          </a:p>
        </p:txBody>
      </p:sp>
      <p:pic>
        <p:nvPicPr>
          <p:cNvPr id="10" name="Picture 3">
            <a:extLst>
              <a:ext uri="{FF2B5EF4-FFF2-40B4-BE49-F238E27FC236}">
                <a16:creationId xmlns:a16="http://schemas.microsoft.com/office/drawing/2014/main" id="{736A7308-2937-4699-BE11-7AC8AD5D09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762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45657" y="3145113"/>
            <a:ext cx="7081300" cy="5074684"/>
          </a:xfrm>
        </p:spPr>
        <p:txBody>
          <a:bodyPr lIns="0" rIns="0">
            <a:normAutofit fontScale="90000"/>
          </a:bodyPr>
          <a:lstStyle/>
          <a:p>
            <a:pPr algn="l"/>
            <a:br>
              <a:rPr lang="en-US" sz="3100" cap="none" dirty="0"/>
            </a:br>
            <a:br>
              <a:rPr lang="en-US" sz="3100" cap="none" dirty="0"/>
            </a:br>
            <a:r>
              <a:rPr lang="en-US" sz="3100" cap="none" dirty="0"/>
              <a:t>•Culminating week</a:t>
            </a:r>
            <a:br>
              <a:rPr lang="en-US" sz="3100" cap="none" dirty="0"/>
            </a:br>
            <a:r>
              <a:rPr lang="en-US" sz="3100" cap="none" dirty="0"/>
              <a:t>	What does that look like?</a:t>
            </a:r>
            <a:br>
              <a:rPr lang="en-US" sz="2200" cap="none" dirty="0"/>
            </a:br>
            <a:br>
              <a:rPr lang="en-US" sz="2200"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Meeting #1 Focus Question:</a:t>
            </a:r>
          </a:p>
        </p:txBody>
      </p:sp>
      <p:pic>
        <p:nvPicPr>
          <p:cNvPr id="10" name="Picture 3">
            <a:extLst>
              <a:ext uri="{FF2B5EF4-FFF2-40B4-BE49-F238E27FC236}">
                <a16:creationId xmlns:a16="http://schemas.microsoft.com/office/drawing/2014/main" id="{2080CDE5-5187-48FC-A4D5-8F1C19D74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200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9639" y="2991265"/>
            <a:ext cx="7081300" cy="5074684"/>
          </a:xfrm>
        </p:spPr>
        <p:txBody>
          <a:bodyPr lIns="0" rIns="0">
            <a:normAutofit fontScale="90000"/>
          </a:bodyPr>
          <a:lstStyle/>
          <a:p>
            <a:pPr algn="l"/>
            <a:br>
              <a:rPr lang="en-US" sz="3600" cap="none" dirty="0"/>
            </a:br>
            <a:br>
              <a:rPr lang="en-US" sz="3600" cap="none" dirty="0"/>
            </a:br>
            <a:r>
              <a:rPr lang="en-US" sz="3600" cap="none" dirty="0"/>
              <a:t>• </a:t>
            </a:r>
            <a:r>
              <a:rPr lang="en-US" sz="3100" cap="none" dirty="0"/>
              <a:t>Thursday, September 24 (6:30pm – 7:45pm)</a:t>
            </a:r>
            <a:br>
              <a:rPr lang="en-US" sz="3100" cap="none" dirty="0"/>
            </a:br>
            <a:br>
              <a:rPr lang="en-US" sz="3600" cap="none" dirty="0"/>
            </a:br>
            <a:r>
              <a:rPr lang="en-US" sz="3600" cap="none" dirty="0"/>
              <a:t>• </a:t>
            </a:r>
            <a:r>
              <a:rPr lang="en-US" sz="3100" cap="none" dirty="0"/>
              <a:t>Thursday, </a:t>
            </a:r>
            <a:r>
              <a:rPr lang="en-US" sz="3100" cap="none"/>
              <a:t>October 8 </a:t>
            </a:r>
            <a:r>
              <a:rPr lang="en-US" sz="3100" cap="none" dirty="0"/>
              <a:t>(6:30pm – 7:45pm</a:t>
            </a:r>
            <a:r>
              <a:rPr lang="en-US" sz="3100" cap="none"/>
              <a:t>) </a:t>
            </a:r>
            <a:br>
              <a:rPr lang="en-US" sz="3100" cap="none"/>
            </a:br>
            <a:br>
              <a:rPr lang="en-US" sz="3100" cap="none"/>
            </a:br>
            <a:br>
              <a:rPr lang="en-US" sz="3100" cap="none"/>
            </a:br>
            <a:br>
              <a:rPr lang="en-US" sz="3100" cap="none"/>
            </a:br>
            <a:r>
              <a:rPr lang="en-US" sz="3600" cap="none" dirty="0"/>
              <a:t>	</a:t>
            </a:r>
            <a:br>
              <a:rPr lang="en-US" sz="3600" cap="none" dirty="0"/>
            </a:br>
            <a:r>
              <a:rPr lang="en-US" sz="3600" cap="none" dirty="0"/>
              <a:t>Will send you the focused questions for the meeting when I send you the invitation.</a:t>
            </a: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0F22E-C8D4-4582-92C9-F69E237533D3}"/>
              </a:ext>
            </a:extLst>
          </p:cNvPr>
          <p:cNvSpPr txBox="1"/>
          <p:nvPr/>
        </p:nvSpPr>
        <p:spPr>
          <a:xfrm>
            <a:off x="4491653" y="300177"/>
            <a:ext cx="6679930" cy="707886"/>
          </a:xfrm>
          <a:prstGeom prst="rect">
            <a:avLst/>
          </a:prstGeom>
          <a:noFill/>
        </p:spPr>
        <p:txBody>
          <a:bodyPr wrap="square" rtlCol="0">
            <a:spAutoFit/>
          </a:bodyPr>
          <a:lstStyle/>
          <a:p>
            <a:r>
              <a:rPr lang="en-US" sz="4000" dirty="0"/>
              <a:t>Future Meeting Dates:</a:t>
            </a:r>
          </a:p>
        </p:txBody>
      </p:sp>
      <p:pic>
        <p:nvPicPr>
          <p:cNvPr id="10" name="Picture 3">
            <a:extLst>
              <a:ext uri="{FF2B5EF4-FFF2-40B4-BE49-F238E27FC236}">
                <a16:creationId xmlns:a16="http://schemas.microsoft.com/office/drawing/2014/main" id="{0D93B1AB-4857-4CF4-91BB-697A25AD50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440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39639" y="2991265"/>
            <a:ext cx="7081300" cy="5074684"/>
          </a:xfrm>
        </p:spPr>
        <p:txBody>
          <a:bodyPr lIns="0" rIns="0">
            <a:normAutofit/>
          </a:bodyPr>
          <a:lstStyle/>
          <a:p>
            <a:pPr algn="l"/>
            <a:r>
              <a:rPr lang="en-US" sz="3600" cap="none" dirty="0"/>
              <a:t>• THANK YOU for participating!!!</a:t>
            </a: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B055F0E1-65EC-41FB-8E50-6DCA5AEA7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9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C404CF-1FCB-4FB8-A7D3-D7AFFEA88209}"/>
              </a:ext>
            </a:extLst>
          </p:cNvPr>
          <p:cNvSpPr>
            <a:spLocks noGrp="1"/>
          </p:cNvSpPr>
          <p:nvPr>
            <p:ph type="title"/>
          </p:nvPr>
        </p:nvSpPr>
        <p:spPr/>
        <p:txBody>
          <a:bodyPr/>
          <a:lstStyle/>
          <a:p>
            <a:r>
              <a:rPr lang="en-US" dirty="0"/>
              <a:t>Reminders</a:t>
            </a:r>
          </a:p>
        </p:txBody>
      </p:sp>
      <p:sp>
        <p:nvSpPr>
          <p:cNvPr id="9" name="Content Placeholder 8">
            <a:extLst>
              <a:ext uri="{FF2B5EF4-FFF2-40B4-BE49-F238E27FC236}">
                <a16:creationId xmlns:a16="http://schemas.microsoft.com/office/drawing/2014/main" id="{39E4BB08-17B4-4ADA-AEB2-AE2D53861227}"/>
              </a:ext>
            </a:extLst>
          </p:cNvPr>
          <p:cNvSpPr>
            <a:spLocks noGrp="1"/>
          </p:cNvSpPr>
          <p:nvPr>
            <p:ph idx="1"/>
          </p:nvPr>
        </p:nvSpPr>
        <p:spPr/>
        <p:txBody>
          <a:bodyPr/>
          <a:lstStyle/>
          <a:p>
            <a:r>
              <a:rPr lang="en-US" dirty="0"/>
              <a:t>Everyone in attendance will be muted once the meeting starts.</a:t>
            </a:r>
          </a:p>
          <a:p>
            <a:pPr marL="0" indent="0">
              <a:buNone/>
            </a:pPr>
            <a:endParaRPr lang="en-US" dirty="0"/>
          </a:p>
          <a:p>
            <a:r>
              <a:rPr lang="en-US" dirty="0"/>
              <a:t>If you want to comment, you will need to unmute yourself.  We will try to manage the conversations to make sure everyone has the opportunity to speak.</a:t>
            </a:r>
          </a:p>
          <a:p>
            <a:pPr marL="0" indent="0">
              <a:buNone/>
            </a:pPr>
            <a:endParaRPr lang="en-US" dirty="0"/>
          </a:p>
          <a:p>
            <a:r>
              <a:rPr lang="en-US" dirty="0"/>
              <a:t>Feel free to submit thoughts via the chat, OSAA staff members will be monitoring.</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67878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C641-17B8-4711-8E5F-0096575CECF9}"/>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5C6AE0EA-3DAC-488C-823A-17B821206108}"/>
              </a:ext>
            </a:extLst>
          </p:cNvPr>
          <p:cNvSpPr>
            <a:spLocks noGrp="1"/>
          </p:cNvSpPr>
          <p:nvPr>
            <p:ph idx="1"/>
          </p:nvPr>
        </p:nvSpPr>
        <p:spPr/>
        <p:txBody>
          <a:bodyPr/>
          <a:lstStyle/>
          <a:p>
            <a:r>
              <a:rPr lang="en-US" sz="2800" cap="none" dirty="0"/>
              <a:t>To develop a set of recommendations that can </a:t>
            </a:r>
            <a:r>
              <a:rPr lang="en-US" sz="2800" dirty="0"/>
              <a:t>be presented </a:t>
            </a:r>
            <a:r>
              <a:rPr lang="en-US" sz="2800" cap="none" dirty="0"/>
              <a:t>to the OSAA Executive Board to help our member schools with guidance and a comprehensive set of guidelines specific to the activity.</a:t>
            </a:r>
          </a:p>
          <a:p>
            <a:endParaRPr lang="en-US" sz="2800" dirty="0"/>
          </a:p>
          <a:p>
            <a:r>
              <a:rPr lang="en-US" sz="2800" cap="none" dirty="0"/>
              <a:t>What we develop and recommend will be impacted by the decisions of other entities - the situation continues to evolve and we should be prepared for changes to occur. </a:t>
            </a:r>
            <a:br>
              <a:rPr lang="en-US" sz="2800" cap="none" dirty="0"/>
            </a:br>
            <a:endParaRPr lang="en-US" dirty="0"/>
          </a:p>
        </p:txBody>
      </p:sp>
      <p:sp>
        <p:nvSpPr>
          <p:cNvPr id="4" name="Footer Placeholder 3">
            <a:extLst>
              <a:ext uri="{FF2B5EF4-FFF2-40B4-BE49-F238E27FC236}">
                <a16:creationId xmlns:a16="http://schemas.microsoft.com/office/drawing/2014/main" id="{7264B2ED-EEE8-4FF8-8F6E-0898D6D7E16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87550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91B-1AD1-4380-A82D-2CEF2EE2E7EE}"/>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C5F23474-6863-4140-B602-9F4F2B9F8A24}"/>
              </a:ext>
            </a:extLst>
          </p:cNvPr>
          <p:cNvSpPr>
            <a:spLocks noGrp="1"/>
          </p:cNvSpPr>
          <p:nvPr>
            <p:ph sz="half" idx="1"/>
          </p:nvPr>
        </p:nvSpPr>
        <p:spPr/>
        <p:txBody>
          <a:bodyPr/>
          <a:lstStyle/>
          <a:p>
            <a:r>
              <a:rPr lang="en-US" dirty="0"/>
              <a:t>Governor’s:</a:t>
            </a:r>
            <a:r>
              <a:rPr lang="en-US" dirty="0">
                <a:latin typeface="+mj-lt"/>
              </a:rPr>
              <a:t> </a:t>
            </a:r>
            <a:r>
              <a:rPr lang="en-US" dirty="0">
                <a:solidFill>
                  <a:srgbClr val="005FA9"/>
                </a:solidFill>
                <a:latin typeface="+mj-lt"/>
                <a:hlinkClick r:id="rId2"/>
              </a:rPr>
              <a:t>Statewide Reopening Guidance - K-12 School Sports, Limited Return to Play</a:t>
            </a:r>
          </a:p>
          <a:p>
            <a:pPr marL="0" indent="0">
              <a:buNone/>
            </a:pPr>
            <a:endParaRPr lang="en-US" dirty="0">
              <a:solidFill>
                <a:srgbClr val="005FA9"/>
              </a:solidFill>
              <a:latin typeface="+mj-lt"/>
              <a:hlinkClick r:id="rId2"/>
            </a:endParaRPr>
          </a:p>
          <a:p>
            <a:r>
              <a:rPr lang="en-US" dirty="0"/>
              <a:t>OSAA </a:t>
            </a:r>
            <a:r>
              <a:rPr lang="en-US" dirty="0">
                <a:hlinkClick r:id="rId2"/>
              </a:rPr>
              <a:t>K-12 School Sports/Activities Memo</a:t>
            </a:r>
            <a:endParaRPr lang="en-US" dirty="0"/>
          </a:p>
          <a:p>
            <a:endParaRPr lang="en-US" dirty="0"/>
          </a:p>
          <a:p>
            <a:r>
              <a:rPr lang="en-US" dirty="0"/>
              <a:t>OSAA 2020-21 </a:t>
            </a:r>
            <a:r>
              <a:rPr lang="en-US" dirty="0">
                <a:hlinkClick r:id="rId3"/>
              </a:rPr>
              <a:t>School Activities Calendar</a:t>
            </a:r>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4430D052-1A44-4E54-87F8-3E8FD07060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E8D1D78-0119-4231-821D-D8E27D2A0251}"/>
              </a:ext>
            </a:extLst>
          </p:cNvPr>
          <p:cNvPicPr>
            <a:picLocks noChangeAspect="1"/>
          </p:cNvPicPr>
          <p:nvPr/>
        </p:nvPicPr>
        <p:blipFill>
          <a:blip r:embed="rId4"/>
          <a:stretch>
            <a:fillRect/>
          </a:stretch>
        </p:blipFill>
        <p:spPr>
          <a:xfrm>
            <a:off x="6096000" y="2733353"/>
            <a:ext cx="5920026" cy="2709107"/>
          </a:xfrm>
          <a:prstGeom prst="rect">
            <a:avLst/>
          </a:prstGeom>
        </p:spPr>
      </p:pic>
    </p:spTree>
    <p:extLst>
      <p:ext uri="{BB962C8B-B14F-4D97-AF65-F5344CB8AC3E}">
        <p14:creationId xmlns:p14="http://schemas.microsoft.com/office/powerpoint/2010/main" val="76516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91B-1AD1-4380-A82D-2CEF2EE2E7EE}"/>
              </a:ext>
            </a:extLst>
          </p:cNvPr>
          <p:cNvSpPr>
            <a:spLocks noGrp="1"/>
          </p:cNvSpPr>
          <p:nvPr>
            <p:ph type="title"/>
          </p:nvPr>
        </p:nvSpPr>
        <p:spPr/>
        <p:txBody>
          <a:bodyPr/>
          <a:lstStyle/>
          <a:p>
            <a:r>
              <a:rPr lang="en-US" dirty="0"/>
              <a:t>What we know</a:t>
            </a:r>
          </a:p>
        </p:txBody>
      </p:sp>
      <p:sp>
        <p:nvSpPr>
          <p:cNvPr id="3" name="Content Placeholder 2">
            <a:extLst>
              <a:ext uri="{FF2B5EF4-FFF2-40B4-BE49-F238E27FC236}">
                <a16:creationId xmlns:a16="http://schemas.microsoft.com/office/drawing/2014/main" id="{C5F23474-6863-4140-B602-9F4F2B9F8A24}"/>
              </a:ext>
            </a:extLst>
          </p:cNvPr>
          <p:cNvSpPr>
            <a:spLocks noGrp="1"/>
          </p:cNvSpPr>
          <p:nvPr>
            <p:ph idx="1"/>
          </p:nvPr>
        </p:nvSpPr>
        <p:spPr/>
        <p:txBody>
          <a:bodyPr/>
          <a:lstStyle/>
          <a:p>
            <a:r>
              <a:rPr lang="en-US" sz="2800" cap="none" dirty="0"/>
              <a:t>The 2020-21 Association </a:t>
            </a:r>
            <a:r>
              <a:rPr lang="en-US" sz="2800" dirty="0"/>
              <a:t>Year began August 31</a:t>
            </a:r>
          </a:p>
          <a:p>
            <a:pPr lvl="1"/>
            <a:endParaRPr lang="en-US" sz="2600" dirty="0"/>
          </a:p>
          <a:p>
            <a:r>
              <a:rPr lang="en-US" sz="2800" cap="none" dirty="0"/>
              <a:t>Season 1 (August 31 – December 27) will now allow schools to make decisions on offering athletic/activity participation in Minimal/Medium-Contact and Non-Contact activities.</a:t>
            </a:r>
            <a:endParaRPr lang="en-US" sz="2800" dirty="0"/>
          </a:p>
          <a:p>
            <a:pPr lvl="1"/>
            <a:r>
              <a:rPr lang="en-US" sz="2600" cap="none" dirty="0"/>
              <a:t>Coaches must be certified prior to giving direct athletic instruction</a:t>
            </a:r>
          </a:p>
          <a:p>
            <a:pPr lvl="1"/>
            <a:r>
              <a:rPr lang="en-US" sz="2600" cap="none" dirty="0"/>
              <a:t>Student-athletes must be eligible</a:t>
            </a:r>
          </a:p>
          <a:p>
            <a:pPr lvl="1"/>
            <a:r>
              <a:rPr lang="en-US" sz="2600" cap="none" dirty="0"/>
              <a:t>Certified officials must be used when competing against member schools</a:t>
            </a:r>
            <a:br>
              <a:rPr lang="en-US" sz="2600" cap="none" dirty="0"/>
            </a:br>
            <a:endParaRPr lang="en-US" dirty="0"/>
          </a:p>
        </p:txBody>
      </p:sp>
      <p:sp>
        <p:nvSpPr>
          <p:cNvPr id="4" name="Footer Placeholder 3">
            <a:extLst>
              <a:ext uri="{FF2B5EF4-FFF2-40B4-BE49-F238E27FC236}">
                <a16:creationId xmlns:a16="http://schemas.microsoft.com/office/drawing/2014/main" id="{4430D052-1A44-4E54-87F8-3E8FD07060F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69379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What we can anticipate</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r>
              <a:rPr lang="en-US" sz="2800" cap="none" dirty="0"/>
              <a:t>Things are going to change (medically and legislatively). </a:t>
            </a:r>
          </a:p>
          <a:p>
            <a:pPr marL="0" indent="0">
              <a:buNone/>
            </a:pPr>
            <a:endParaRPr lang="en-US" sz="2800" dirty="0"/>
          </a:p>
          <a:p>
            <a:r>
              <a:rPr lang="en-US" sz="2800" cap="none" dirty="0"/>
              <a:t>Postponements and cancellations will most likely occur due to outbreaks.</a:t>
            </a:r>
          </a:p>
          <a:p>
            <a:pPr marL="0" indent="0">
              <a:buNone/>
            </a:pPr>
            <a:endParaRPr lang="en-US" sz="2800" dirty="0"/>
          </a:p>
          <a:p>
            <a:r>
              <a:rPr lang="en-US" sz="2800" cap="none" dirty="0"/>
              <a:t>Not every activity will look the same.</a:t>
            </a:r>
          </a:p>
          <a:p>
            <a:pPr marL="0" indent="0">
              <a:buNone/>
            </a:pPr>
            <a:endParaRPr lang="en-US" sz="2800" cap="none" dirty="0"/>
          </a:p>
          <a:p>
            <a:r>
              <a:rPr lang="en-US" sz="2800" dirty="0">
                <a:latin typeface="Calibri" panose="020F0502020204030204" pitchFamily="34" charset="0"/>
                <a:cs typeface="Calibri" panose="020F0502020204030204" pitchFamily="34" charset="0"/>
              </a:rPr>
              <a:t>Potential travel restrictions (due to costs and availability). </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Continued restriction on group gathering sizes.</a:t>
            </a:r>
          </a:p>
          <a:p>
            <a:endParaRPr lang="en-US" sz="2800" dirty="0">
              <a:latin typeface="Calibri" panose="020F050202020403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14480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56C6-BD03-4402-8ADC-414F97940D69}"/>
              </a:ext>
            </a:extLst>
          </p:cNvPr>
          <p:cNvSpPr>
            <a:spLocks noGrp="1"/>
          </p:cNvSpPr>
          <p:nvPr>
            <p:ph type="title"/>
          </p:nvPr>
        </p:nvSpPr>
        <p:spPr/>
        <p:txBody>
          <a:bodyPr/>
          <a:lstStyle/>
          <a:p>
            <a:r>
              <a:rPr lang="en-US" dirty="0"/>
              <a:t>Meeting Focus questions</a:t>
            </a:r>
          </a:p>
        </p:txBody>
      </p:sp>
      <p:sp>
        <p:nvSpPr>
          <p:cNvPr id="3" name="Content Placeholder 2">
            <a:extLst>
              <a:ext uri="{FF2B5EF4-FFF2-40B4-BE49-F238E27FC236}">
                <a16:creationId xmlns:a16="http://schemas.microsoft.com/office/drawing/2014/main" id="{526E2B9B-AE6E-4860-B8B7-27B4583EF89D}"/>
              </a:ext>
            </a:extLst>
          </p:cNvPr>
          <p:cNvSpPr>
            <a:spLocks noGrp="1"/>
          </p:cNvSpPr>
          <p:nvPr>
            <p:ph idx="1"/>
          </p:nvPr>
        </p:nvSpPr>
        <p:spPr/>
        <p:txBody>
          <a:bodyPr/>
          <a:lstStyle/>
          <a:p>
            <a:r>
              <a:rPr lang="en-US" dirty="0"/>
              <a:t>Plan for your school/schools in your area</a:t>
            </a:r>
          </a:p>
          <a:p>
            <a:r>
              <a:rPr lang="en-US" dirty="0"/>
              <a:t>Modifications to practice plan</a:t>
            </a:r>
          </a:p>
          <a:p>
            <a:r>
              <a:rPr lang="en-US" dirty="0"/>
              <a:t>What do culminating weeks look like</a:t>
            </a:r>
          </a:p>
        </p:txBody>
      </p:sp>
      <p:sp>
        <p:nvSpPr>
          <p:cNvPr id="4" name="Footer Placeholder 3">
            <a:extLst>
              <a:ext uri="{FF2B5EF4-FFF2-40B4-BE49-F238E27FC236}">
                <a16:creationId xmlns:a16="http://schemas.microsoft.com/office/drawing/2014/main" id="{4E6731CC-EBE1-4FAE-B145-A54160399D7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428533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534E-C524-4900-8C95-1A4642177A0D}"/>
              </a:ext>
            </a:extLst>
          </p:cNvPr>
          <p:cNvSpPr>
            <a:spLocks noGrp="1"/>
          </p:cNvSpPr>
          <p:nvPr>
            <p:ph type="title"/>
          </p:nvPr>
        </p:nvSpPr>
        <p:spPr/>
        <p:txBody>
          <a:bodyPr/>
          <a:lstStyle/>
          <a:p>
            <a:r>
              <a:rPr lang="en-US" dirty="0"/>
              <a:t>Future meeting dates</a:t>
            </a:r>
          </a:p>
        </p:txBody>
      </p:sp>
      <p:sp>
        <p:nvSpPr>
          <p:cNvPr id="3" name="Content Placeholder 2">
            <a:extLst>
              <a:ext uri="{FF2B5EF4-FFF2-40B4-BE49-F238E27FC236}">
                <a16:creationId xmlns:a16="http://schemas.microsoft.com/office/drawing/2014/main" id="{1CBC78C1-AB7B-409D-B753-00D585AEB331}"/>
              </a:ext>
            </a:extLst>
          </p:cNvPr>
          <p:cNvSpPr>
            <a:spLocks noGrp="1"/>
          </p:cNvSpPr>
          <p:nvPr>
            <p:ph idx="1"/>
          </p:nvPr>
        </p:nvSpPr>
        <p:spPr/>
        <p:txBody>
          <a:bodyPr/>
          <a:lstStyle/>
          <a:p>
            <a:r>
              <a:rPr lang="en-US" dirty="0"/>
              <a:t>September 24 – 6:30-8pm</a:t>
            </a:r>
          </a:p>
          <a:p>
            <a:endParaRPr lang="en-US" dirty="0"/>
          </a:p>
          <a:p>
            <a:r>
              <a:rPr lang="en-US"/>
              <a:t>October 8 </a:t>
            </a:r>
            <a:r>
              <a:rPr lang="en-US" dirty="0"/>
              <a:t>6:30-8pm </a:t>
            </a:r>
          </a:p>
        </p:txBody>
      </p:sp>
      <p:sp>
        <p:nvSpPr>
          <p:cNvPr id="4" name="Footer Placeholder 3">
            <a:extLst>
              <a:ext uri="{FF2B5EF4-FFF2-40B4-BE49-F238E27FC236}">
                <a16:creationId xmlns:a16="http://schemas.microsoft.com/office/drawing/2014/main" id="{1E5F375E-8FEB-41EF-836D-156C7A4BD7A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63949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14900" y="1171575"/>
            <a:ext cx="6819900" cy="4514850"/>
          </a:xfrm>
        </p:spPr>
        <p:txBody>
          <a:bodyPr lIns="0" rIns="0">
            <a:normAutofit/>
          </a:bodyPr>
          <a:lstStyle/>
          <a:p>
            <a:r>
              <a:rPr lang="en-US" sz="7000" cap="none" dirty="0"/>
              <a:t>Baseball</a:t>
            </a:r>
            <a:br>
              <a:rPr lang="en-US" sz="7000" cap="none" dirty="0"/>
            </a:br>
            <a:r>
              <a:rPr lang="en-US" sz="7000" cap="none" dirty="0"/>
              <a:t>Contingency Planning</a:t>
            </a:r>
            <a:br>
              <a:rPr lang="en-US" sz="3600" cap="none" dirty="0"/>
            </a:br>
            <a:endParaRPr lang="en-US" sz="7000" b="0" cap="none" dirty="0"/>
          </a:p>
        </p:txBody>
      </p:sp>
      <p:pic>
        <p:nvPicPr>
          <p:cNvPr id="6" name="Picture 5"/>
          <p:cNvPicPr>
            <a:picLocks noChangeAspect="1"/>
          </p:cNvPicPr>
          <p:nvPr/>
        </p:nvPicPr>
        <p:blipFill>
          <a:blip r:embed="rId3"/>
          <a:stretch>
            <a:fillRect/>
          </a:stretch>
        </p:blipFill>
        <p:spPr>
          <a:xfrm>
            <a:off x="2854560" y="624095"/>
            <a:ext cx="1333500" cy="1333500"/>
          </a:xfrm>
          <a:prstGeom prst="rect">
            <a:avLst/>
          </a:prstGeom>
        </p:spPr>
      </p:pic>
      <p:sp>
        <p:nvSpPr>
          <p:cNvPr id="2" name="TextBox 1"/>
          <p:cNvSpPr txBox="1"/>
          <p:nvPr/>
        </p:nvSpPr>
        <p:spPr>
          <a:xfrm>
            <a:off x="6096000" y="5040094"/>
            <a:ext cx="4425950" cy="646331"/>
          </a:xfrm>
          <a:prstGeom prst="rect">
            <a:avLst/>
          </a:prstGeom>
          <a:noFill/>
        </p:spPr>
        <p:txBody>
          <a:bodyPr wrap="square" rtlCol="0">
            <a:spAutoFit/>
          </a:bodyPr>
          <a:lstStyle/>
          <a:p>
            <a:pPr algn="ctr"/>
            <a:r>
              <a:rPr lang="en-US" sz="3600" dirty="0">
                <a:latin typeface="Calibri" panose="020F0502020204030204" pitchFamily="34" charset="0"/>
              </a:rPr>
              <a:t>September 10, 2020</a:t>
            </a:r>
          </a:p>
        </p:txBody>
      </p:sp>
      <p:pic>
        <p:nvPicPr>
          <p:cNvPr id="7" name="Picture 6">
            <a:extLst>
              <a:ext uri="{FF2B5EF4-FFF2-40B4-BE49-F238E27FC236}">
                <a16:creationId xmlns:a16="http://schemas.microsoft.com/office/drawing/2014/main" id="{6D8ACFF0-59E4-497E-9431-2FA922EB5D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0172" y="874965"/>
            <a:ext cx="1549598" cy="1082630"/>
          </a:xfrm>
          <a:prstGeom prst="rect">
            <a:avLst/>
          </a:prstGeom>
          <a:noFill/>
          <a:ln>
            <a:noFill/>
          </a:ln>
          <a:effectLst/>
        </p:spPr>
      </p:pic>
      <p:pic>
        <p:nvPicPr>
          <p:cNvPr id="1026" name="Picture 2" descr="Logo">
            <a:extLst>
              <a:ext uri="{FF2B5EF4-FFF2-40B4-BE49-F238E27FC236}">
                <a16:creationId xmlns:a16="http://schemas.microsoft.com/office/drawing/2014/main" id="{D2ED5E78-DD80-41B7-B767-F25C7AAB4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45" y="2160105"/>
            <a:ext cx="2034208" cy="2034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492DDEA-26FC-4D8A-8CF7-C715E4F2B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093" y="2461177"/>
            <a:ext cx="1833352" cy="13488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1ED7A3C-362C-4E32-8891-88B7BCB2B2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2049" y="4022990"/>
            <a:ext cx="2430001" cy="203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035318"/>
      </p:ext>
    </p:extLst>
  </p:cSld>
  <p:clrMapOvr>
    <a:masterClrMapping/>
  </p:clrMapOvr>
</p:sld>
</file>

<file path=ppt/theme/theme1.xml><?xml version="1.0" encoding="utf-8"?>
<a:theme xmlns:a="http://schemas.openxmlformats.org/drawingml/2006/main" name="OSAA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AA PPT Slide Master.pptx" id="{C7062AC6-BAA8-44BE-B292-39092F04B7FD}" vid="{E3A4541B-89FA-4A6F-8EC7-6FD0DD6DE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8047</TotalTime>
  <Words>1063</Words>
  <Application>Microsoft Office PowerPoint</Application>
  <PresentationFormat>Widescreen</PresentationFormat>
  <Paragraphs>115</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Wingdings</vt:lpstr>
      <vt:lpstr>OSAA Theme</vt:lpstr>
      <vt:lpstr>Season four  contingency groups</vt:lpstr>
      <vt:lpstr>Reminders</vt:lpstr>
      <vt:lpstr>purpose</vt:lpstr>
      <vt:lpstr>What we know</vt:lpstr>
      <vt:lpstr>What we know</vt:lpstr>
      <vt:lpstr>What we can anticipate</vt:lpstr>
      <vt:lpstr>Meeting Focus questions</vt:lpstr>
      <vt:lpstr>Future meeting dates</vt:lpstr>
      <vt:lpstr>Baseball Contingency Planning </vt:lpstr>
      <vt:lpstr>BASEBALL CONTINGENCY GROUP </vt:lpstr>
      <vt:lpstr>• To develop a set of recommendations that we can present to the OSAA Executive Board to help our membership schools with guidance and a comprehensive set of guidelines in the specific sport of basketball  •We need to remember that we are dealing with 204 schools who offer baseball and are from all scopes, so we need to make it fairly simple (KISS method)     </vt:lpstr>
      <vt:lpstr>   •Season 1 (August 31 – December 27) will now allow schools to make decisions on athletic/activity participations in Minimal – and Medium –contact sports and non-contact sports.  Coaches must be certified to work with  their student-athletes   Student-athletes must be eligible (if  playing contests)    Certified officials must be used when  playing member schools (can’t play non- member schools as a school team)       </vt:lpstr>
      <vt:lpstr>   •Baseball is considered a “Medium-contact” sport and can take place at this time.  • Contests can be played, athletes must have 9 days of practice prior to their first contest.  • Executive Board voted to allow Baseball to participate in a maximum of 18 games.       </vt:lpstr>
      <vt:lpstr>   •ADs and coaches will want to be organizing their schedules (for Seasons 2-4 soon)  •Coaches will want to start workouts during Season 1  •Everyone will have ideas on what the “Culminating week” will look like.        </vt:lpstr>
      <vt:lpstr>  • What are your plans for Season 1?  What types of drills can we gather to help those coaches work with their athletes?               </vt:lpstr>
      <vt:lpstr>  •Ideas for looking at schedules for Season 4 with baseball having a Participation limitation of 18 contests maximum?            </vt:lpstr>
      <vt:lpstr>  •Culminating week  What does that look like?            </vt:lpstr>
      <vt:lpstr>  • Thursday, September 24 (6:30pm – 7:45pm)  • Thursday, October 8 (6:30pm – 7:45pm)       Will send you the focused questions for the meeting when I send you the invitation.        </vt:lpstr>
      <vt:lpstr>• THANK YOU for participating!!!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Welcoming and Inclusive Environment for Students</dc:title>
  <dc:creator>Kelly Foster</dc:creator>
  <cp:lastModifiedBy>Kris Welch</cp:lastModifiedBy>
  <cp:revision>69</cp:revision>
  <dcterms:created xsi:type="dcterms:W3CDTF">2020-07-01T18:14:58Z</dcterms:created>
  <dcterms:modified xsi:type="dcterms:W3CDTF">2020-09-11T16:45:00Z</dcterms:modified>
</cp:coreProperties>
</file>