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0" r:id="rId3"/>
    <p:sldId id="286" r:id="rId4"/>
    <p:sldId id="287" r:id="rId5"/>
    <p:sldId id="291" r:id="rId6"/>
    <p:sldId id="292" r:id="rId7"/>
    <p:sldId id="293" r:id="rId8"/>
    <p:sldId id="295" r:id="rId9"/>
    <p:sldId id="300" r:id="rId10"/>
    <p:sldId id="301" r:id="rId11"/>
    <p:sldId id="302" r:id="rId12"/>
    <p:sldId id="297" r:id="rId13"/>
    <p:sldId id="298" r:id="rId14"/>
    <p:sldId id="299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AF5B4F5-AB87-4F91-988B-74CC97C6D8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FEFA512-DCD1-419F-8403-5720453D32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AFBFC68A-79EB-4112-B91E-86F0CE60A46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0DF28F2D-AB3D-40A5-9BAC-06D0644804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 smtClean="0"/>
            </a:lvl1pPr>
          </a:lstStyle>
          <a:p>
            <a:pPr>
              <a:defRPr/>
            </a:pPr>
            <a:fld id="{B9E28488-9DE1-42A5-B645-17630A65A8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8141448-ABE1-4191-9228-8292056479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4881407-3CCC-4C8D-8B36-3DACCCDEB95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83FC5EF-5266-4A73-832C-646827EB67F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93ECC573-15B2-4D3B-8CBB-9B94974CC1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9354A474-F209-4DE3-BA14-C86AC6F496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AD8870D5-6479-4F53-9CF7-31AEF7AB3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 smtClean="0"/>
            </a:lvl1pPr>
          </a:lstStyle>
          <a:p>
            <a:pPr>
              <a:defRPr/>
            </a:pPr>
            <a:fld id="{2FB90F7E-A749-41B3-ACA3-F5184E6F51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7D0316AC-9E7B-4A23-9D32-5E835829EC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3E3EE3-99A1-4BB5-B4B8-7773C7F5A53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0940B90-6ACE-4534-849F-F2CF678F1B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2CD5246-39EF-4432-8325-F89AA58E8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F64BED-82E3-40CB-8EFF-5AA7D4CC8722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797BEC83-55CF-4DA4-BE66-FD0111BA57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>
            <a:extLst>
              <a:ext uri="{FF2B5EF4-FFF2-40B4-BE49-F238E27FC236}">
                <a16:creationId xmlns:a16="http://schemas.microsoft.com/office/drawing/2014/main" id="{13AC2D6B-AE18-47EA-BC0D-CCBD8D84A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>
            <a:extLst>
              <a:ext uri="{FF2B5EF4-FFF2-40B4-BE49-F238E27FC236}">
                <a16:creationId xmlns:a16="http://schemas.microsoft.com/office/drawing/2014/main" id="{B35866F0-5BDE-4220-AA0F-87652D68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>
            <a:extLst>
              <a:ext uri="{FF2B5EF4-FFF2-40B4-BE49-F238E27FC236}">
                <a16:creationId xmlns:a16="http://schemas.microsoft.com/office/drawing/2014/main" id="{BE01FFE2-C224-4D19-A7AB-6BC0CC22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03BCDD-7FD1-4B53-A334-1626585A3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432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D3DA48F5-81CF-4B41-AF85-960A1EEAB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995BA14-AAE7-4EEC-85D6-B85D3FCD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2EC7E318-2EDF-4186-8892-EEE137B7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69B54-F793-47A9-87F8-FEA392704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09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C8279-C045-42F0-9AB8-1F5FCD91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8557F-2135-46FD-917B-7768D79E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71E75-AE74-4362-9BDA-6CBF6625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2B89C2-0CB0-4443-9003-7376826CE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3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171F16EE-263A-44D0-90A6-449203AC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1364636-6C87-463B-8585-6F67EED9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99990F09-2C52-4A55-892C-093CFA59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BE18F-9F6E-4A14-9C4D-5C2F84A8E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56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7FCC0-C3EC-4918-8426-47CC0FA0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9F075-920E-46E7-9036-28D0E9D5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60AF8-1284-40A2-A78E-00D2ADBF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B85CE4-34C2-425C-8720-5E14DD52F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12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B4AA513A-DE85-4F58-89A4-42331D66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E487617-001D-4A0F-96F6-B65F95D4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05252172-45A0-4A3E-8B50-DD0EA3766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C90A-9E42-4BF4-9BAB-DDBFF78EEC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07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>
            <a:extLst>
              <a:ext uri="{FF2B5EF4-FFF2-40B4-BE49-F238E27FC236}">
                <a16:creationId xmlns:a16="http://schemas.microsoft.com/office/drawing/2014/main" id="{A3020847-5490-4D57-9336-511D5545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B4B2BF0-3381-40B3-AC19-3664A4CF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6AE8E96F-1854-46CE-B66E-3B408E74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6F88-0395-4D8A-BDCC-208ADB1AA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70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>
            <a:extLst>
              <a:ext uri="{FF2B5EF4-FFF2-40B4-BE49-F238E27FC236}">
                <a16:creationId xmlns:a16="http://schemas.microsoft.com/office/drawing/2014/main" id="{7F468803-FAC9-4F39-A4F5-5C231854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F0E61-C4C8-460B-9F55-8424248B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9246F0D8-D2DB-422A-A8A8-7BD50914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9D6E-7B77-4358-A14A-2E14D232E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61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>
            <a:extLst>
              <a:ext uri="{FF2B5EF4-FFF2-40B4-BE49-F238E27FC236}">
                <a16:creationId xmlns:a16="http://schemas.microsoft.com/office/drawing/2014/main" id="{9E25D9C2-3310-4BC0-AC42-FAE5F8AB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B435B21E-115E-47BC-873F-7C7211FC7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148B9993-6DB3-408E-91BC-248906DC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AD18F-BD33-4440-A466-26B3D47547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09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5F87F465-1577-4939-8C9C-F181BBD30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348A259-B411-4DAC-A735-7909EEA9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ED3C667B-B9ED-4193-A3F1-CB298AA0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C620F-9C00-4CEB-956C-E4107A09C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65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24C899B-2C1C-4183-B1EA-91C9F041AEC2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60C18-9E54-42EC-8FA5-2A5705C7925D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1F78364-4678-4B5E-B95C-6032FB60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4589BFA-99AB-498B-97A7-56817515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6A2BFB2-EB24-4E3A-AC03-575C3302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D28EED-A556-448B-A78C-293E51880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395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DCED1A-E932-409C-B98D-5B7E13F09C40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E68E77DD-2272-4B7D-B355-4A56A5A9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>
            <a:extLst>
              <a:ext uri="{FF2B5EF4-FFF2-40B4-BE49-F238E27FC236}">
                <a16:creationId xmlns:a16="http://schemas.microsoft.com/office/drawing/2014/main" id="{C2AFEAFD-6287-4CCF-8D2F-FC7AA5B4FF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BB1FB569-92E8-47E6-9E86-CD0EB244B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7B078-8ACB-4762-820A-8064AB101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20C333F4-4F42-4A01-8119-9B8477D02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BB0B33-6BED-47D9-9F1B-E0AC080ED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3" r:id="rId2"/>
    <p:sldLayoutId id="2147483801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802" r:id="rId9"/>
    <p:sldLayoutId id="2147483799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39639D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radg@osaa.org" TargetMode="External"/><Relationship Id="rId7" Type="http://schemas.openxmlformats.org/officeDocument/2006/relationships/hyperlink" Target="http://www.osaa.org/" TargetMode="External"/><Relationship Id="rId2" Type="http://schemas.openxmlformats.org/officeDocument/2006/relationships/hyperlink" Target="mailto:peterw@osa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risw@osaa.org" TargetMode="External"/><Relationship Id="rId5" Type="http://schemas.openxmlformats.org/officeDocument/2006/relationships/hyperlink" Target="mailto:kyles@osaa.org" TargetMode="External"/><Relationship Id="rId4" Type="http://schemas.openxmlformats.org/officeDocument/2006/relationships/hyperlink" Target="mailto:kte@osa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90917E-F4A5-4B85-B165-E0321A6635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7772400" cy="213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charset="0"/>
              </a:rPr>
              <a:t>OSAA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District Athletic Committee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GUIDELINES</a:t>
            </a:r>
            <a:br>
              <a:rPr lang="en-US" dirty="0">
                <a:latin typeface="Arial" charset="0"/>
              </a:rPr>
            </a:br>
            <a:endParaRPr lang="en-US" dirty="0"/>
          </a:p>
        </p:txBody>
      </p:sp>
    </p:spTree>
  </p:cSld>
  <p:clrMapOvr>
    <a:masterClrMapping/>
  </p:clrMapOvr>
  <p:transition advTm="10689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504DC42-1DD0-46C0-B3E3-C87F1E0E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Future Steps FOR </a:t>
            </a:r>
            <a:br>
              <a:rPr lang="en-US" dirty="0"/>
            </a:br>
            <a:r>
              <a:rPr lang="en-US" dirty="0"/>
              <a:t>Denied Requests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F4E7A470-A006-463B-B9A4-FA8C3EB04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Denials by the DAC may be appealed to the OSAA Eligibility Appeals Board (EAB)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b="1" u="sng">
                <a:solidFill>
                  <a:srgbClr val="FF0000"/>
                </a:solidFill>
              </a:rPr>
              <a:t>**The DAC Chair needs to submit an explanation as to why the request was denied. This information is crucial during the Eligibility Appeals Board hearing. **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000"/>
              <a:t>Five member group consisting of school administrators, school board members, and lay citizens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000"/>
              <a:t>$100 non-refundable appeal filing fee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000"/>
              <a:t>May be held in person at OSAA Office or via conference call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Additional information may be presented to the EAB that wasn’t presented at the regular league/district level</a:t>
            </a:r>
          </a:p>
        </p:txBody>
      </p:sp>
    </p:spTree>
    <p:extLst>
      <p:ext uri="{BB962C8B-B14F-4D97-AF65-F5344CB8AC3E}">
        <p14:creationId xmlns:p14="http://schemas.microsoft.com/office/powerpoint/2010/main" val="67075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761C65C-FD6D-4F9A-9FB0-831957EBB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Future Steps FOR </a:t>
            </a:r>
            <a:br>
              <a:rPr lang="en-US" dirty="0"/>
            </a:br>
            <a:r>
              <a:rPr lang="en-US" dirty="0"/>
              <a:t>Denied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31E7-3BE1-4D89-A7FE-673673685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Denials by the OSAA Eligibility Appeals Board may be appealed to a Hearings Officer: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Retired Oregon Supreme Court Justices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$250 non-refundable appeal filing fee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May be held in person or via conference call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endParaRPr lang="en-US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Appealing party must exhaust this administrative remedy prior to seeking relief in any other forum or by any other means</a:t>
            </a:r>
            <a:br>
              <a:rPr lang="en-US" dirty="0"/>
            </a:b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Final order issued by the Hearings Officer may be appealed to a proper Circuit Court in the State of Oregon</a:t>
            </a:r>
          </a:p>
        </p:txBody>
      </p:sp>
    </p:spTree>
    <p:extLst>
      <p:ext uri="{BB962C8B-B14F-4D97-AF65-F5344CB8AC3E}">
        <p14:creationId xmlns:p14="http://schemas.microsoft.com/office/powerpoint/2010/main" val="1253502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839765A-A117-476E-875D-69FB792E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Future Steps FOR </a:t>
            </a:r>
            <a:br>
              <a:rPr lang="en-US" dirty="0"/>
            </a:br>
            <a:r>
              <a:rPr lang="en-US" dirty="0"/>
              <a:t>Denied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4D7D6-3DCD-4571-8778-3E21C4F7B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Denials by the OSAA Eligibility Appeals Board may be appealed to the Hearings Officer: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Retired Oregon Supreme Court Justices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$200 non-refundable appeal filing fee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May be held in person or via conference call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endParaRPr lang="en-US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Appealing party must exhaust this administrative remedy prior to seeking relief in any other forum or by any other means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Final order issued by the Hearings Officer may be appealed to a proper Circuit Court in the State of Oregon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C101CE4-13C4-4FF0-8466-AEE85B0A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Frequently Asked 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CC9C2-CC8C-4BBD-9D56-2187A93D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Is support from the school required to continue the appeals process to the Eligibility Appeals Board or Hearings Officer?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No, support from the school is only required for the initial appeal to the District Athletic Committee.  Further appeals may be made with or without support from the school.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endParaRPr lang="en-US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What is the proper procedure if the school of a DAC member is requesting a hardship?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That DAC member should be replaced by another school representative from the regular league/district.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A40E0B3-2A38-451C-AF03-8EA92D92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Questions / Contacts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C167E90C-8B06-4BE1-A959-0624514CB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If you have questions or need additional information, please contact one of these staff members at the OSAA </a:t>
            </a:r>
            <a:r>
              <a:rPr lang="en-US" sz="2800" dirty="0"/>
              <a:t>(503.682.6722)</a:t>
            </a:r>
            <a:r>
              <a:rPr lang="en-US" dirty="0"/>
              <a:t>:</a:t>
            </a:r>
          </a:p>
          <a:p>
            <a:pPr marL="521208" lvl="1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Peter Weber, Executive Director </a:t>
            </a:r>
          </a:p>
          <a:p>
            <a:pPr marL="758952" lvl="2" eaLnBrk="1" fontAlgn="auto" hangingPunct="1">
              <a:spcAft>
                <a:spcPts val="60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>
                <a:hlinkClick r:id="rId2"/>
              </a:rPr>
              <a:t>peterw@osaa.org</a:t>
            </a:r>
            <a:r>
              <a:rPr lang="en-US" dirty="0"/>
              <a:t>, x231</a:t>
            </a:r>
          </a:p>
          <a:p>
            <a:pPr marL="521208" lvl="1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Brad Garrett, Assistant Executive Director</a:t>
            </a:r>
          </a:p>
          <a:p>
            <a:pPr marL="758952" lvl="2" eaLnBrk="1" fontAlgn="auto" hangingPunct="1">
              <a:spcAft>
                <a:spcPts val="60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>
                <a:hlinkClick r:id="rId3"/>
              </a:rPr>
              <a:t>bradg@osaa.org</a:t>
            </a:r>
            <a:r>
              <a:rPr lang="en-US" dirty="0"/>
              <a:t>, x229</a:t>
            </a:r>
          </a:p>
          <a:p>
            <a:pPr marL="521208" lvl="1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K. T. Emerson, Assistant Executive Director </a:t>
            </a:r>
          </a:p>
          <a:p>
            <a:pPr marL="758952" lvl="2" eaLnBrk="1" fontAlgn="auto" hangingPunct="1">
              <a:spcAft>
                <a:spcPts val="60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>
                <a:hlinkClick r:id="rId4"/>
              </a:rPr>
              <a:t>kte@</a:t>
            </a:r>
            <a:r>
              <a:rPr lang="en-US" dirty="0">
                <a:hlinkClick r:id="rId4"/>
              </a:rPr>
              <a:t>osaa.org</a:t>
            </a:r>
            <a:r>
              <a:rPr lang="en-US" dirty="0"/>
              <a:t>, x227</a:t>
            </a:r>
          </a:p>
          <a:p>
            <a:pPr marL="521208" lvl="1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Kyle Stanfield, Assistant Executive Director </a:t>
            </a:r>
          </a:p>
          <a:p>
            <a:pPr marL="758952" lvl="2" eaLnBrk="1" fontAlgn="auto" hangingPunct="1">
              <a:spcAft>
                <a:spcPts val="60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>
                <a:hlinkClick r:id="rId5"/>
              </a:rPr>
              <a:t>kyles@osaa.org</a:t>
            </a:r>
            <a:r>
              <a:rPr lang="en-US" dirty="0"/>
              <a:t>, x239</a:t>
            </a:r>
          </a:p>
          <a:p>
            <a:pPr marL="521208" lvl="1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Kris Welch, Assistant Executive Director </a:t>
            </a:r>
          </a:p>
          <a:p>
            <a:pPr marL="521208" lvl="1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hlinkClick r:id="rId6"/>
              </a:rPr>
              <a:t>krisw@osaa.org</a:t>
            </a:r>
            <a:r>
              <a:rPr lang="en-US" dirty="0"/>
              <a:t>, x230</a:t>
            </a:r>
          </a:p>
          <a:p>
            <a:pPr marL="521208" lvl="1" eaLnBrk="1" fontAlgn="auto" hangingPunct="1">
              <a:spcAft>
                <a:spcPts val="60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Additional information can be found at </a:t>
            </a:r>
            <a:r>
              <a:rPr lang="en-US" dirty="0">
                <a:solidFill>
                  <a:schemeClr val="tx1">
                    <a:tint val="85000"/>
                  </a:schemeClr>
                </a:solidFill>
                <a:hlinkClick r:id="rId7"/>
              </a:rPr>
              <a:t>www.osaa.org</a:t>
            </a: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5F703F9-11FE-40DE-ADBE-F7C43D353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20040"/>
            <a:ext cx="7848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OSAA District Athletic Committees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EB49C40-8A2A-46D2-9749-C190FD2C9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Who: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Three selected school representatives from the regular league/district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Role: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To rule on transfers within the regular league/district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Meeting Schedule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As needed, at least once per season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May meet via conference call and/or via email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3C87A04-1B31-459F-85DB-FA420D25D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20040"/>
            <a:ext cx="7848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OSAA District Athletic Committees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52E2CED2-618D-4D0E-977C-4DA64402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Authority:</a:t>
            </a:r>
          </a:p>
          <a:p>
            <a:pPr lvl="1" eaLnBrk="1" hangingPunct="1"/>
            <a:r>
              <a:rPr lang="en-US" altLang="en-US"/>
              <a:t>May, at its discretion, waive or modify eligibility rules regarding transfers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DAC may rule on the following waivers:</a:t>
            </a:r>
          </a:p>
          <a:p>
            <a:pPr lvl="1" eaLnBrk="1" hangingPunct="1"/>
            <a:r>
              <a:rPr lang="en-US" altLang="en-US"/>
              <a:t>Transfers without change of Joint Residence</a:t>
            </a:r>
          </a:p>
          <a:p>
            <a:pPr lvl="2" eaLnBrk="1" hangingPunct="1"/>
            <a:r>
              <a:rPr lang="en-US" altLang="en-US"/>
              <a:t>Could include grade deficiency and/or not making Satisfactory Progress Toward Graduation</a:t>
            </a:r>
          </a:p>
          <a:p>
            <a:pPr lvl="1" eaLnBrk="1" hangingPunct="1"/>
            <a:r>
              <a:rPr lang="en-US" altLang="en-US"/>
              <a:t>Transfers to a school with affiliation (Rule 8.6.5)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2C47806E-79FF-4654-94EB-0E3CC6E17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648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DAC may </a:t>
            </a:r>
            <a:r>
              <a:rPr lang="en-US" altLang="en-US" u="sng"/>
              <a:t>not</a:t>
            </a:r>
            <a:r>
              <a:rPr lang="en-US" altLang="en-US"/>
              <a:t> rule on the following waivers: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Age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Fifth Year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Grade Deficiency </a:t>
            </a:r>
            <a:r>
              <a:rPr lang="en-US" altLang="en-US" sz="2200"/>
              <a:t>(without transfer)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Satisfactory Progress Toward Graduation </a:t>
            </a:r>
            <a:r>
              <a:rPr lang="en-US" altLang="en-US" sz="2200"/>
              <a:t>(without transfer)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All non-CSIET Foreign Students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All CSIET students not meeting criteria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These types of waivers must be sent </a:t>
            </a:r>
            <a:br>
              <a:rPr lang="en-US" altLang="en-US"/>
            </a:br>
            <a:r>
              <a:rPr lang="en-US" altLang="en-US"/>
              <a:t>directly to the OSAA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F49E44-BA76-4705-B4AE-AE476383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20675"/>
            <a:ext cx="7848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OSAA District Athletic Committees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C6546EE-5DBF-468A-8BB2-C3214226C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004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OSAA District Athletic Committee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6C7C-3C49-4015-9CA2-ED666EC93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006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School submits Eligibility Request Form on behalf of a student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Committees may not rule on future eligibility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Transfer student must have attended a class and/or a practice at the new school</a:t>
            </a:r>
            <a:br>
              <a:rPr lang="en-US" dirty="0">
                <a:solidFill>
                  <a:schemeClr val="tx1">
                    <a:tint val="85000"/>
                  </a:schemeClr>
                </a:solidFill>
              </a:rPr>
            </a:br>
            <a:endParaRPr lang="en-US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Form Requirements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Filled out in its entirety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Official transcript attached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Completed enrollment record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Letter from previous school principal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Necessary signatures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D82ADFE-2FBA-4A1B-803C-A7D84E868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0040"/>
            <a:ext cx="7620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OSAA District Athletic Committee Process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ACBC324-0D53-4228-830D-4114E8A90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Examples of additional information that may accompany request: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Letters of Explanation</a:t>
            </a:r>
          </a:p>
          <a:p>
            <a:pPr lvl="2" eaLnBrk="1" hangingPunct="1"/>
            <a:r>
              <a:rPr lang="en-US" altLang="en-US" dirty="0"/>
              <a:t>Student</a:t>
            </a:r>
          </a:p>
          <a:p>
            <a:pPr lvl="2" eaLnBrk="1" hangingPunct="1"/>
            <a:r>
              <a:rPr lang="en-US" altLang="en-US" dirty="0"/>
              <a:t>Parents/Legal Guardians</a:t>
            </a:r>
          </a:p>
          <a:p>
            <a:pPr lvl="2" eaLnBrk="1" hangingPunct="1"/>
            <a:r>
              <a:rPr lang="en-US" altLang="en-US" dirty="0"/>
              <a:t>School Representative</a:t>
            </a:r>
            <a:br>
              <a:rPr lang="en-US" altLang="en-US" dirty="0"/>
            </a:br>
            <a:endParaRPr lang="en-US" altLang="en-US" dirty="0"/>
          </a:p>
          <a:p>
            <a:pPr lvl="1" eaLnBrk="1" hangingPunct="1"/>
            <a:r>
              <a:rPr lang="en-US" altLang="en-US" dirty="0"/>
              <a:t>Attendance Records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F65BE39-EF05-4127-B443-E09653878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6248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Ruling on Eligibility Requests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3146631-2AC0-481F-A2E5-6FE0BAECB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Key Factors to Consider: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Are there circumstances beyond the control of both the student and the student’s parent(s) or other circumstances whereby enforcement of the rule would work an undue hardship upon the student?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What is the student’s transfer history?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Did the transfer occur under Open Enrollment?  If so, what, if any, extenuating circumstances are present?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0116FEF-26A2-48ED-91B3-848637D8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Ruling on Eligibility Requests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043C33D7-062E-4597-A641-21EF528B7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Key Factors to Consider: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If transferring for academic reasons, why is the transfer happening after initial enrollment in the 9</a:t>
            </a:r>
            <a:r>
              <a:rPr lang="en-US" altLang="en-US" baseline="30000"/>
              <a:t>th</a:t>
            </a:r>
            <a:r>
              <a:rPr lang="en-US" altLang="en-US"/>
              <a:t> grade?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What factors contributed to the ineligibility that were outside the control of both the student and the student’s parent(s)?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Is the transfer athletically motivated?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–"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45A9414-455F-43FD-9D8B-6A2F55C6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6248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Ruling on Eligibility Requests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30E5E2A4-5D7C-4D23-A7B2-F50F07166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88" y="1028700"/>
            <a:ext cx="7772400" cy="4846638"/>
          </a:xfrm>
        </p:spPr>
        <p:txBody>
          <a:bodyPr/>
          <a:lstStyle/>
          <a:p>
            <a:pPr eaLnBrk="1" hangingPunct="1"/>
            <a:r>
              <a:rPr lang="en-US" altLang="en-US"/>
              <a:t>DAC Chair:</a:t>
            </a:r>
          </a:p>
          <a:p>
            <a:pPr lvl="1" eaLnBrk="1" hangingPunct="1"/>
            <a:r>
              <a:rPr lang="en-US" altLang="en-US" sz="2100"/>
              <a:t>Distribute link to voting members when emailed that a hardship request has been submitted</a:t>
            </a:r>
          </a:p>
          <a:p>
            <a:pPr lvl="1" eaLnBrk="1" hangingPunct="1"/>
            <a:r>
              <a:rPr lang="en-US" altLang="en-US" sz="2100"/>
              <a:t>Finalize decision once voting members have input their decision; be sure to include rationale for the DAC’s decision (especially for denials)</a:t>
            </a:r>
          </a:p>
          <a:p>
            <a:pPr lvl="1" eaLnBrk="1" hangingPunct="1"/>
            <a:r>
              <a:rPr lang="en-US" altLang="en-US" sz="2100" b="1" u="sng">
                <a:solidFill>
                  <a:srgbClr val="FF0000"/>
                </a:solidFill>
              </a:rPr>
              <a:t>**If the final decision is a denial, there needs to be an explanation as to why the request was denied. This information is crucial if the family chooses to appeal. ** </a:t>
            </a:r>
          </a:p>
          <a:p>
            <a:pPr lvl="1" eaLnBrk="1" hangingPunct="1"/>
            <a:r>
              <a:rPr lang="en-US" altLang="en-US" sz="2100"/>
              <a:t>School is automatically notified once decision and rationale have been entered by DAC Chair</a:t>
            </a:r>
            <a:endParaRPr lang="en-US" altLang="en-US"/>
          </a:p>
          <a:p>
            <a:pPr eaLnBrk="1" hangingPunct="1"/>
            <a:r>
              <a:rPr lang="en-US" altLang="en-US"/>
              <a:t>DAC Voting Members:</a:t>
            </a:r>
          </a:p>
          <a:p>
            <a:pPr lvl="1" eaLnBrk="1" hangingPunct="1"/>
            <a:r>
              <a:rPr lang="en-US" altLang="en-US" sz="2100"/>
              <a:t>Access online form to review hardship request using link sent by DAC Chair</a:t>
            </a:r>
          </a:p>
          <a:p>
            <a:pPr lvl="1" eaLnBrk="1" hangingPunct="1"/>
            <a:r>
              <a:rPr lang="en-US" altLang="en-US" sz="2100"/>
              <a:t>Input your information, decision, and rationale directly into the online form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987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750</TotalTime>
  <Words>893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Trebuchet MS</vt:lpstr>
      <vt:lpstr>Wingdings 2</vt:lpstr>
      <vt:lpstr>Wingdings</vt:lpstr>
      <vt:lpstr>Times New Roman</vt:lpstr>
      <vt:lpstr>Opulent</vt:lpstr>
      <vt:lpstr>OSAA District Athletic Committee GUIDELINES </vt:lpstr>
      <vt:lpstr>OSAA District Athletic Committees</vt:lpstr>
      <vt:lpstr>OSAA District Athletic Committees</vt:lpstr>
      <vt:lpstr>OSAA District Athletic Committees</vt:lpstr>
      <vt:lpstr>OSAA District Athletic Committee Process</vt:lpstr>
      <vt:lpstr>OSAA District Athletic Committee Process</vt:lpstr>
      <vt:lpstr>Ruling on Eligibility Requests</vt:lpstr>
      <vt:lpstr>Ruling on Eligibility Requests</vt:lpstr>
      <vt:lpstr>Ruling on Eligibility Requests</vt:lpstr>
      <vt:lpstr>Future Steps FOR  Denied Requests</vt:lpstr>
      <vt:lpstr>Future Steps FOR  Denied Requests</vt:lpstr>
      <vt:lpstr>Future Steps FOR  Denied Requests</vt:lpstr>
      <vt:lpstr>Frequently Asked  Questions</vt:lpstr>
      <vt:lpstr>Questions / Contacts</vt:lpstr>
    </vt:vector>
  </TitlesOfParts>
  <Company>Oregon School Activities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Oregon School Activities Association</dc:title>
  <dc:creator>Brad Garrett</dc:creator>
  <cp:lastModifiedBy>Kris Welch</cp:lastModifiedBy>
  <cp:revision>118</cp:revision>
  <cp:lastPrinted>2016-07-20T16:31:33Z</cp:lastPrinted>
  <dcterms:created xsi:type="dcterms:W3CDTF">2001-08-21T03:14:36Z</dcterms:created>
  <dcterms:modified xsi:type="dcterms:W3CDTF">2018-07-19T20:27:36Z</dcterms:modified>
</cp:coreProperties>
</file>